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4C9E120" w14:textId="24164CB3" w:rsidR="00387DC5" w:rsidRPr="007A6745" w:rsidRDefault="000347F5" w:rsidP="0042445D">
      <w:pPr>
        <w:pStyle w:val="Titre"/>
        <w:ind w:right="49"/>
        <w:contextualSpacing w:val="0"/>
        <w:rPr>
          <w:lang w:val="fr-BE"/>
        </w:rPr>
      </w:pPr>
      <w:sdt>
        <w:sdtPr>
          <w:rPr>
            <w:lang w:val="fr-BE"/>
          </w:rPr>
          <w:alias w:val="Title"/>
          <w:tag w:val=""/>
          <w:id w:val="-1393039049"/>
          <w:placeholder>
            <w:docPart w:val="F1C4C57CCA6C482EAA105C99EE8427BF"/>
          </w:placeholder>
          <w:dataBinding w:prefixMappings="xmlns:ns0='http://purl.org/dc/elements/1.1/' xmlns:ns1='http://schemas.openxmlformats.org/package/2006/metadata/core-properties' " w:xpath="/ns1:coreProperties[1]/ns0:title[1]" w:storeItemID="{6C3C8BC8-F283-45AE-878A-BAB7291924A1}"/>
          <w:text/>
        </w:sdtPr>
        <w:sdtEndPr/>
        <w:sdtContent>
          <w:r w:rsidR="00D760F8" w:rsidRPr="007A6745">
            <w:rPr>
              <w:lang w:val="fr-BE"/>
            </w:rPr>
            <w:t>Statuts de l’Union Nationale des Mutualités Libres</w:t>
          </w:r>
        </w:sdtContent>
      </w:sdt>
    </w:p>
    <w:p w14:paraId="46BF0B54" w14:textId="77777777" w:rsidR="00A5559F" w:rsidRPr="007A6745" w:rsidRDefault="00A5559F" w:rsidP="0079679E">
      <w:pPr>
        <w:jc w:val="center"/>
        <w:rPr>
          <w:b/>
          <w:color w:val="326AAA" w:themeColor="accent1"/>
          <w:sz w:val="22"/>
          <w:lang w:val="fr-BE"/>
        </w:rPr>
      </w:pPr>
    </w:p>
    <w:p w14:paraId="6E9C2DC0" w14:textId="412D789F" w:rsidR="00D760F8" w:rsidRPr="00C70D4A" w:rsidRDefault="00D760F8" w:rsidP="00D760F8">
      <w:pPr>
        <w:spacing w:before="0" w:after="200"/>
        <w:jc w:val="left"/>
        <w:rPr>
          <w:b/>
          <w:color w:val="326AAA" w:themeColor="accent1"/>
          <w:szCs w:val="18"/>
          <w:lang w:val="fr-BE"/>
        </w:rPr>
      </w:pPr>
      <w:r w:rsidRPr="00C70D4A">
        <w:rPr>
          <w:b/>
          <w:color w:val="326AAA" w:themeColor="accent1"/>
          <w:szCs w:val="18"/>
          <w:lang w:val="fr-BE"/>
        </w:rPr>
        <w:t xml:space="preserve">Version coordonnée en vigueur au 1er </w:t>
      </w:r>
      <w:r w:rsidR="00CB7674">
        <w:rPr>
          <w:b/>
          <w:color w:val="326AAA" w:themeColor="accent1"/>
          <w:szCs w:val="18"/>
          <w:lang w:val="fr-BE"/>
        </w:rPr>
        <w:t>j</w:t>
      </w:r>
      <w:r w:rsidR="00A55F5A">
        <w:rPr>
          <w:b/>
          <w:color w:val="326AAA" w:themeColor="accent1"/>
          <w:szCs w:val="18"/>
          <w:lang w:val="fr-BE"/>
        </w:rPr>
        <w:t>uillet</w:t>
      </w:r>
      <w:r w:rsidR="00CB7674">
        <w:rPr>
          <w:b/>
          <w:color w:val="326AAA" w:themeColor="accent1"/>
          <w:szCs w:val="18"/>
          <w:lang w:val="fr-BE"/>
        </w:rPr>
        <w:t xml:space="preserve"> 202</w:t>
      </w:r>
      <w:r w:rsidR="00A55F5A">
        <w:rPr>
          <w:b/>
          <w:color w:val="326AAA" w:themeColor="accent1"/>
          <w:szCs w:val="18"/>
          <w:lang w:val="fr-BE"/>
        </w:rPr>
        <w:t>3</w:t>
      </w:r>
    </w:p>
    <w:p w14:paraId="78940027" w14:textId="77777777" w:rsidR="00D760F8" w:rsidRPr="00C70D4A" w:rsidRDefault="00D760F8" w:rsidP="00D760F8">
      <w:pPr>
        <w:spacing w:before="0" w:after="200"/>
        <w:jc w:val="left"/>
        <w:rPr>
          <w:b/>
          <w:color w:val="326AAA" w:themeColor="accent1"/>
          <w:szCs w:val="18"/>
          <w:lang w:val="fr-BE"/>
        </w:rPr>
      </w:pPr>
      <w:r w:rsidRPr="00C70D4A">
        <w:rPr>
          <w:b/>
          <w:color w:val="326AAA" w:themeColor="accent1"/>
          <w:szCs w:val="18"/>
          <w:lang w:val="fr-BE"/>
        </w:rPr>
        <w:t>Les dernières modifications apportées à cette version coordonnée des statuts ont été :</w:t>
      </w:r>
    </w:p>
    <w:p w14:paraId="60D6DD77" w14:textId="454C0BE3" w:rsidR="00D760F8" w:rsidRPr="00C70D4A" w:rsidRDefault="00D760F8" w:rsidP="00796362">
      <w:pPr>
        <w:pStyle w:val="Paragraphedeliste"/>
        <w:numPr>
          <w:ilvl w:val="0"/>
          <w:numId w:val="2"/>
        </w:numPr>
        <w:spacing w:before="0" w:after="200"/>
        <w:jc w:val="left"/>
        <w:rPr>
          <w:b/>
          <w:color w:val="326AAA" w:themeColor="accent1"/>
          <w:szCs w:val="18"/>
          <w:lang w:val="fr-BE"/>
        </w:rPr>
      </w:pPr>
      <w:r w:rsidRPr="00C70D4A">
        <w:rPr>
          <w:b/>
          <w:color w:val="326AAA" w:themeColor="accent1"/>
          <w:szCs w:val="18"/>
          <w:lang w:val="fr-BE"/>
        </w:rPr>
        <w:t xml:space="preserve">décidées par l’Assemblée Générale de l’Union Nationale le </w:t>
      </w:r>
      <w:r w:rsidR="00113868">
        <w:rPr>
          <w:b/>
          <w:color w:val="326AAA" w:themeColor="accent1"/>
          <w:szCs w:val="18"/>
          <w:lang w:val="fr-BE"/>
        </w:rPr>
        <w:t>1</w:t>
      </w:r>
      <w:r w:rsidR="0047465D">
        <w:rPr>
          <w:b/>
          <w:color w:val="326AAA" w:themeColor="accent1"/>
          <w:szCs w:val="18"/>
          <w:lang w:val="fr-BE"/>
        </w:rPr>
        <w:t>2</w:t>
      </w:r>
      <w:r w:rsidR="00113868">
        <w:rPr>
          <w:b/>
          <w:color w:val="326AAA" w:themeColor="accent1"/>
          <w:szCs w:val="18"/>
          <w:lang w:val="fr-BE"/>
        </w:rPr>
        <w:t xml:space="preserve"> juin 202</w:t>
      </w:r>
      <w:r w:rsidR="0047465D">
        <w:rPr>
          <w:b/>
          <w:color w:val="326AAA" w:themeColor="accent1"/>
          <w:szCs w:val="18"/>
          <w:lang w:val="fr-BE"/>
        </w:rPr>
        <w:t>6</w:t>
      </w:r>
      <w:r w:rsidRPr="00C70D4A">
        <w:rPr>
          <w:b/>
          <w:color w:val="326AAA" w:themeColor="accent1"/>
          <w:szCs w:val="18"/>
          <w:lang w:val="fr-BE"/>
        </w:rPr>
        <w:t>;</w:t>
      </w:r>
    </w:p>
    <w:p w14:paraId="2DFAFD77" w14:textId="0AE6AA88" w:rsidR="00D760F8" w:rsidRPr="00C70D4A" w:rsidRDefault="00D760F8" w:rsidP="00796362">
      <w:pPr>
        <w:pStyle w:val="Paragraphedeliste"/>
        <w:numPr>
          <w:ilvl w:val="0"/>
          <w:numId w:val="2"/>
        </w:numPr>
        <w:spacing w:before="0" w:after="200"/>
        <w:jc w:val="left"/>
        <w:rPr>
          <w:b/>
          <w:color w:val="326AAA" w:themeColor="accent1"/>
          <w:szCs w:val="18"/>
          <w:lang w:val="fr-BE"/>
        </w:rPr>
      </w:pPr>
      <w:r w:rsidRPr="00C70D4A">
        <w:rPr>
          <w:b/>
          <w:color w:val="326AAA" w:themeColor="accent1"/>
          <w:szCs w:val="18"/>
          <w:lang w:val="fr-BE"/>
        </w:rPr>
        <w:t xml:space="preserve">approuvées par le Conseil d’Office de Contrôle des mutualités et des unions nationales de mutualités </w:t>
      </w:r>
      <w:r w:rsidR="00EB5715">
        <w:rPr>
          <w:b/>
          <w:color w:val="326AAA" w:themeColor="accent1"/>
          <w:szCs w:val="18"/>
          <w:lang w:val="fr-BE"/>
        </w:rPr>
        <w:t xml:space="preserve">le </w:t>
      </w:r>
      <w:r w:rsidR="00467AAF">
        <w:rPr>
          <w:b/>
          <w:color w:val="326AAA" w:themeColor="accent1"/>
          <w:szCs w:val="18"/>
          <w:lang w:val="fr-BE"/>
        </w:rPr>
        <w:t>3 juillet 2026</w:t>
      </w:r>
    </w:p>
    <w:p w14:paraId="10DA92E7" w14:textId="77777777" w:rsidR="00D760F8" w:rsidRPr="00C70D4A" w:rsidRDefault="00D760F8" w:rsidP="00D760F8">
      <w:pPr>
        <w:spacing w:before="0" w:after="200"/>
        <w:jc w:val="left"/>
        <w:rPr>
          <w:b/>
          <w:color w:val="326AAA" w:themeColor="accent1"/>
          <w:szCs w:val="18"/>
          <w:lang w:val="fr-BE"/>
        </w:rPr>
      </w:pPr>
      <w:r w:rsidRPr="00C70D4A">
        <w:rPr>
          <w:b/>
          <w:color w:val="326AAA" w:themeColor="accent1"/>
          <w:szCs w:val="18"/>
          <w:lang w:val="fr-BE"/>
        </w:rPr>
        <w:t xml:space="preserve">L'Office de contrôle a approuvé les dispositions statutaires suivantes sous réserve d'une ou plusieurs modifications à apporter : </w:t>
      </w:r>
    </w:p>
    <w:p w14:paraId="048AD223" w14:textId="5EEA7BE9" w:rsidR="0029290D" w:rsidRPr="00954F2F" w:rsidRDefault="00467AAF" w:rsidP="00C3673A">
      <w:pPr>
        <w:pStyle w:val="Paragraphedeliste"/>
        <w:numPr>
          <w:ilvl w:val="0"/>
          <w:numId w:val="2"/>
        </w:numPr>
        <w:spacing w:before="0" w:after="200"/>
        <w:jc w:val="left"/>
        <w:rPr>
          <w:b/>
          <w:color w:val="326AAA" w:themeColor="accent1"/>
          <w:szCs w:val="18"/>
          <w:lang w:val="fr-BE"/>
        </w:rPr>
      </w:pPr>
      <w:r>
        <w:rPr>
          <w:b/>
          <w:color w:val="326AAA" w:themeColor="accent1"/>
          <w:szCs w:val="18"/>
          <w:lang w:val="fr-BE"/>
        </w:rPr>
        <w:t>nihil</w:t>
      </w:r>
    </w:p>
    <w:p w14:paraId="60929930" w14:textId="77777777" w:rsidR="00D760F8" w:rsidRPr="007A6745" w:rsidRDefault="00D760F8" w:rsidP="00D760F8">
      <w:pPr>
        <w:spacing w:before="0" w:after="200"/>
        <w:jc w:val="left"/>
        <w:rPr>
          <w:b/>
          <w:color w:val="326AAA" w:themeColor="accent1"/>
          <w:szCs w:val="18"/>
          <w:lang w:val="fr-BE"/>
        </w:rPr>
      </w:pPr>
      <w:r w:rsidRPr="007A6745">
        <w:rPr>
          <w:b/>
          <w:color w:val="326AAA" w:themeColor="accent1"/>
          <w:szCs w:val="18"/>
          <w:lang w:val="fr-BE"/>
        </w:rPr>
        <w:t>Les dispositions concernées par une réserve de l'Office de contrôle apparaissent sous la forme d'un texte souligné et écrit en caractères gras et italiques.</w:t>
      </w:r>
    </w:p>
    <w:p w14:paraId="3CA02277" w14:textId="7A6452DF" w:rsidR="000D00F4" w:rsidRPr="007A6745" w:rsidRDefault="00D760F8" w:rsidP="00D760F8">
      <w:pPr>
        <w:spacing w:before="0" w:after="200"/>
        <w:jc w:val="left"/>
        <w:rPr>
          <w:b/>
          <w:color w:val="326AAA" w:themeColor="accent1"/>
          <w:szCs w:val="18"/>
          <w:lang w:val="fr-BE"/>
        </w:rPr>
      </w:pPr>
      <w:r w:rsidRPr="007A6745">
        <w:rPr>
          <w:b/>
          <w:color w:val="326AAA" w:themeColor="accent1"/>
          <w:szCs w:val="18"/>
          <w:lang w:val="fr-BE"/>
        </w:rPr>
        <w:t>Le site internet de l’Union Nationale des Mutualités Libres à l’adresse suivante: http://www.mloz.be.</w:t>
      </w:r>
    </w:p>
    <w:p w14:paraId="35A91ACC" w14:textId="0F8FE679" w:rsidR="001F4421" w:rsidRPr="007A6745" w:rsidRDefault="000D00F4" w:rsidP="000D00F4">
      <w:pPr>
        <w:spacing w:before="0" w:after="200"/>
        <w:jc w:val="left"/>
        <w:rPr>
          <w:b/>
          <w:color w:val="326AAA" w:themeColor="accent1"/>
          <w:szCs w:val="18"/>
          <w:lang w:val="fr-BE"/>
        </w:rPr>
      </w:pPr>
      <w:r w:rsidRPr="007A6745">
        <w:rPr>
          <w:b/>
          <w:color w:val="326AAA" w:themeColor="accent1"/>
          <w:szCs w:val="18"/>
          <w:lang w:val="fr-BE"/>
        </w:rPr>
        <w:t>.</w:t>
      </w:r>
      <w:r w:rsidR="001F4421" w:rsidRPr="007A6745">
        <w:rPr>
          <w:b/>
          <w:color w:val="326AAA" w:themeColor="accent1"/>
          <w:szCs w:val="18"/>
          <w:lang w:val="fr-BE"/>
        </w:rPr>
        <w:br w:type="page"/>
      </w:r>
    </w:p>
    <w:p w14:paraId="3375E4FE" w14:textId="4DE39E5C" w:rsidR="00A83197" w:rsidRPr="009E591F" w:rsidRDefault="00D760F8" w:rsidP="0079679E">
      <w:pPr>
        <w:rPr>
          <w:b/>
          <w:color w:val="326AAA" w:themeColor="accent1"/>
          <w:sz w:val="28"/>
          <w:szCs w:val="28"/>
          <w:lang w:val="fr-BE"/>
        </w:rPr>
      </w:pPr>
      <w:r w:rsidRPr="009E591F">
        <w:rPr>
          <w:b/>
          <w:color w:val="326AAA" w:themeColor="accent1"/>
          <w:sz w:val="28"/>
          <w:szCs w:val="28"/>
          <w:lang w:val="fr-BE"/>
        </w:rPr>
        <w:lastRenderedPageBreak/>
        <w:t>Contenu</w:t>
      </w:r>
    </w:p>
    <w:p w14:paraId="4CA9CF51" w14:textId="370655FF" w:rsidR="000679DE" w:rsidRDefault="00A83197">
      <w:pPr>
        <w:pStyle w:val="TM1"/>
        <w:rPr>
          <w:rFonts w:asciiTheme="minorHAnsi" w:eastAsiaTheme="minorEastAsia" w:hAnsiTheme="minorHAnsi"/>
          <w:bCs w:val="0"/>
          <w:iCs w:val="0"/>
          <w:noProof/>
          <w:color w:val="auto"/>
          <w:kern w:val="2"/>
          <w:sz w:val="22"/>
          <w:szCs w:val="22"/>
          <w:lang w:val="fr-BE" w:eastAsia="fr-BE"/>
          <w14:ligatures w14:val="standardContextual"/>
        </w:rPr>
      </w:pPr>
      <w:r w:rsidRPr="007A6745">
        <w:rPr>
          <w:rFonts w:asciiTheme="minorHAnsi" w:hAnsiTheme="minorHAnsi"/>
          <w:caps/>
          <w:color w:val="B6C932"/>
          <w:sz w:val="22"/>
          <w:lang w:val="fr-BE"/>
        </w:rPr>
        <w:fldChar w:fldCharType="begin"/>
      </w:r>
      <w:r w:rsidRPr="007A6745">
        <w:rPr>
          <w:rFonts w:asciiTheme="minorHAnsi" w:hAnsiTheme="minorHAnsi"/>
          <w:sz w:val="22"/>
          <w:lang w:val="fr-BE"/>
        </w:rPr>
        <w:instrText xml:space="preserve"> TOC \o "1-5" \h \z \u </w:instrText>
      </w:r>
      <w:r w:rsidRPr="007A6745">
        <w:rPr>
          <w:rFonts w:asciiTheme="minorHAnsi" w:hAnsiTheme="minorHAnsi"/>
          <w:caps/>
          <w:color w:val="B6C932"/>
          <w:sz w:val="22"/>
          <w:lang w:val="fr-BE"/>
        </w:rPr>
        <w:fldChar w:fldCharType="separate"/>
      </w:r>
      <w:hyperlink w:anchor="_Toc168558304" w:history="1">
        <w:r w:rsidR="000679DE" w:rsidRPr="00BC0B55">
          <w:rPr>
            <w:rStyle w:val="Lienhypertexte"/>
            <w:noProof/>
            <w:lang w:val="fr-BE"/>
          </w:rPr>
          <w:t>Chapitre I – Constitution – dénomination – siège – circonscription et objet</w:t>
        </w:r>
        <w:r w:rsidR="000679DE">
          <w:rPr>
            <w:noProof/>
            <w:webHidden/>
          </w:rPr>
          <w:tab/>
        </w:r>
        <w:r w:rsidR="000679DE">
          <w:rPr>
            <w:noProof/>
            <w:webHidden/>
          </w:rPr>
          <w:fldChar w:fldCharType="begin"/>
        </w:r>
        <w:r w:rsidR="000679DE">
          <w:rPr>
            <w:noProof/>
            <w:webHidden/>
          </w:rPr>
          <w:instrText xml:space="preserve"> PAGEREF _Toc168558304 \h </w:instrText>
        </w:r>
        <w:r w:rsidR="000679DE">
          <w:rPr>
            <w:noProof/>
            <w:webHidden/>
          </w:rPr>
        </w:r>
        <w:r w:rsidR="000679DE">
          <w:rPr>
            <w:noProof/>
            <w:webHidden/>
          </w:rPr>
          <w:fldChar w:fldCharType="separate"/>
        </w:r>
        <w:r w:rsidR="000679DE">
          <w:rPr>
            <w:noProof/>
            <w:webHidden/>
          </w:rPr>
          <w:t>6</w:t>
        </w:r>
        <w:r w:rsidR="000679DE">
          <w:rPr>
            <w:noProof/>
            <w:webHidden/>
          </w:rPr>
          <w:fldChar w:fldCharType="end"/>
        </w:r>
      </w:hyperlink>
    </w:p>
    <w:p w14:paraId="298344DF" w14:textId="0250288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05" w:history="1">
        <w:r w:rsidRPr="00BC0B55">
          <w:rPr>
            <w:rStyle w:val="Lienhypertexte"/>
            <w:noProof/>
            <w:lang w:val="fr-BE"/>
          </w:rPr>
          <w:t>Article 1</w:t>
        </w:r>
        <w:r>
          <w:rPr>
            <w:noProof/>
            <w:webHidden/>
          </w:rPr>
          <w:tab/>
        </w:r>
        <w:r>
          <w:rPr>
            <w:noProof/>
            <w:webHidden/>
          </w:rPr>
          <w:fldChar w:fldCharType="begin"/>
        </w:r>
        <w:r>
          <w:rPr>
            <w:noProof/>
            <w:webHidden/>
          </w:rPr>
          <w:instrText xml:space="preserve"> PAGEREF _Toc168558305 \h </w:instrText>
        </w:r>
        <w:r>
          <w:rPr>
            <w:noProof/>
            <w:webHidden/>
          </w:rPr>
        </w:r>
        <w:r>
          <w:rPr>
            <w:noProof/>
            <w:webHidden/>
          </w:rPr>
          <w:fldChar w:fldCharType="separate"/>
        </w:r>
        <w:r>
          <w:rPr>
            <w:noProof/>
            <w:webHidden/>
          </w:rPr>
          <w:t>6</w:t>
        </w:r>
        <w:r>
          <w:rPr>
            <w:noProof/>
            <w:webHidden/>
          </w:rPr>
          <w:fldChar w:fldCharType="end"/>
        </w:r>
      </w:hyperlink>
    </w:p>
    <w:p w14:paraId="2BF5EED0" w14:textId="152BBADA"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06" w:history="1">
        <w:r w:rsidRPr="00BC0B55">
          <w:rPr>
            <w:rStyle w:val="Lienhypertexte"/>
            <w:noProof/>
            <w:lang w:val="fr-BE"/>
          </w:rPr>
          <w:t>Article 2</w:t>
        </w:r>
        <w:r>
          <w:rPr>
            <w:noProof/>
            <w:webHidden/>
          </w:rPr>
          <w:tab/>
        </w:r>
        <w:r>
          <w:rPr>
            <w:noProof/>
            <w:webHidden/>
          </w:rPr>
          <w:fldChar w:fldCharType="begin"/>
        </w:r>
        <w:r>
          <w:rPr>
            <w:noProof/>
            <w:webHidden/>
          </w:rPr>
          <w:instrText xml:space="preserve"> PAGEREF _Toc168558306 \h </w:instrText>
        </w:r>
        <w:r>
          <w:rPr>
            <w:noProof/>
            <w:webHidden/>
          </w:rPr>
        </w:r>
        <w:r>
          <w:rPr>
            <w:noProof/>
            <w:webHidden/>
          </w:rPr>
          <w:fldChar w:fldCharType="separate"/>
        </w:r>
        <w:r>
          <w:rPr>
            <w:noProof/>
            <w:webHidden/>
          </w:rPr>
          <w:t>6</w:t>
        </w:r>
        <w:r>
          <w:rPr>
            <w:noProof/>
            <w:webHidden/>
          </w:rPr>
          <w:fldChar w:fldCharType="end"/>
        </w:r>
      </w:hyperlink>
    </w:p>
    <w:p w14:paraId="14D76633" w14:textId="1CB03324"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07" w:history="1">
        <w:r w:rsidRPr="00BC0B55">
          <w:rPr>
            <w:rStyle w:val="Lienhypertexte"/>
            <w:noProof/>
            <w:lang w:val="fr-BE"/>
          </w:rPr>
          <w:t>Article 3</w:t>
        </w:r>
        <w:r>
          <w:rPr>
            <w:noProof/>
            <w:webHidden/>
          </w:rPr>
          <w:tab/>
        </w:r>
        <w:r>
          <w:rPr>
            <w:noProof/>
            <w:webHidden/>
          </w:rPr>
          <w:fldChar w:fldCharType="begin"/>
        </w:r>
        <w:r>
          <w:rPr>
            <w:noProof/>
            <w:webHidden/>
          </w:rPr>
          <w:instrText xml:space="preserve"> PAGEREF _Toc168558307 \h </w:instrText>
        </w:r>
        <w:r>
          <w:rPr>
            <w:noProof/>
            <w:webHidden/>
          </w:rPr>
        </w:r>
        <w:r>
          <w:rPr>
            <w:noProof/>
            <w:webHidden/>
          </w:rPr>
          <w:fldChar w:fldCharType="separate"/>
        </w:r>
        <w:r>
          <w:rPr>
            <w:noProof/>
            <w:webHidden/>
          </w:rPr>
          <w:t>7</w:t>
        </w:r>
        <w:r>
          <w:rPr>
            <w:noProof/>
            <w:webHidden/>
          </w:rPr>
          <w:fldChar w:fldCharType="end"/>
        </w:r>
      </w:hyperlink>
    </w:p>
    <w:p w14:paraId="267874B1" w14:textId="6CD2D469"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308" w:history="1">
        <w:r w:rsidRPr="00BC0B55">
          <w:rPr>
            <w:rStyle w:val="Lienhypertexte"/>
            <w:noProof/>
            <w:lang w:val="fr-BE"/>
          </w:rPr>
          <w:t>Chapitre II – Composition de L’Union Nationale</w:t>
        </w:r>
        <w:r>
          <w:rPr>
            <w:noProof/>
            <w:webHidden/>
          </w:rPr>
          <w:tab/>
        </w:r>
        <w:r>
          <w:rPr>
            <w:noProof/>
            <w:webHidden/>
          </w:rPr>
          <w:fldChar w:fldCharType="begin"/>
        </w:r>
        <w:r>
          <w:rPr>
            <w:noProof/>
            <w:webHidden/>
          </w:rPr>
          <w:instrText xml:space="preserve"> PAGEREF _Toc168558308 \h </w:instrText>
        </w:r>
        <w:r>
          <w:rPr>
            <w:noProof/>
            <w:webHidden/>
          </w:rPr>
        </w:r>
        <w:r>
          <w:rPr>
            <w:noProof/>
            <w:webHidden/>
          </w:rPr>
          <w:fldChar w:fldCharType="separate"/>
        </w:r>
        <w:r>
          <w:rPr>
            <w:noProof/>
            <w:webHidden/>
          </w:rPr>
          <w:t>8</w:t>
        </w:r>
        <w:r>
          <w:rPr>
            <w:noProof/>
            <w:webHidden/>
          </w:rPr>
          <w:fldChar w:fldCharType="end"/>
        </w:r>
      </w:hyperlink>
    </w:p>
    <w:p w14:paraId="76216CAF" w14:textId="0E19E1E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09" w:history="1">
        <w:r w:rsidRPr="00BC0B55">
          <w:rPr>
            <w:rStyle w:val="Lienhypertexte"/>
            <w:noProof/>
            <w:lang w:val="fr-BE"/>
          </w:rPr>
          <w:t>Article 4</w:t>
        </w:r>
        <w:r>
          <w:rPr>
            <w:noProof/>
            <w:webHidden/>
          </w:rPr>
          <w:tab/>
        </w:r>
        <w:r>
          <w:rPr>
            <w:noProof/>
            <w:webHidden/>
          </w:rPr>
          <w:fldChar w:fldCharType="begin"/>
        </w:r>
        <w:r>
          <w:rPr>
            <w:noProof/>
            <w:webHidden/>
          </w:rPr>
          <w:instrText xml:space="preserve"> PAGEREF _Toc168558309 \h </w:instrText>
        </w:r>
        <w:r>
          <w:rPr>
            <w:noProof/>
            <w:webHidden/>
          </w:rPr>
        </w:r>
        <w:r>
          <w:rPr>
            <w:noProof/>
            <w:webHidden/>
          </w:rPr>
          <w:fldChar w:fldCharType="separate"/>
        </w:r>
        <w:r>
          <w:rPr>
            <w:noProof/>
            <w:webHidden/>
          </w:rPr>
          <w:t>8</w:t>
        </w:r>
        <w:r>
          <w:rPr>
            <w:noProof/>
            <w:webHidden/>
          </w:rPr>
          <w:fldChar w:fldCharType="end"/>
        </w:r>
      </w:hyperlink>
    </w:p>
    <w:p w14:paraId="7B53733A" w14:textId="0FD2BAB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0" w:history="1">
        <w:r w:rsidRPr="00BC0B55">
          <w:rPr>
            <w:rStyle w:val="Lienhypertexte"/>
            <w:noProof/>
            <w:lang w:val="fr-BE"/>
          </w:rPr>
          <w:t>Article 5</w:t>
        </w:r>
        <w:r>
          <w:rPr>
            <w:noProof/>
            <w:webHidden/>
          </w:rPr>
          <w:tab/>
        </w:r>
        <w:r>
          <w:rPr>
            <w:noProof/>
            <w:webHidden/>
          </w:rPr>
          <w:fldChar w:fldCharType="begin"/>
        </w:r>
        <w:r>
          <w:rPr>
            <w:noProof/>
            <w:webHidden/>
          </w:rPr>
          <w:instrText xml:space="preserve"> PAGEREF _Toc168558310 \h </w:instrText>
        </w:r>
        <w:r>
          <w:rPr>
            <w:noProof/>
            <w:webHidden/>
          </w:rPr>
        </w:r>
        <w:r>
          <w:rPr>
            <w:noProof/>
            <w:webHidden/>
          </w:rPr>
          <w:fldChar w:fldCharType="separate"/>
        </w:r>
        <w:r>
          <w:rPr>
            <w:noProof/>
            <w:webHidden/>
          </w:rPr>
          <w:t>8</w:t>
        </w:r>
        <w:r>
          <w:rPr>
            <w:noProof/>
            <w:webHidden/>
          </w:rPr>
          <w:fldChar w:fldCharType="end"/>
        </w:r>
      </w:hyperlink>
    </w:p>
    <w:p w14:paraId="4B786970" w14:textId="7E59FA50"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311" w:history="1">
        <w:r w:rsidRPr="00BC0B55">
          <w:rPr>
            <w:rStyle w:val="Lienhypertexte"/>
            <w:noProof/>
            <w:lang w:val="fr-BE"/>
          </w:rPr>
          <w:t>Chapitre III – Conditions d’admission et de démission</w:t>
        </w:r>
        <w:r>
          <w:rPr>
            <w:noProof/>
            <w:webHidden/>
          </w:rPr>
          <w:tab/>
        </w:r>
        <w:r>
          <w:rPr>
            <w:noProof/>
            <w:webHidden/>
          </w:rPr>
          <w:fldChar w:fldCharType="begin"/>
        </w:r>
        <w:r>
          <w:rPr>
            <w:noProof/>
            <w:webHidden/>
          </w:rPr>
          <w:instrText xml:space="preserve"> PAGEREF _Toc168558311 \h </w:instrText>
        </w:r>
        <w:r>
          <w:rPr>
            <w:noProof/>
            <w:webHidden/>
          </w:rPr>
        </w:r>
        <w:r>
          <w:rPr>
            <w:noProof/>
            <w:webHidden/>
          </w:rPr>
          <w:fldChar w:fldCharType="separate"/>
        </w:r>
        <w:r>
          <w:rPr>
            <w:noProof/>
            <w:webHidden/>
          </w:rPr>
          <w:t>9</w:t>
        </w:r>
        <w:r>
          <w:rPr>
            <w:noProof/>
            <w:webHidden/>
          </w:rPr>
          <w:fldChar w:fldCharType="end"/>
        </w:r>
      </w:hyperlink>
    </w:p>
    <w:p w14:paraId="6571C0C8" w14:textId="32795ECC"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12" w:history="1">
        <w:r w:rsidRPr="00BC0B55">
          <w:rPr>
            <w:rStyle w:val="Lienhypertexte"/>
            <w:noProof/>
            <w:lang w:val="fr-BE"/>
          </w:rPr>
          <w:t>Section 1 : Conditions d'admission</w:t>
        </w:r>
        <w:r>
          <w:rPr>
            <w:noProof/>
            <w:webHidden/>
          </w:rPr>
          <w:tab/>
        </w:r>
        <w:r>
          <w:rPr>
            <w:noProof/>
            <w:webHidden/>
          </w:rPr>
          <w:fldChar w:fldCharType="begin"/>
        </w:r>
        <w:r>
          <w:rPr>
            <w:noProof/>
            <w:webHidden/>
          </w:rPr>
          <w:instrText xml:space="preserve"> PAGEREF _Toc168558312 \h </w:instrText>
        </w:r>
        <w:r>
          <w:rPr>
            <w:noProof/>
            <w:webHidden/>
          </w:rPr>
        </w:r>
        <w:r>
          <w:rPr>
            <w:noProof/>
            <w:webHidden/>
          </w:rPr>
          <w:fldChar w:fldCharType="separate"/>
        </w:r>
        <w:r>
          <w:rPr>
            <w:noProof/>
            <w:webHidden/>
          </w:rPr>
          <w:t>9</w:t>
        </w:r>
        <w:r>
          <w:rPr>
            <w:noProof/>
            <w:webHidden/>
          </w:rPr>
          <w:fldChar w:fldCharType="end"/>
        </w:r>
      </w:hyperlink>
    </w:p>
    <w:p w14:paraId="57FDA35A" w14:textId="669227A1"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3" w:history="1">
        <w:r w:rsidRPr="00BC0B55">
          <w:rPr>
            <w:rStyle w:val="Lienhypertexte"/>
            <w:noProof/>
            <w:lang w:val="fr-BE"/>
          </w:rPr>
          <w:t>Article 6</w:t>
        </w:r>
        <w:r>
          <w:rPr>
            <w:noProof/>
            <w:webHidden/>
          </w:rPr>
          <w:tab/>
        </w:r>
        <w:r>
          <w:rPr>
            <w:noProof/>
            <w:webHidden/>
          </w:rPr>
          <w:fldChar w:fldCharType="begin"/>
        </w:r>
        <w:r>
          <w:rPr>
            <w:noProof/>
            <w:webHidden/>
          </w:rPr>
          <w:instrText xml:space="preserve"> PAGEREF _Toc168558313 \h </w:instrText>
        </w:r>
        <w:r>
          <w:rPr>
            <w:noProof/>
            <w:webHidden/>
          </w:rPr>
        </w:r>
        <w:r>
          <w:rPr>
            <w:noProof/>
            <w:webHidden/>
          </w:rPr>
          <w:fldChar w:fldCharType="separate"/>
        </w:r>
        <w:r>
          <w:rPr>
            <w:noProof/>
            <w:webHidden/>
          </w:rPr>
          <w:t>9</w:t>
        </w:r>
        <w:r>
          <w:rPr>
            <w:noProof/>
            <w:webHidden/>
          </w:rPr>
          <w:fldChar w:fldCharType="end"/>
        </w:r>
      </w:hyperlink>
    </w:p>
    <w:p w14:paraId="3870A6B6" w14:textId="0FE75EA2"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4" w:history="1">
        <w:r w:rsidRPr="00BC0B55">
          <w:rPr>
            <w:rStyle w:val="Lienhypertexte"/>
            <w:noProof/>
            <w:lang w:val="fr-BE"/>
          </w:rPr>
          <w:t>Article 7</w:t>
        </w:r>
        <w:r>
          <w:rPr>
            <w:noProof/>
            <w:webHidden/>
          </w:rPr>
          <w:tab/>
        </w:r>
        <w:r>
          <w:rPr>
            <w:noProof/>
            <w:webHidden/>
          </w:rPr>
          <w:fldChar w:fldCharType="begin"/>
        </w:r>
        <w:r>
          <w:rPr>
            <w:noProof/>
            <w:webHidden/>
          </w:rPr>
          <w:instrText xml:space="preserve"> PAGEREF _Toc168558314 \h </w:instrText>
        </w:r>
        <w:r>
          <w:rPr>
            <w:noProof/>
            <w:webHidden/>
          </w:rPr>
        </w:r>
        <w:r>
          <w:rPr>
            <w:noProof/>
            <w:webHidden/>
          </w:rPr>
          <w:fldChar w:fldCharType="separate"/>
        </w:r>
        <w:r>
          <w:rPr>
            <w:noProof/>
            <w:webHidden/>
          </w:rPr>
          <w:t>9</w:t>
        </w:r>
        <w:r>
          <w:rPr>
            <w:noProof/>
            <w:webHidden/>
          </w:rPr>
          <w:fldChar w:fldCharType="end"/>
        </w:r>
      </w:hyperlink>
    </w:p>
    <w:p w14:paraId="54B866FD" w14:textId="760187C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5" w:history="1">
        <w:r w:rsidRPr="00BC0B55">
          <w:rPr>
            <w:rStyle w:val="Lienhypertexte"/>
            <w:noProof/>
            <w:lang w:val="fr-BE"/>
          </w:rPr>
          <w:t>Article 8</w:t>
        </w:r>
        <w:r>
          <w:rPr>
            <w:noProof/>
            <w:webHidden/>
          </w:rPr>
          <w:tab/>
        </w:r>
        <w:r>
          <w:rPr>
            <w:noProof/>
            <w:webHidden/>
          </w:rPr>
          <w:fldChar w:fldCharType="begin"/>
        </w:r>
        <w:r>
          <w:rPr>
            <w:noProof/>
            <w:webHidden/>
          </w:rPr>
          <w:instrText xml:space="preserve"> PAGEREF _Toc168558315 \h </w:instrText>
        </w:r>
        <w:r>
          <w:rPr>
            <w:noProof/>
            <w:webHidden/>
          </w:rPr>
        </w:r>
        <w:r>
          <w:rPr>
            <w:noProof/>
            <w:webHidden/>
          </w:rPr>
          <w:fldChar w:fldCharType="separate"/>
        </w:r>
        <w:r>
          <w:rPr>
            <w:noProof/>
            <w:webHidden/>
          </w:rPr>
          <w:t>9</w:t>
        </w:r>
        <w:r>
          <w:rPr>
            <w:noProof/>
            <w:webHidden/>
          </w:rPr>
          <w:fldChar w:fldCharType="end"/>
        </w:r>
      </w:hyperlink>
    </w:p>
    <w:p w14:paraId="4153CDB4" w14:textId="6AACE426"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16" w:history="1">
        <w:r w:rsidRPr="00BC0B55">
          <w:rPr>
            <w:rStyle w:val="Lienhypertexte"/>
            <w:noProof/>
            <w:lang w:val="fr-BE"/>
          </w:rPr>
          <w:t>Section 2 : Collaboration à la gestion de l'Assurance Obligatoire Soins de Santé et Indemnité</w:t>
        </w:r>
        <w:r>
          <w:rPr>
            <w:noProof/>
            <w:webHidden/>
          </w:rPr>
          <w:tab/>
        </w:r>
        <w:r>
          <w:rPr>
            <w:noProof/>
            <w:webHidden/>
          </w:rPr>
          <w:fldChar w:fldCharType="begin"/>
        </w:r>
        <w:r>
          <w:rPr>
            <w:noProof/>
            <w:webHidden/>
          </w:rPr>
          <w:instrText xml:space="preserve"> PAGEREF _Toc168558316 \h </w:instrText>
        </w:r>
        <w:r>
          <w:rPr>
            <w:noProof/>
            <w:webHidden/>
          </w:rPr>
        </w:r>
        <w:r>
          <w:rPr>
            <w:noProof/>
            <w:webHidden/>
          </w:rPr>
          <w:fldChar w:fldCharType="separate"/>
        </w:r>
        <w:r>
          <w:rPr>
            <w:noProof/>
            <w:webHidden/>
          </w:rPr>
          <w:t>10</w:t>
        </w:r>
        <w:r>
          <w:rPr>
            <w:noProof/>
            <w:webHidden/>
          </w:rPr>
          <w:fldChar w:fldCharType="end"/>
        </w:r>
      </w:hyperlink>
    </w:p>
    <w:p w14:paraId="47074B68" w14:textId="3EA91B9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7" w:history="1">
        <w:r w:rsidRPr="00BC0B55">
          <w:rPr>
            <w:rStyle w:val="Lienhypertexte"/>
            <w:noProof/>
            <w:lang w:val="fr-BE"/>
          </w:rPr>
          <w:t>Article 9</w:t>
        </w:r>
        <w:r>
          <w:rPr>
            <w:noProof/>
            <w:webHidden/>
          </w:rPr>
          <w:tab/>
        </w:r>
        <w:r>
          <w:rPr>
            <w:noProof/>
            <w:webHidden/>
          </w:rPr>
          <w:fldChar w:fldCharType="begin"/>
        </w:r>
        <w:r>
          <w:rPr>
            <w:noProof/>
            <w:webHidden/>
          </w:rPr>
          <w:instrText xml:space="preserve"> PAGEREF _Toc168558317 \h </w:instrText>
        </w:r>
        <w:r>
          <w:rPr>
            <w:noProof/>
            <w:webHidden/>
          </w:rPr>
        </w:r>
        <w:r>
          <w:rPr>
            <w:noProof/>
            <w:webHidden/>
          </w:rPr>
          <w:fldChar w:fldCharType="separate"/>
        </w:r>
        <w:r>
          <w:rPr>
            <w:noProof/>
            <w:webHidden/>
          </w:rPr>
          <w:t>10</w:t>
        </w:r>
        <w:r>
          <w:rPr>
            <w:noProof/>
            <w:webHidden/>
          </w:rPr>
          <w:fldChar w:fldCharType="end"/>
        </w:r>
      </w:hyperlink>
    </w:p>
    <w:p w14:paraId="7DE4A686" w14:textId="74026072"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18" w:history="1">
        <w:r w:rsidRPr="00BC0B55">
          <w:rPr>
            <w:rStyle w:val="Lienhypertexte"/>
            <w:noProof/>
            <w:lang w:val="fr-BE"/>
          </w:rPr>
          <w:t>Section 3 : Démission</w:t>
        </w:r>
        <w:r>
          <w:rPr>
            <w:noProof/>
            <w:webHidden/>
          </w:rPr>
          <w:tab/>
        </w:r>
        <w:r>
          <w:rPr>
            <w:noProof/>
            <w:webHidden/>
          </w:rPr>
          <w:fldChar w:fldCharType="begin"/>
        </w:r>
        <w:r>
          <w:rPr>
            <w:noProof/>
            <w:webHidden/>
          </w:rPr>
          <w:instrText xml:space="preserve"> PAGEREF _Toc168558318 \h </w:instrText>
        </w:r>
        <w:r>
          <w:rPr>
            <w:noProof/>
            <w:webHidden/>
          </w:rPr>
        </w:r>
        <w:r>
          <w:rPr>
            <w:noProof/>
            <w:webHidden/>
          </w:rPr>
          <w:fldChar w:fldCharType="separate"/>
        </w:r>
        <w:r>
          <w:rPr>
            <w:noProof/>
            <w:webHidden/>
          </w:rPr>
          <w:t>12</w:t>
        </w:r>
        <w:r>
          <w:rPr>
            <w:noProof/>
            <w:webHidden/>
          </w:rPr>
          <w:fldChar w:fldCharType="end"/>
        </w:r>
      </w:hyperlink>
    </w:p>
    <w:p w14:paraId="47D56967" w14:textId="739AE02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9" w:history="1">
        <w:r w:rsidRPr="00BC0B55">
          <w:rPr>
            <w:rStyle w:val="Lienhypertexte"/>
            <w:noProof/>
            <w:lang w:val="fr-BE"/>
          </w:rPr>
          <w:t>Article 10</w:t>
        </w:r>
        <w:r>
          <w:rPr>
            <w:noProof/>
            <w:webHidden/>
          </w:rPr>
          <w:tab/>
        </w:r>
        <w:r>
          <w:rPr>
            <w:noProof/>
            <w:webHidden/>
          </w:rPr>
          <w:fldChar w:fldCharType="begin"/>
        </w:r>
        <w:r>
          <w:rPr>
            <w:noProof/>
            <w:webHidden/>
          </w:rPr>
          <w:instrText xml:space="preserve"> PAGEREF _Toc168558319 \h </w:instrText>
        </w:r>
        <w:r>
          <w:rPr>
            <w:noProof/>
            <w:webHidden/>
          </w:rPr>
        </w:r>
        <w:r>
          <w:rPr>
            <w:noProof/>
            <w:webHidden/>
          </w:rPr>
          <w:fldChar w:fldCharType="separate"/>
        </w:r>
        <w:r>
          <w:rPr>
            <w:noProof/>
            <w:webHidden/>
          </w:rPr>
          <w:t>12</w:t>
        </w:r>
        <w:r>
          <w:rPr>
            <w:noProof/>
            <w:webHidden/>
          </w:rPr>
          <w:fldChar w:fldCharType="end"/>
        </w:r>
      </w:hyperlink>
    </w:p>
    <w:p w14:paraId="61395EAC" w14:textId="544F62F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0" w:history="1">
        <w:r w:rsidRPr="00BC0B55">
          <w:rPr>
            <w:rStyle w:val="Lienhypertexte"/>
            <w:noProof/>
            <w:lang w:val="fr-BE"/>
          </w:rPr>
          <w:t>Article 11</w:t>
        </w:r>
        <w:r>
          <w:rPr>
            <w:noProof/>
            <w:webHidden/>
          </w:rPr>
          <w:tab/>
        </w:r>
        <w:r>
          <w:rPr>
            <w:noProof/>
            <w:webHidden/>
          </w:rPr>
          <w:fldChar w:fldCharType="begin"/>
        </w:r>
        <w:r>
          <w:rPr>
            <w:noProof/>
            <w:webHidden/>
          </w:rPr>
          <w:instrText xml:space="preserve"> PAGEREF _Toc168558320 \h </w:instrText>
        </w:r>
        <w:r>
          <w:rPr>
            <w:noProof/>
            <w:webHidden/>
          </w:rPr>
        </w:r>
        <w:r>
          <w:rPr>
            <w:noProof/>
            <w:webHidden/>
          </w:rPr>
          <w:fldChar w:fldCharType="separate"/>
        </w:r>
        <w:r>
          <w:rPr>
            <w:noProof/>
            <w:webHidden/>
          </w:rPr>
          <w:t>12</w:t>
        </w:r>
        <w:r>
          <w:rPr>
            <w:noProof/>
            <w:webHidden/>
          </w:rPr>
          <w:fldChar w:fldCharType="end"/>
        </w:r>
      </w:hyperlink>
    </w:p>
    <w:p w14:paraId="70F1C68C" w14:textId="2D61E6E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1" w:history="1">
        <w:r w:rsidRPr="00BC0B55">
          <w:rPr>
            <w:rStyle w:val="Lienhypertexte"/>
            <w:noProof/>
            <w:lang w:val="fr-BE"/>
          </w:rPr>
          <w:t>Article 12</w:t>
        </w:r>
        <w:r>
          <w:rPr>
            <w:noProof/>
            <w:webHidden/>
          </w:rPr>
          <w:tab/>
        </w:r>
        <w:r>
          <w:rPr>
            <w:noProof/>
            <w:webHidden/>
          </w:rPr>
          <w:fldChar w:fldCharType="begin"/>
        </w:r>
        <w:r>
          <w:rPr>
            <w:noProof/>
            <w:webHidden/>
          </w:rPr>
          <w:instrText xml:space="preserve"> PAGEREF _Toc168558321 \h </w:instrText>
        </w:r>
        <w:r>
          <w:rPr>
            <w:noProof/>
            <w:webHidden/>
          </w:rPr>
        </w:r>
        <w:r>
          <w:rPr>
            <w:noProof/>
            <w:webHidden/>
          </w:rPr>
          <w:fldChar w:fldCharType="separate"/>
        </w:r>
        <w:r>
          <w:rPr>
            <w:noProof/>
            <w:webHidden/>
          </w:rPr>
          <w:t>12</w:t>
        </w:r>
        <w:r>
          <w:rPr>
            <w:noProof/>
            <w:webHidden/>
          </w:rPr>
          <w:fldChar w:fldCharType="end"/>
        </w:r>
      </w:hyperlink>
    </w:p>
    <w:p w14:paraId="065ACF71" w14:textId="0D95EF54"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2" w:history="1">
        <w:r w:rsidRPr="00BC0B55">
          <w:rPr>
            <w:rStyle w:val="Lienhypertexte"/>
            <w:noProof/>
            <w:lang w:val="fr-BE"/>
          </w:rPr>
          <w:t>Article 13</w:t>
        </w:r>
        <w:r>
          <w:rPr>
            <w:noProof/>
            <w:webHidden/>
          </w:rPr>
          <w:tab/>
        </w:r>
        <w:r>
          <w:rPr>
            <w:noProof/>
            <w:webHidden/>
          </w:rPr>
          <w:fldChar w:fldCharType="begin"/>
        </w:r>
        <w:r>
          <w:rPr>
            <w:noProof/>
            <w:webHidden/>
          </w:rPr>
          <w:instrText xml:space="preserve"> PAGEREF _Toc168558322 \h </w:instrText>
        </w:r>
        <w:r>
          <w:rPr>
            <w:noProof/>
            <w:webHidden/>
          </w:rPr>
        </w:r>
        <w:r>
          <w:rPr>
            <w:noProof/>
            <w:webHidden/>
          </w:rPr>
          <w:fldChar w:fldCharType="separate"/>
        </w:r>
        <w:r>
          <w:rPr>
            <w:noProof/>
            <w:webHidden/>
          </w:rPr>
          <w:t>12</w:t>
        </w:r>
        <w:r>
          <w:rPr>
            <w:noProof/>
            <w:webHidden/>
          </w:rPr>
          <w:fldChar w:fldCharType="end"/>
        </w:r>
      </w:hyperlink>
    </w:p>
    <w:p w14:paraId="64D4C8C9" w14:textId="75DF002D"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323" w:history="1">
        <w:r w:rsidRPr="00BC0B55">
          <w:rPr>
            <w:rStyle w:val="Lienhypertexte"/>
            <w:noProof/>
            <w:lang w:val="fr-BE"/>
          </w:rPr>
          <w:t>Chapitre III – Organes de l’Union Nationale</w:t>
        </w:r>
        <w:r>
          <w:rPr>
            <w:noProof/>
            <w:webHidden/>
          </w:rPr>
          <w:tab/>
        </w:r>
        <w:r>
          <w:rPr>
            <w:noProof/>
            <w:webHidden/>
          </w:rPr>
          <w:fldChar w:fldCharType="begin"/>
        </w:r>
        <w:r>
          <w:rPr>
            <w:noProof/>
            <w:webHidden/>
          </w:rPr>
          <w:instrText xml:space="preserve"> PAGEREF _Toc168558323 \h </w:instrText>
        </w:r>
        <w:r>
          <w:rPr>
            <w:noProof/>
            <w:webHidden/>
          </w:rPr>
        </w:r>
        <w:r>
          <w:rPr>
            <w:noProof/>
            <w:webHidden/>
          </w:rPr>
          <w:fldChar w:fldCharType="separate"/>
        </w:r>
        <w:r>
          <w:rPr>
            <w:noProof/>
            <w:webHidden/>
          </w:rPr>
          <w:t>13</w:t>
        </w:r>
        <w:r>
          <w:rPr>
            <w:noProof/>
            <w:webHidden/>
          </w:rPr>
          <w:fldChar w:fldCharType="end"/>
        </w:r>
      </w:hyperlink>
    </w:p>
    <w:p w14:paraId="5227C3B3" w14:textId="75F2F6E9"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24" w:history="1">
        <w:r w:rsidRPr="00BC0B55">
          <w:rPr>
            <w:rStyle w:val="Lienhypertexte"/>
            <w:noProof/>
            <w:lang w:val="fr-BE"/>
          </w:rPr>
          <w:t>Section 1 : L’Assemblée Générale</w:t>
        </w:r>
        <w:r>
          <w:rPr>
            <w:noProof/>
            <w:webHidden/>
          </w:rPr>
          <w:tab/>
        </w:r>
        <w:r>
          <w:rPr>
            <w:noProof/>
            <w:webHidden/>
          </w:rPr>
          <w:fldChar w:fldCharType="begin"/>
        </w:r>
        <w:r>
          <w:rPr>
            <w:noProof/>
            <w:webHidden/>
          </w:rPr>
          <w:instrText xml:space="preserve"> PAGEREF _Toc168558324 \h </w:instrText>
        </w:r>
        <w:r>
          <w:rPr>
            <w:noProof/>
            <w:webHidden/>
          </w:rPr>
        </w:r>
        <w:r>
          <w:rPr>
            <w:noProof/>
            <w:webHidden/>
          </w:rPr>
          <w:fldChar w:fldCharType="separate"/>
        </w:r>
        <w:r>
          <w:rPr>
            <w:noProof/>
            <w:webHidden/>
          </w:rPr>
          <w:t>13</w:t>
        </w:r>
        <w:r>
          <w:rPr>
            <w:noProof/>
            <w:webHidden/>
          </w:rPr>
          <w:fldChar w:fldCharType="end"/>
        </w:r>
      </w:hyperlink>
    </w:p>
    <w:p w14:paraId="5A8B8D75" w14:textId="4C2174B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5" w:history="1">
        <w:r w:rsidRPr="00BC0B55">
          <w:rPr>
            <w:rStyle w:val="Lienhypertexte"/>
            <w:noProof/>
            <w:lang w:val="fr-BE"/>
          </w:rPr>
          <w:t>Article 14</w:t>
        </w:r>
        <w:r>
          <w:rPr>
            <w:noProof/>
            <w:webHidden/>
          </w:rPr>
          <w:tab/>
        </w:r>
        <w:r>
          <w:rPr>
            <w:noProof/>
            <w:webHidden/>
          </w:rPr>
          <w:fldChar w:fldCharType="begin"/>
        </w:r>
        <w:r>
          <w:rPr>
            <w:noProof/>
            <w:webHidden/>
          </w:rPr>
          <w:instrText xml:space="preserve"> PAGEREF _Toc168558325 \h </w:instrText>
        </w:r>
        <w:r>
          <w:rPr>
            <w:noProof/>
            <w:webHidden/>
          </w:rPr>
        </w:r>
        <w:r>
          <w:rPr>
            <w:noProof/>
            <w:webHidden/>
          </w:rPr>
          <w:fldChar w:fldCharType="separate"/>
        </w:r>
        <w:r>
          <w:rPr>
            <w:noProof/>
            <w:webHidden/>
          </w:rPr>
          <w:t>13</w:t>
        </w:r>
        <w:r>
          <w:rPr>
            <w:noProof/>
            <w:webHidden/>
          </w:rPr>
          <w:fldChar w:fldCharType="end"/>
        </w:r>
      </w:hyperlink>
    </w:p>
    <w:p w14:paraId="36BE9CC4" w14:textId="52219F32"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6" w:history="1">
        <w:r w:rsidRPr="00BC0B55">
          <w:rPr>
            <w:rStyle w:val="Lienhypertexte"/>
            <w:noProof/>
            <w:lang w:val="fr-BE"/>
          </w:rPr>
          <w:t>Article 15</w:t>
        </w:r>
        <w:r>
          <w:rPr>
            <w:noProof/>
            <w:webHidden/>
          </w:rPr>
          <w:tab/>
        </w:r>
        <w:r>
          <w:rPr>
            <w:noProof/>
            <w:webHidden/>
          </w:rPr>
          <w:fldChar w:fldCharType="begin"/>
        </w:r>
        <w:r>
          <w:rPr>
            <w:noProof/>
            <w:webHidden/>
          </w:rPr>
          <w:instrText xml:space="preserve"> PAGEREF _Toc168558326 \h </w:instrText>
        </w:r>
        <w:r>
          <w:rPr>
            <w:noProof/>
            <w:webHidden/>
          </w:rPr>
        </w:r>
        <w:r>
          <w:rPr>
            <w:noProof/>
            <w:webHidden/>
          </w:rPr>
          <w:fldChar w:fldCharType="separate"/>
        </w:r>
        <w:r>
          <w:rPr>
            <w:noProof/>
            <w:webHidden/>
          </w:rPr>
          <w:t>13</w:t>
        </w:r>
        <w:r>
          <w:rPr>
            <w:noProof/>
            <w:webHidden/>
          </w:rPr>
          <w:fldChar w:fldCharType="end"/>
        </w:r>
      </w:hyperlink>
    </w:p>
    <w:p w14:paraId="4990EE2F" w14:textId="0790103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7" w:history="1">
        <w:r w:rsidRPr="00BC0B55">
          <w:rPr>
            <w:rStyle w:val="Lienhypertexte"/>
            <w:noProof/>
            <w:lang w:val="fr-BE"/>
          </w:rPr>
          <w:t>Article 16</w:t>
        </w:r>
        <w:r>
          <w:rPr>
            <w:noProof/>
            <w:webHidden/>
          </w:rPr>
          <w:tab/>
        </w:r>
        <w:r>
          <w:rPr>
            <w:noProof/>
            <w:webHidden/>
          </w:rPr>
          <w:fldChar w:fldCharType="begin"/>
        </w:r>
        <w:r>
          <w:rPr>
            <w:noProof/>
            <w:webHidden/>
          </w:rPr>
          <w:instrText xml:space="preserve"> PAGEREF _Toc168558327 \h </w:instrText>
        </w:r>
        <w:r>
          <w:rPr>
            <w:noProof/>
            <w:webHidden/>
          </w:rPr>
        </w:r>
        <w:r>
          <w:rPr>
            <w:noProof/>
            <w:webHidden/>
          </w:rPr>
          <w:fldChar w:fldCharType="separate"/>
        </w:r>
        <w:r>
          <w:rPr>
            <w:noProof/>
            <w:webHidden/>
          </w:rPr>
          <w:t>13</w:t>
        </w:r>
        <w:r>
          <w:rPr>
            <w:noProof/>
            <w:webHidden/>
          </w:rPr>
          <w:fldChar w:fldCharType="end"/>
        </w:r>
      </w:hyperlink>
    </w:p>
    <w:p w14:paraId="580E58E4" w14:textId="6D34AA4D"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8" w:history="1">
        <w:r w:rsidRPr="00BC0B55">
          <w:rPr>
            <w:rStyle w:val="Lienhypertexte"/>
            <w:noProof/>
            <w:lang w:val="fr-BE"/>
          </w:rPr>
          <w:t>Article 17 : Compétence de l'Assemblée Générale</w:t>
        </w:r>
        <w:r>
          <w:rPr>
            <w:noProof/>
            <w:webHidden/>
          </w:rPr>
          <w:tab/>
        </w:r>
        <w:r>
          <w:rPr>
            <w:noProof/>
            <w:webHidden/>
          </w:rPr>
          <w:fldChar w:fldCharType="begin"/>
        </w:r>
        <w:r>
          <w:rPr>
            <w:noProof/>
            <w:webHidden/>
          </w:rPr>
          <w:instrText xml:space="preserve"> PAGEREF _Toc168558328 \h </w:instrText>
        </w:r>
        <w:r>
          <w:rPr>
            <w:noProof/>
            <w:webHidden/>
          </w:rPr>
        </w:r>
        <w:r>
          <w:rPr>
            <w:noProof/>
            <w:webHidden/>
          </w:rPr>
          <w:fldChar w:fldCharType="separate"/>
        </w:r>
        <w:r>
          <w:rPr>
            <w:noProof/>
            <w:webHidden/>
          </w:rPr>
          <w:t>14</w:t>
        </w:r>
        <w:r>
          <w:rPr>
            <w:noProof/>
            <w:webHidden/>
          </w:rPr>
          <w:fldChar w:fldCharType="end"/>
        </w:r>
      </w:hyperlink>
    </w:p>
    <w:p w14:paraId="3974F82C" w14:textId="1C502610"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9" w:history="1">
        <w:r w:rsidRPr="00BC0B55">
          <w:rPr>
            <w:rStyle w:val="Lienhypertexte"/>
            <w:noProof/>
            <w:lang w:val="fr-BE"/>
          </w:rPr>
          <w:t>Article 18</w:t>
        </w:r>
        <w:r>
          <w:rPr>
            <w:noProof/>
            <w:webHidden/>
          </w:rPr>
          <w:tab/>
        </w:r>
        <w:r>
          <w:rPr>
            <w:noProof/>
            <w:webHidden/>
          </w:rPr>
          <w:fldChar w:fldCharType="begin"/>
        </w:r>
        <w:r>
          <w:rPr>
            <w:noProof/>
            <w:webHidden/>
          </w:rPr>
          <w:instrText xml:space="preserve"> PAGEREF _Toc168558329 \h </w:instrText>
        </w:r>
        <w:r>
          <w:rPr>
            <w:noProof/>
            <w:webHidden/>
          </w:rPr>
        </w:r>
        <w:r>
          <w:rPr>
            <w:noProof/>
            <w:webHidden/>
          </w:rPr>
          <w:fldChar w:fldCharType="separate"/>
        </w:r>
        <w:r>
          <w:rPr>
            <w:noProof/>
            <w:webHidden/>
          </w:rPr>
          <w:t>15</w:t>
        </w:r>
        <w:r>
          <w:rPr>
            <w:noProof/>
            <w:webHidden/>
          </w:rPr>
          <w:fldChar w:fldCharType="end"/>
        </w:r>
      </w:hyperlink>
    </w:p>
    <w:p w14:paraId="5761858D" w14:textId="6A1347F2"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0" w:history="1">
        <w:r w:rsidRPr="00BC0B55">
          <w:rPr>
            <w:rStyle w:val="Lienhypertexte"/>
            <w:noProof/>
            <w:lang w:val="fr-BE"/>
          </w:rPr>
          <w:t>Article 18bis : Mode de réunion</w:t>
        </w:r>
        <w:r>
          <w:rPr>
            <w:noProof/>
            <w:webHidden/>
          </w:rPr>
          <w:tab/>
        </w:r>
        <w:r>
          <w:rPr>
            <w:noProof/>
            <w:webHidden/>
          </w:rPr>
          <w:fldChar w:fldCharType="begin"/>
        </w:r>
        <w:r>
          <w:rPr>
            <w:noProof/>
            <w:webHidden/>
          </w:rPr>
          <w:instrText xml:space="preserve"> PAGEREF _Toc168558330 \h </w:instrText>
        </w:r>
        <w:r>
          <w:rPr>
            <w:noProof/>
            <w:webHidden/>
          </w:rPr>
        </w:r>
        <w:r>
          <w:rPr>
            <w:noProof/>
            <w:webHidden/>
          </w:rPr>
          <w:fldChar w:fldCharType="separate"/>
        </w:r>
        <w:r>
          <w:rPr>
            <w:noProof/>
            <w:webHidden/>
          </w:rPr>
          <w:t>15</w:t>
        </w:r>
        <w:r>
          <w:rPr>
            <w:noProof/>
            <w:webHidden/>
          </w:rPr>
          <w:fldChar w:fldCharType="end"/>
        </w:r>
      </w:hyperlink>
    </w:p>
    <w:p w14:paraId="534D5CB2" w14:textId="261F961D"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1" w:history="1">
        <w:r w:rsidRPr="00BC0B55">
          <w:rPr>
            <w:rStyle w:val="Lienhypertexte"/>
            <w:noProof/>
            <w:lang w:val="fr-BE"/>
          </w:rPr>
          <w:t>Article 19</w:t>
        </w:r>
        <w:r>
          <w:rPr>
            <w:noProof/>
            <w:webHidden/>
          </w:rPr>
          <w:tab/>
        </w:r>
        <w:r>
          <w:rPr>
            <w:noProof/>
            <w:webHidden/>
          </w:rPr>
          <w:fldChar w:fldCharType="begin"/>
        </w:r>
        <w:r>
          <w:rPr>
            <w:noProof/>
            <w:webHidden/>
          </w:rPr>
          <w:instrText xml:space="preserve"> PAGEREF _Toc168558331 \h </w:instrText>
        </w:r>
        <w:r>
          <w:rPr>
            <w:noProof/>
            <w:webHidden/>
          </w:rPr>
        </w:r>
        <w:r>
          <w:rPr>
            <w:noProof/>
            <w:webHidden/>
          </w:rPr>
          <w:fldChar w:fldCharType="separate"/>
        </w:r>
        <w:r>
          <w:rPr>
            <w:noProof/>
            <w:webHidden/>
          </w:rPr>
          <w:t>17</w:t>
        </w:r>
        <w:r>
          <w:rPr>
            <w:noProof/>
            <w:webHidden/>
          </w:rPr>
          <w:fldChar w:fldCharType="end"/>
        </w:r>
      </w:hyperlink>
    </w:p>
    <w:p w14:paraId="59E9F6C6" w14:textId="24B2F3E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2" w:history="1">
        <w:r w:rsidRPr="00BC0B55">
          <w:rPr>
            <w:rStyle w:val="Lienhypertexte"/>
            <w:noProof/>
            <w:lang w:val="fr-BE"/>
          </w:rPr>
          <w:t>Article 20</w:t>
        </w:r>
        <w:r>
          <w:rPr>
            <w:noProof/>
            <w:webHidden/>
          </w:rPr>
          <w:tab/>
        </w:r>
        <w:r>
          <w:rPr>
            <w:noProof/>
            <w:webHidden/>
          </w:rPr>
          <w:fldChar w:fldCharType="begin"/>
        </w:r>
        <w:r>
          <w:rPr>
            <w:noProof/>
            <w:webHidden/>
          </w:rPr>
          <w:instrText xml:space="preserve"> PAGEREF _Toc168558332 \h </w:instrText>
        </w:r>
        <w:r>
          <w:rPr>
            <w:noProof/>
            <w:webHidden/>
          </w:rPr>
        </w:r>
        <w:r>
          <w:rPr>
            <w:noProof/>
            <w:webHidden/>
          </w:rPr>
          <w:fldChar w:fldCharType="separate"/>
        </w:r>
        <w:r>
          <w:rPr>
            <w:noProof/>
            <w:webHidden/>
          </w:rPr>
          <w:t>18</w:t>
        </w:r>
        <w:r>
          <w:rPr>
            <w:noProof/>
            <w:webHidden/>
          </w:rPr>
          <w:fldChar w:fldCharType="end"/>
        </w:r>
      </w:hyperlink>
    </w:p>
    <w:p w14:paraId="7FACE929" w14:textId="2F85726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3" w:history="1">
        <w:r w:rsidRPr="00BC0B55">
          <w:rPr>
            <w:rStyle w:val="Lienhypertexte"/>
            <w:noProof/>
            <w:lang w:val="fr-BE"/>
          </w:rPr>
          <w:t>Article 21</w:t>
        </w:r>
        <w:r>
          <w:rPr>
            <w:noProof/>
            <w:webHidden/>
          </w:rPr>
          <w:tab/>
        </w:r>
        <w:r>
          <w:rPr>
            <w:noProof/>
            <w:webHidden/>
          </w:rPr>
          <w:fldChar w:fldCharType="begin"/>
        </w:r>
        <w:r>
          <w:rPr>
            <w:noProof/>
            <w:webHidden/>
          </w:rPr>
          <w:instrText xml:space="preserve"> PAGEREF _Toc168558333 \h </w:instrText>
        </w:r>
        <w:r>
          <w:rPr>
            <w:noProof/>
            <w:webHidden/>
          </w:rPr>
        </w:r>
        <w:r>
          <w:rPr>
            <w:noProof/>
            <w:webHidden/>
          </w:rPr>
          <w:fldChar w:fldCharType="separate"/>
        </w:r>
        <w:r>
          <w:rPr>
            <w:noProof/>
            <w:webHidden/>
          </w:rPr>
          <w:t>18</w:t>
        </w:r>
        <w:r>
          <w:rPr>
            <w:noProof/>
            <w:webHidden/>
          </w:rPr>
          <w:fldChar w:fldCharType="end"/>
        </w:r>
      </w:hyperlink>
    </w:p>
    <w:p w14:paraId="2779C4EE" w14:textId="75A145F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4" w:history="1">
        <w:r w:rsidRPr="00BC0B55">
          <w:rPr>
            <w:rStyle w:val="Lienhypertexte"/>
            <w:noProof/>
            <w:lang w:val="fr-BE"/>
          </w:rPr>
          <w:t>Article 22</w:t>
        </w:r>
        <w:r>
          <w:rPr>
            <w:noProof/>
            <w:webHidden/>
          </w:rPr>
          <w:tab/>
        </w:r>
        <w:r>
          <w:rPr>
            <w:noProof/>
            <w:webHidden/>
          </w:rPr>
          <w:fldChar w:fldCharType="begin"/>
        </w:r>
        <w:r>
          <w:rPr>
            <w:noProof/>
            <w:webHidden/>
          </w:rPr>
          <w:instrText xml:space="preserve"> PAGEREF _Toc168558334 \h </w:instrText>
        </w:r>
        <w:r>
          <w:rPr>
            <w:noProof/>
            <w:webHidden/>
          </w:rPr>
        </w:r>
        <w:r>
          <w:rPr>
            <w:noProof/>
            <w:webHidden/>
          </w:rPr>
          <w:fldChar w:fldCharType="separate"/>
        </w:r>
        <w:r>
          <w:rPr>
            <w:noProof/>
            <w:webHidden/>
          </w:rPr>
          <w:t>18</w:t>
        </w:r>
        <w:r>
          <w:rPr>
            <w:noProof/>
            <w:webHidden/>
          </w:rPr>
          <w:fldChar w:fldCharType="end"/>
        </w:r>
      </w:hyperlink>
    </w:p>
    <w:p w14:paraId="05849BD5" w14:textId="0847E30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5" w:history="1">
        <w:r w:rsidRPr="00BC0B55">
          <w:rPr>
            <w:rStyle w:val="Lienhypertexte"/>
            <w:noProof/>
            <w:lang w:val="fr-BE"/>
          </w:rPr>
          <w:t>Article 23</w:t>
        </w:r>
        <w:r>
          <w:rPr>
            <w:noProof/>
            <w:webHidden/>
          </w:rPr>
          <w:tab/>
        </w:r>
        <w:r>
          <w:rPr>
            <w:noProof/>
            <w:webHidden/>
          </w:rPr>
          <w:fldChar w:fldCharType="begin"/>
        </w:r>
        <w:r>
          <w:rPr>
            <w:noProof/>
            <w:webHidden/>
          </w:rPr>
          <w:instrText xml:space="preserve"> PAGEREF _Toc168558335 \h </w:instrText>
        </w:r>
        <w:r>
          <w:rPr>
            <w:noProof/>
            <w:webHidden/>
          </w:rPr>
        </w:r>
        <w:r>
          <w:rPr>
            <w:noProof/>
            <w:webHidden/>
          </w:rPr>
          <w:fldChar w:fldCharType="separate"/>
        </w:r>
        <w:r>
          <w:rPr>
            <w:noProof/>
            <w:webHidden/>
          </w:rPr>
          <w:t>18</w:t>
        </w:r>
        <w:r>
          <w:rPr>
            <w:noProof/>
            <w:webHidden/>
          </w:rPr>
          <w:fldChar w:fldCharType="end"/>
        </w:r>
      </w:hyperlink>
    </w:p>
    <w:p w14:paraId="4B5AE4CA" w14:textId="1320FDC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6" w:history="1">
        <w:r w:rsidRPr="00BC0B55">
          <w:rPr>
            <w:rStyle w:val="Lienhypertexte"/>
            <w:noProof/>
            <w:lang w:val="fr-BE"/>
          </w:rPr>
          <w:t>Article 23 bis</w:t>
        </w:r>
        <w:r>
          <w:rPr>
            <w:noProof/>
            <w:webHidden/>
          </w:rPr>
          <w:tab/>
        </w:r>
        <w:r>
          <w:rPr>
            <w:noProof/>
            <w:webHidden/>
          </w:rPr>
          <w:fldChar w:fldCharType="begin"/>
        </w:r>
        <w:r>
          <w:rPr>
            <w:noProof/>
            <w:webHidden/>
          </w:rPr>
          <w:instrText xml:space="preserve"> PAGEREF _Toc168558336 \h </w:instrText>
        </w:r>
        <w:r>
          <w:rPr>
            <w:noProof/>
            <w:webHidden/>
          </w:rPr>
        </w:r>
        <w:r>
          <w:rPr>
            <w:noProof/>
            <w:webHidden/>
          </w:rPr>
          <w:fldChar w:fldCharType="separate"/>
        </w:r>
        <w:r>
          <w:rPr>
            <w:noProof/>
            <w:webHidden/>
          </w:rPr>
          <w:t>18</w:t>
        </w:r>
        <w:r>
          <w:rPr>
            <w:noProof/>
            <w:webHidden/>
          </w:rPr>
          <w:fldChar w:fldCharType="end"/>
        </w:r>
      </w:hyperlink>
    </w:p>
    <w:p w14:paraId="7907EBE0" w14:textId="479FD1E6"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37" w:history="1">
        <w:r w:rsidRPr="00BC0B55">
          <w:rPr>
            <w:rStyle w:val="Lienhypertexte"/>
            <w:noProof/>
            <w:lang w:val="fr-BE"/>
          </w:rPr>
          <w:t>Section 2 : Le Conseil d’Administration</w:t>
        </w:r>
        <w:r>
          <w:rPr>
            <w:noProof/>
            <w:webHidden/>
          </w:rPr>
          <w:tab/>
        </w:r>
        <w:r>
          <w:rPr>
            <w:noProof/>
            <w:webHidden/>
          </w:rPr>
          <w:fldChar w:fldCharType="begin"/>
        </w:r>
        <w:r>
          <w:rPr>
            <w:noProof/>
            <w:webHidden/>
          </w:rPr>
          <w:instrText xml:space="preserve"> PAGEREF _Toc168558337 \h </w:instrText>
        </w:r>
        <w:r>
          <w:rPr>
            <w:noProof/>
            <w:webHidden/>
          </w:rPr>
        </w:r>
        <w:r>
          <w:rPr>
            <w:noProof/>
            <w:webHidden/>
          </w:rPr>
          <w:fldChar w:fldCharType="separate"/>
        </w:r>
        <w:r>
          <w:rPr>
            <w:noProof/>
            <w:webHidden/>
          </w:rPr>
          <w:t>19</w:t>
        </w:r>
        <w:r>
          <w:rPr>
            <w:noProof/>
            <w:webHidden/>
          </w:rPr>
          <w:fldChar w:fldCharType="end"/>
        </w:r>
      </w:hyperlink>
    </w:p>
    <w:p w14:paraId="3FF0F00E" w14:textId="4D1A6DD0"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8" w:history="1">
        <w:r w:rsidRPr="00BC0B55">
          <w:rPr>
            <w:rStyle w:val="Lienhypertexte"/>
            <w:noProof/>
            <w:lang w:val="fr-BE"/>
          </w:rPr>
          <w:t>Article 24</w:t>
        </w:r>
        <w:r>
          <w:rPr>
            <w:noProof/>
            <w:webHidden/>
          </w:rPr>
          <w:tab/>
        </w:r>
        <w:r>
          <w:rPr>
            <w:noProof/>
            <w:webHidden/>
          </w:rPr>
          <w:fldChar w:fldCharType="begin"/>
        </w:r>
        <w:r>
          <w:rPr>
            <w:noProof/>
            <w:webHidden/>
          </w:rPr>
          <w:instrText xml:space="preserve"> PAGEREF _Toc168558338 \h </w:instrText>
        </w:r>
        <w:r>
          <w:rPr>
            <w:noProof/>
            <w:webHidden/>
          </w:rPr>
        </w:r>
        <w:r>
          <w:rPr>
            <w:noProof/>
            <w:webHidden/>
          </w:rPr>
          <w:fldChar w:fldCharType="separate"/>
        </w:r>
        <w:r>
          <w:rPr>
            <w:noProof/>
            <w:webHidden/>
          </w:rPr>
          <w:t>19</w:t>
        </w:r>
        <w:r>
          <w:rPr>
            <w:noProof/>
            <w:webHidden/>
          </w:rPr>
          <w:fldChar w:fldCharType="end"/>
        </w:r>
      </w:hyperlink>
    </w:p>
    <w:p w14:paraId="19361058" w14:textId="55733EE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9" w:history="1">
        <w:r w:rsidRPr="00BC0B55">
          <w:rPr>
            <w:rStyle w:val="Lienhypertexte"/>
            <w:noProof/>
            <w:lang w:val="fr-BE"/>
          </w:rPr>
          <w:t>Article 25</w:t>
        </w:r>
        <w:r>
          <w:rPr>
            <w:noProof/>
            <w:webHidden/>
          </w:rPr>
          <w:tab/>
        </w:r>
        <w:r>
          <w:rPr>
            <w:noProof/>
            <w:webHidden/>
          </w:rPr>
          <w:fldChar w:fldCharType="begin"/>
        </w:r>
        <w:r>
          <w:rPr>
            <w:noProof/>
            <w:webHidden/>
          </w:rPr>
          <w:instrText xml:space="preserve"> PAGEREF _Toc168558339 \h </w:instrText>
        </w:r>
        <w:r>
          <w:rPr>
            <w:noProof/>
            <w:webHidden/>
          </w:rPr>
        </w:r>
        <w:r>
          <w:rPr>
            <w:noProof/>
            <w:webHidden/>
          </w:rPr>
          <w:fldChar w:fldCharType="separate"/>
        </w:r>
        <w:r>
          <w:rPr>
            <w:noProof/>
            <w:webHidden/>
          </w:rPr>
          <w:t>19</w:t>
        </w:r>
        <w:r>
          <w:rPr>
            <w:noProof/>
            <w:webHidden/>
          </w:rPr>
          <w:fldChar w:fldCharType="end"/>
        </w:r>
      </w:hyperlink>
    </w:p>
    <w:p w14:paraId="4A1DCFD8" w14:textId="0E0D4FEB"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0" w:history="1">
        <w:r w:rsidRPr="00BC0B55">
          <w:rPr>
            <w:rStyle w:val="Lienhypertexte"/>
            <w:noProof/>
            <w:lang w:val="fr-BE"/>
          </w:rPr>
          <w:t>Article 25 bis</w:t>
        </w:r>
        <w:r>
          <w:rPr>
            <w:noProof/>
            <w:webHidden/>
          </w:rPr>
          <w:tab/>
        </w:r>
        <w:r>
          <w:rPr>
            <w:noProof/>
            <w:webHidden/>
          </w:rPr>
          <w:fldChar w:fldCharType="begin"/>
        </w:r>
        <w:r>
          <w:rPr>
            <w:noProof/>
            <w:webHidden/>
          </w:rPr>
          <w:instrText xml:space="preserve"> PAGEREF _Toc168558340 \h </w:instrText>
        </w:r>
        <w:r>
          <w:rPr>
            <w:noProof/>
            <w:webHidden/>
          </w:rPr>
        </w:r>
        <w:r>
          <w:rPr>
            <w:noProof/>
            <w:webHidden/>
          </w:rPr>
          <w:fldChar w:fldCharType="separate"/>
        </w:r>
        <w:r>
          <w:rPr>
            <w:noProof/>
            <w:webHidden/>
          </w:rPr>
          <w:t>19</w:t>
        </w:r>
        <w:r>
          <w:rPr>
            <w:noProof/>
            <w:webHidden/>
          </w:rPr>
          <w:fldChar w:fldCharType="end"/>
        </w:r>
      </w:hyperlink>
    </w:p>
    <w:p w14:paraId="74BB5D12" w14:textId="2AED2EE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1" w:history="1">
        <w:r w:rsidRPr="00BC0B55">
          <w:rPr>
            <w:rStyle w:val="Lienhypertexte"/>
            <w:noProof/>
            <w:lang w:val="fr-BE"/>
          </w:rPr>
          <w:t>Article 26</w:t>
        </w:r>
        <w:r>
          <w:rPr>
            <w:noProof/>
            <w:webHidden/>
          </w:rPr>
          <w:tab/>
        </w:r>
        <w:r>
          <w:rPr>
            <w:noProof/>
            <w:webHidden/>
          </w:rPr>
          <w:fldChar w:fldCharType="begin"/>
        </w:r>
        <w:r>
          <w:rPr>
            <w:noProof/>
            <w:webHidden/>
          </w:rPr>
          <w:instrText xml:space="preserve"> PAGEREF _Toc168558341 \h </w:instrText>
        </w:r>
        <w:r>
          <w:rPr>
            <w:noProof/>
            <w:webHidden/>
          </w:rPr>
        </w:r>
        <w:r>
          <w:rPr>
            <w:noProof/>
            <w:webHidden/>
          </w:rPr>
          <w:fldChar w:fldCharType="separate"/>
        </w:r>
        <w:r>
          <w:rPr>
            <w:noProof/>
            <w:webHidden/>
          </w:rPr>
          <w:t>19</w:t>
        </w:r>
        <w:r>
          <w:rPr>
            <w:noProof/>
            <w:webHidden/>
          </w:rPr>
          <w:fldChar w:fldCharType="end"/>
        </w:r>
      </w:hyperlink>
    </w:p>
    <w:p w14:paraId="52EE5FF1" w14:textId="2F465B2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2" w:history="1">
        <w:r w:rsidRPr="00BC0B55">
          <w:rPr>
            <w:rStyle w:val="Lienhypertexte"/>
            <w:noProof/>
            <w:lang w:val="fr-BE"/>
          </w:rPr>
          <w:t>Article 27</w:t>
        </w:r>
        <w:r>
          <w:rPr>
            <w:noProof/>
            <w:webHidden/>
          </w:rPr>
          <w:tab/>
        </w:r>
        <w:r>
          <w:rPr>
            <w:noProof/>
            <w:webHidden/>
          </w:rPr>
          <w:fldChar w:fldCharType="begin"/>
        </w:r>
        <w:r>
          <w:rPr>
            <w:noProof/>
            <w:webHidden/>
          </w:rPr>
          <w:instrText xml:space="preserve"> PAGEREF _Toc168558342 \h </w:instrText>
        </w:r>
        <w:r>
          <w:rPr>
            <w:noProof/>
            <w:webHidden/>
          </w:rPr>
        </w:r>
        <w:r>
          <w:rPr>
            <w:noProof/>
            <w:webHidden/>
          </w:rPr>
          <w:fldChar w:fldCharType="separate"/>
        </w:r>
        <w:r>
          <w:rPr>
            <w:noProof/>
            <w:webHidden/>
          </w:rPr>
          <w:t>20</w:t>
        </w:r>
        <w:r>
          <w:rPr>
            <w:noProof/>
            <w:webHidden/>
          </w:rPr>
          <w:fldChar w:fldCharType="end"/>
        </w:r>
      </w:hyperlink>
    </w:p>
    <w:p w14:paraId="1DE389AD" w14:textId="4723EFE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3" w:history="1">
        <w:r w:rsidRPr="00BC0B55">
          <w:rPr>
            <w:rStyle w:val="Lienhypertexte"/>
            <w:noProof/>
            <w:lang w:val="fr-BE"/>
          </w:rPr>
          <w:t>Article 28</w:t>
        </w:r>
        <w:r>
          <w:rPr>
            <w:noProof/>
            <w:webHidden/>
          </w:rPr>
          <w:tab/>
        </w:r>
        <w:r>
          <w:rPr>
            <w:noProof/>
            <w:webHidden/>
          </w:rPr>
          <w:fldChar w:fldCharType="begin"/>
        </w:r>
        <w:r>
          <w:rPr>
            <w:noProof/>
            <w:webHidden/>
          </w:rPr>
          <w:instrText xml:space="preserve"> PAGEREF _Toc168558343 \h </w:instrText>
        </w:r>
        <w:r>
          <w:rPr>
            <w:noProof/>
            <w:webHidden/>
          </w:rPr>
        </w:r>
        <w:r>
          <w:rPr>
            <w:noProof/>
            <w:webHidden/>
          </w:rPr>
          <w:fldChar w:fldCharType="separate"/>
        </w:r>
        <w:r>
          <w:rPr>
            <w:noProof/>
            <w:webHidden/>
          </w:rPr>
          <w:t>20</w:t>
        </w:r>
        <w:r>
          <w:rPr>
            <w:noProof/>
            <w:webHidden/>
          </w:rPr>
          <w:fldChar w:fldCharType="end"/>
        </w:r>
      </w:hyperlink>
    </w:p>
    <w:p w14:paraId="3D25859E" w14:textId="4D4F8C04"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4" w:history="1">
        <w:r w:rsidRPr="00BC0B55">
          <w:rPr>
            <w:rStyle w:val="Lienhypertexte"/>
            <w:noProof/>
            <w:lang w:val="fr-BE"/>
          </w:rPr>
          <w:t>Article 29</w:t>
        </w:r>
        <w:r>
          <w:rPr>
            <w:noProof/>
            <w:webHidden/>
          </w:rPr>
          <w:tab/>
        </w:r>
        <w:r>
          <w:rPr>
            <w:noProof/>
            <w:webHidden/>
          </w:rPr>
          <w:fldChar w:fldCharType="begin"/>
        </w:r>
        <w:r>
          <w:rPr>
            <w:noProof/>
            <w:webHidden/>
          </w:rPr>
          <w:instrText xml:space="preserve"> PAGEREF _Toc168558344 \h </w:instrText>
        </w:r>
        <w:r>
          <w:rPr>
            <w:noProof/>
            <w:webHidden/>
          </w:rPr>
        </w:r>
        <w:r>
          <w:rPr>
            <w:noProof/>
            <w:webHidden/>
          </w:rPr>
          <w:fldChar w:fldCharType="separate"/>
        </w:r>
        <w:r>
          <w:rPr>
            <w:noProof/>
            <w:webHidden/>
          </w:rPr>
          <w:t>20</w:t>
        </w:r>
        <w:r>
          <w:rPr>
            <w:noProof/>
            <w:webHidden/>
          </w:rPr>
          <w:fldChar w:fldCharType="end"/>
        </w:r>
      </w:hyperlink>
    </w:p>
    <w:p w14:paraId="6383DB15" w14:textId="4C7DBE3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5" w:history="1">
        <w:r w:rsidRPr="00BC0B55">
          <w:rPr>
            <w:rStyle w:val="Lienhypertexte"/>
            <w:noProof/>
            <w:lang w:val="fr-BE"/>
          </w:rPr>
          <w:t>Article 30</w:t>
        </w:r>
        <w:r>
          <w:rPr>
            <w:noProof/>
            <w:webHidden/>
          </w:rPr>
          <w:tab/>
        </w:r>
        <w:r>
          <w:rPr>
            <w:noProof/>
            <w:webHidden/>
          </w:rPr>
          <w:fldChar w:fldCharType="begin"/>
        </w:r>
        <w:r>
          <w:rPr>
            <w:noProof/>
            <w:webHidden/>
          </w:rPr>
          <w:instrText xml:space="preserve"> PAGEREF _Toc168558345 \h </w:instrText>
        </w:r>
        <w:r>
          <w:rPr>
            <w:noProof/>
            <w:webHidden/>
          </w:rPr>
        </w:r>
        <w:r>
          <w:rPr>
            <w:noProof/>
            <w:webHidden/>
          </w:rPr>
          <w:fldChar w:fldCharType="separate"/>
        </w:r>
        <w:r>
          <w:rPr>
            <w:noProof/>
            <w:webHidden/>
          </w:rPr>
          <w:t>21</w:t>
        </w:r>
        <w:r>
          <w:rPr>
            <w:noProof/>
            <w:webHidden/>
          </w:rPr>
          <w:fldChar w:fldCharType="end"/>
        </w:r>
      </w:hyperlink>
    </w:p>
    <w:p w14:paraId="5478A8EB" w14:textId="243634F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6" w:history="1">
        <w:r w:rsidRPr="00BC0B55">
          <w:rPr>
            <w:rStyle w:val="Lienhypertexte"/>
            <w:noProof/>
            <w:lang w:val="fr-BE"/>
          </w:rPr>
          <w:t>Article 31</w:t>
        </w:r>
        <w:r>
          <w:rPr>
            <w:noProof/>
            <w:webHidden/>
          </w:rPr>
          <w:tab/>
        </w:r>
        <w:r>
          <w:rPr>
            <w:noProof/>
            <w:webHidden/>
          </w:rPr>
          <w:fldChar w:fldCharType="begin"/>
        </w:r>
        <w:r>
          <w:rPr>
            <w:noProof/>
            <w:webHidden/>
          </w:rPr>
          <w:instrText xml:space="preserve"> PAGEREF _Toc168558346 \h </w:instrText>
        </w:r>
        <w:r>
          <w:rPr>
            <w:noProof/>
            <w:webHidden/>
          </w:rPr>
        </w:r>
        <w:r>
          <w:rPr>
            <w:noProof/>
            <w:webHidden/>
          </w:rPr>
          <w:fldChar w:fldCharType="separate"/>
        </w:r>
        <w:r>
          <w:rPr>
            <w:noProof/>
            <w:webHidden/>
          </w:rPr>
          <w:t>21</w:t>
        </w:r>
        <w:r>
          <w:rPr>
            <w:noProof/>
            <w:webHidden/>
          </w:rPr>
          <w:fldChar w:fldCharType="end"/>
        </w:r>
      </w:hyperlink>
    </w:p>
    <w:p w14:paraId="33F5159D" w14:textId="2E67324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7" w:history="1">
        <w:r w:rsidRPr="00BC0B55">
          <w:rPr>
            <w:rStyle w:val="Lienhypertexte"/>
            <w:noProof/>
            <w:lang w:val="fr-BE"/>
          </w:rPr>
          <w:t>Article 32</w:t>
        </w:r>
        <w:r>
          <w:rPr>
            <w:noProof/>
            <w:webHidden/>
          </w:rPr>
          <w:tab/>
        </w:r>
        <w:r>
          <w:rPr>
            <w:noProof/>
            <w:webHidden/>
          </w:rPr>
          <w:fldChar w:fldCharType="begin"/>
        </w:r>
        <w:r>
          <w:rPr>
            <w:noProof/>
            <w:webHidden/>
          </w:rPr>
          <w:instrText xml:space="preserve"> PAGEREF _Toc168558347 \h </w:instrText>
        </w:r>
        <w:r>
          <w:rPr>
            <w:noProof/>
            <w:webHidden/>
          </w:rPr>
        </w:r>
        <w:r>
          <w:rPr>
            <w:noProof/>
            <w:webHidden/>
          </w:rPr>
          <w:fldChar w:fldCharType="separate"/>
        </w:r>
        <w:r>
          <w:rPr>
            <w:noProof/>
            <w:webHidden/>
          </w:rPr>
          <w:t>21</w:t>
        </w:r>
        <w:r>
          <w:rPr>
            <w:noProof/>
            <w:webHidden/>
          </w:rPr>
          <w:fldChar w:fldCharType="end"/>
        </w:r>
      </w:hyperlink>
    </w:p>
    <w:p w14:paraId="5C4B047F" w14:textId="61919F0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8" w:history="1">
        <w:r w:rsidRPr="00BC0B55">
          <w:rPr>
            <w:rStyle w:val="Lienhypertexte"/>
            <w:noProof/>
            <w:lang w:val="fr-BE"/>
          </w:rPr>
          <w:t>Article 32bis</w:t>
        </w:r>
        <w:r>
          <w:rPr>
            <w:noProof/>
            <w:webHidden/>
          </w:rPr>
          <w:tab/>
        </w:r>
        <w:r>
          <w:rPr>
            <w:noProof/>
            <w:webHidden/>
          </w:rPr>
          <w:fldChar w:fldCharType="begin"/>
        </w:r>
        <w:r>
          <w:rPr>
            <w:noProof/>
            <w:webHidden/>
          </w:rPr>
          <w:instrText xml:space="preserve"> PAGEREF _Toc168558348 \h </w:instrText>
        </w:r>
        <w:r>
          <w:rPr>
            <w:noProof/>
            <w:webHidden/>
          </w:rPr>
        </w:r>
        <w:r>
          <w:rPr>
            <w:noProof/>
            <w:webHidden/>
          </w:rPr>
          <w:fldChar w:fldCharType="separate"/>
        </w:r>
        <w:r>
          <w:rPr>
            <w:noProof/>
            <w:webHidden/>
          </w:rPr>
          <w:t>23</w:t>
        </w:r>
        <w:r>
          <w:rPr>
            <w:noProof/>
            <w:webHidden/>
          </w:rPr>
          <w:fldChar w:fldCharType="end"/>
        </w:r>
      </w:hyperlink>
    </w:p>
    <w:p w14:paraId="44F85B85" w14:textId="52C5C1D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9" w:history="1">
        <w:r w:rsidRPr="00BC0B55">
          <w:rPr>
            <w:rStyle w:val="Lienhypertexte"/>
            <w:noProof/>
            <w:lang w:val="fr-BE"/>
          </w:rPr>
          <w:t>Article 33</w:t>
        </w:r>
        <w:r>
          <w:rPr>
            <w:noProof/>
            <w:webHidden/>
          </w:rPr>
          <w:tab/>
        </w:r>
        <w:r>
          <w:rPr>
            <w:noProof/>
            <w:webHidden/>
          </w:rPr>
          <w:fldChar w:fldCharType="begin"/>
        </w:r>
        <w:r>
          <w:rPr>
            <w:noProof/>
            <w:webHidden/>
          </w:rPr>
          <w:instrText xml:space="preserve"> PAGEREF _Toc168558349 \h </w:instrText>
        </w:r>
        <w:r>
          <w:rPr>
            <w:noProof/>
            <w:webHidden/>
          </w:rPr>
        </w:r>
        <w:r>
          <w:rPr>
            <w:noProof/>
            <w:webHidden/>
          </w:rPr>
          <w:fldChar w:fldCharType="separate"/>
        </w:r>
        <w:r>
          <w:rPr>
            <w:noProof/>
            <w:webHidden/>
          </w:rPr>
          <w:t>23</w:t>
        </w:r>
        <w:r>
          <w:rPr>
            <w:noProof/>
            <w:webHidden/>
          </w:rPr>
          <w:fldChar w:fldCharType="end"/>
        </w:r>
      </w:hyperlink>
    </w:p>
    <w:p w14:paraId="06DBDFED" w14:textId="6E519F1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0" w:history="1">
        <w:r w:rsidRPr="00BC0B55">
          <w:rPr>
            <w:rStyle w:val="Lienhypertexte"/>
            <w:noProof/>
            <w:lang w:val="fr-BE"/>
          </w:rPr>
          <w:t>Article 34</w:t>
        </w:r>
        <w:r>
          <w:rPr>
            <w:noProof/>
            <w:webHidden/>
          </w:rPr>
          <w:tab/>
        </w:r>
        <w:r>
          <w:rPr>
            <w:noProof/>
            <w:webHidden/>
          </w:rPr>
          <w:fldChar w:fldCharType="begin"/>
        </w:r>
        <w:r>
          <w:rPr>
            <w:noProof/>
            <w:webHidden/>
          </w:rPr>
          <w:instrText xml:space="preserve"> PAGEREF _Toc168558350 \h </w:instrText>
        </w:r>
        <w:r>
          <w:rPr>
            <w:noProof/>
            <w:webHidden/>
          </w:rPr>
        </w:r>
        <w:r>
          <w:rPr>
            <w:noProof/>
            <w:webHidden/>
          </w:rPr>
          <w:fldChar w:fldCharType="separate"/>
        </w:r>
        <w:r>
          <w:rPr>
            <w:noProof/>
            <w:webHidden/>
          </w:rPr>
          <w:t>24</w:t>
        </w:r>
        <w:r>
          <w:rPr>
            <w:noProof/>
            <w:webHidden/>
          </w:rPr>
          <w:fldChar w:fldCharType="end"/>
        </w:r>
      </w:hyperlink>
    </w:p>
    <w:p w14:paraId="3C2A3C13" w14:textId="4DF75C79"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1" w:history="1">
        <w:r w:rsidRPr="00BC0B55">
          <w:rPr>
            <w:rStyle w:val="Lienhypertexte"/>
            <w:noProof/>
            <w:lang w:val="fr-BE"/>
          </w:rPr>
          <w:t>Article 34bis : Mode de réunion du Conseil d’Administration</w:t>
        </w:r>
        <w:r>
          <w:rPr>
            <w:noProof/>
            <w:webHidden/>
          </w:rPr>
          <w:tab/>
        </w:r>
        <w:r>
          <w:rPr>
            <w:noProof/>
            <w:webHidden/>
          </w:rPr>
          <w:fldChar w:fldCharType="begin"/>
        </w:r>
        <w:r>
          <w:rPr>
            <w:noProof/>
            <w:webHidden/>
          </w:rPr>
          <w:instrText xml:space="preserve"> PAGEREF _Toc168558351 \h </w:instrText>
        </w:r>
        <w:r>
          <w:rPr>
            <w:noProof/>
            <w:webHidden/>
          </w:rPr>
        </w:r>
        <w:r>
          <w:rPr>
            <w:noProof/>
            <w:webHidden/>
          </w:rPr>
          <w:fldChar w:fldCharType="separate"/>
        </w:r>
        <w:r>
          <w:rPr>
            <w:noProof/>
            <w:webHidden/>
          </w:rPr>
          <w:t>24</w:t>
        </w:r>
        <w:r>
          <w:rPr>
            <w:noProof/>
            <w:webHidden/>
          </w:rPr>
          <w:fldChar w:fldCharType="end"/>
        </w:r>
      </w:hyperlink>
    </w:p>
    <w:p w14:paraId="3B4F687D" w14:textId="589B8082"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2" w:history="1">
        <w:r w:rsidRPr="00BC0B55">
          <w:rPr>
            <w:rStyle w:val="Lienhypertexte"/>
            <w:noProof/>
            <w:lang w:val="fr-BE"/>
          </w:rPr>
          <w:t>Article 35</w:t>
        </w:r>
        <w:r>
          <w:rPr>
            <w:noProof/>
            <w:webHidden/>
          </w:rPr>
          <w:tab/>
        </w:r>
        <w:r>
          <w:rPr>
            <w:noProof/>
            <w:webHidden/>
          </w:rPr>
          <w:fldChar w:fldCharType="begin"/>
        </w:r>
        <w:r>
          <w:rPr>
            <w:noProof/>
            <w:webHidden/>
          </w:rPr>
          <w:instrText xml:space="preserve"> PAGEREF _Toc168558352 \h </w:instrText>
        </w:r>
        <w:r>
          <w:rPr>
            <w:noProof/>
            <w:webHidden/>
          </w:rPr>
        </w:r>
        <w:r>
          <w:rPr>
            <w:noProof/>
            <w:webHidden/>
          </w:rPr>
          <w:fldChar w:fldCharType="separate"/>
        </w:r>
        <w:r>
          <w:rPr>
            <w:noProof/>
            <w:webHidden/>
          </w:rPr>
          <w:t>26</w:t>
        </w:r>
        <w:r>
          <w:rPr>
            <w:noProof/>
            <w:webHidden/>
          </w:rPr>
          <w:fldChar w:fldCharType="end"/>
        </w:r>
      </w:hyperlink>
    </w:p>
    <w:p w14:paraId="7068571A" w14:textId="50FB118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3" w:history="1">
        <w:r w:rsidRPr="00BC0B55">
          <w:rPr>
            <w:rStyle w:val="Lienhypertexte"/>
            <w:noProof/>
            <w:lang w:val="fr-BE"/>
          </w:rPr>
          <w:t>Article 36</w:t>
        </w:r>
        <w:r>
          <w:rPr>
            <w:noProof/>
            <w:webHidden/>
          </w:rPr>
          <w:tab/>
        </w:r>
        <w:r>
          <w:rPr>
            <w:noProof/>
            <w:webHidden/>
          </w:rPr>
          <w:fldChar w:fldCharType="begin"/>
        </w:r>
        <w:r>
          <w:rPr>
            <w:noProof/>
            <w:webHidden/>
          </w:rPr>
          <w:instrText xml:space="preserve"> PAGEREF _Toc168558353 \h </w:instrText>
        </w:r>
        <w:r>
          <w:rPr>
            <w:noProof/>
            <w:webHidden/>
          </w:rPr>
        </w:r>
        <w:r>
          <w:rPr>
            <w:noProof/>
            <w:webHidden/>
          </w:rPr>
          <w:fldChar w:fldCharType="separate"/>
        </w:r>
        <w:r>
          <w:rPr>
            <w:noProof/>
            <w:webHidden/>
          </w:rPr>
          <w:t>26</w:t>
        </w:r>
        <w:r>
          <w:rPr>
            <w:noProof/>
            <w:webHidden/>
          </w:rPr>
          <w:fldChar w:fldCharType="end"/>
        </w:r>
      </w:hyperlink>
    </w:p>
    <w:p w14:paraId="6DE27C86" w14:textId="69F0D6C4"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54" w:history="1">
        <w:r w:rsidRPr="00BC0B55">
          <w:rPr>
            <w:rStyle w:val="Lienhypertexte"/>
            <w:noProof/>
            <w:lang w:val="fr-BE"/>
          </w:rPr>
          <w:t>Les Comités</w:t>
        </w:r>
        <w:r>
          <w:rPr>
            <w:noProof/>
            <w:webHidden/>
          </w:rPr>
          <w:tab/>
        </w:r>
        <w:r>
          <w:rPr>
            <w:noProof/>
            <w:webHidden/>
          </w:rPr>
          <w:fldChar w:fldCharType="begin"/>
        </w:r>
        <w:r>
          <w:rPr>
            <w:noProof/>
            <w:webHidden/>
          </w:rPr>
          <w:instrText xml:space="preserve"> PAGEREF _Toc168558354 \h </w:instrText>
        </w:r>
        <w:r>
          <w:rPr>
            <w:noProof/>
            <w:webHidden/>
          </w:rPr>
        </w:r>
        <w:r>
          <w:rPr>
            <w:noProof/>
            <w:webHidden/>
          </w:rPr>
          <w:fldChar w:fldCharType="separate"/>
        </w:r>
        <w:r>
          <w:rPr>
            <w:noProof/>
            <w:webHidden/>
          </w:rPr>
          <w:t>27</w:t>
        </w:r>
        <w:r>
          <w:rPr>
            <w:noProof/>
            <w:webHidden/>
          </w:rPr>
          <w:fldChar w:fldCharType="end"/>
        </w:r>
      </w:hyperlink>
    </w:p>
    <w:p w14:paraId="24D01917" w14:textId="76EFF9F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5" w:history="1">
        <w:r w:rsidRPr="00BC0B55">
          <w:rPr>
            <w:rStyle w:val="Lienhypertexte"/>
            <w:noProof/>
            <w:lang w:val="fr-BE"/>
          </w:rPr>
          <w:t>Article 36bis – Bureau du Conseil d’Administration</w:t>
        </w:r>
        <w:r>
          <w:rPr>
            <w:noProof/>
            <w:webHidden/>
          </w:rPr>
          <w:tab/>
        </w:r>
        <w:r>
          <w:rPr>
            <w:noProof/>
            <w:webHidden/>
          </w:rPr>
          <w:fldChar w:fldCharType="begin"/>
        </w:r>
        <w:r>
          <w:rPr>
            <w:noProof/>
            <w:webHidden/>
          </w:rPr>
          <w:instrText xml:space="preserve"> PAGEREF _Toc168558355 \h </w:instrText>
        </w:r>
        <w:r>
          <w:rPr>
            <w:noProof/>
            <w:webHidden/>
          </w:rPr>
        </w:r>
        <w:r>
          <w:rPr>
            <w:noProof/>
            <w:webHidden/>
          </w:rPr>
          <w:fldChar w:fldCharType="separate"/>
        </w:r>
        <w:r>
          <w:rPr>
            <w:noProof/>
            <w:webHidden/>
          </w:rPr>
          <w:t>27</w:t>
        </w:r>
        <w:r>
          <w:rPr>
            <w:noProof/>
            <w:webHidden/>
          </w:rPr>
          <w:fldChar w:fldCharType="end"/>
        </w:r>
      </w:hyperlink>
    </w:p>
    <w:p w14:paraId="5E5F5D4C" w14:textId="2546D20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6" w:history="1">
        <w:r w:rsidRPr="00BC0B55">
          <w:rPr>
            <w:rStyle w:val="Lienhypertexte"/>
            <w:noProof/>
            <w:lang w:val="fr-BE"/>
          </w:rPr>
          <w:t>Article 36ter – Comité d’Audit et de Gestion des Risques</w:t>
        </w:r>
        <w:r>
          <w:rPr>
            <w:noProof/>
            <w:webHidden/>
          </w:rPr>
          <w:tab/>
        </w:r>
        <w:r>
          <w:rPr>
            <w:noProof/>
            <w:webHidden/>
          </w:rPr>
          <w:fldChar w:fldCharType="begin"/>
        </w:r>
        <w:r>
          <w:rPr>
            <w:noProof/>
            <w:webHidden/>
          </w:rPr>
          <w:instrText xml:space="preserve"> PAGEREF _Toc168558356 \h </w:instrText>
        </w:r>
        <w:r>
          <w:rPr>
            <w:noProof/>
            <w:webHidden/>
          </w:rPr>
        </w:r>
        <w:r>
          <w:rPr>
            <w:noProof/>
            <w:webHidden/>
          </w:rPr>
          <w:fldChar w:fldCharType="separate"/>
        </w:r>
        <w:r>
          <w:rPr>
            <w:noProof/>
            <w:webHidden/>
          </w:rPr>
          <w:t>27</w:t>
        </w:r>
        <w:r>
          <w:rPr>
            <w:noProof/>
            <w:webHidden/>
          </w:rPr>
          <w:fldChar w:fldCharType="end"/>
        </w:r>
      </w:hyperlink>
    </w:p>
    <w:p w14:paraId="0B8B1390" w14:textId="69D20EDD"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7" w:history="1">
        <w:r w:rsidRPr="00BC0B55">
          <w:rPr>
            <w:rStyle w:val="Lienhypertexte"/>
            <w:noProof/>
            <w:lang w:val="fr-BE"/>
          </w:rPr>
          <w:t>Article 36quater – Le Comité de Rémunération et de Nominations</w:t>
        </w:r>
        <w:r>
          <w:rPr>
            <w:noProof/>
            <w:webHidden/>
          </w:rPr>
          <w:tab/>
        </w:r>
        <w:r>
          <w:rPr>
            <w:noProof/>
            <w:webHidden/>
          </w:rPr>
          <w:fldChar w:fldCharType="begin"/>
        </w:r>
        <w:r>
          <w:rPr>
            <w:noProof/>
            <w:webHidden/>
          </w:rPr>
          <w:instrText xml:space="preserve"> PAGEREF _Toc168558357 \h </w:instrText>
        </w:r>
        <w:r>
          <w:rPr>
            <w:noProof/>
            <w:webHidden/>
          </w:rPr>
        </w:r>
        <w:r>
          <w:rPr>
            <w:noProof/>
            <w:webHidden/>
          </w:rPr>
          <w:fldChar w:fldCharType="separate"/>
        </w:r>
        <w:r>
          <w:rPr>
            <w:noProof/>
            <w:webHidden/>
          </w:rPr>
          <w:t>27</w:t>
        </w:r>
        <w:r>
          <w:rPr>
            <w:noProof/>
            <w:webHidden/>
          </w:rPr>
          <w:fldChar w:fldCharType="end"/>
        </w:r>
      </w:hyperlink>
    </w:p>
    <w:p w14:paraId="717A44D1" w14:textId="0259C63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8" w:history="1">
        <w:r w:rsidRPr="00BC0B55">
          <w:rPr>
            <w:rStyle w:val="Lienhypertexte"/>
            <w:b/>
            <w:i/>
            <w:iCs/>
            <w:noProof/>
            <w:lang w:val="fr-BE"/>
          </w:rPr>
          <w:t>Article 36quinquies – Le Comité de Placement</w:t>
        </w:r>
        <w:r>
          <w:rPr>
            <w:noProof/>
            <w:webHidden/>
          </w:rPr>
          <w:tab/>
        </w:r>
        <w:r>
          <w:rPr>
            <w:noProof/>
            <w:webHidden/>
          </w:rPr>
          <w:fldChar w:fldCharType="begin"/>
        </w:r>
        <w:r>
          <w:rPr>
            <w:noProof/>
            <w:webHidden/>
          </w:rPr>
          <w:instrText xml:space="preserve"> PAGEREF _Toc168558358 \h </w:instrText>
        </w:r>
        <w:r>
          <w:rPr>
            <w:noProof/>
            <w:webHidden/>
          </w:rPr>
        </w:r>
        <w:r>
          <w:rPr>
            <w:noProof/>
            <w:webHidden/>
          </w:rPr>
          <w:fldChar w:fldCharType="separate"/>
        </w:r>
        <w:r>
          <w:rPr>
            <w:noProof/>
            <w:webHidden/>
          </w:rPr>
          <w:t>28</w:t>
        </w:r>
        <w:r>
          <w:rPr>
            <w:noProof/>
            <w:webHidden/>
          </w:rPr>
          <w:fldChar w:fldCharType="end"/>
        </w:r>
      </w:hyperlink>
    </w:p>
    <w:p w14:paraId="7AAEE708" w14:textId="68949F7D"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59" w:history="1">
        <w:r w:rsidRPr="00BC0B55">
          <w:rPr>
            <w:rStyle w:val="Lienhypertexte"/>
            <w:noProof/>
            <w:lang w:val="fr-BE"/>
          </w:rPr>
          <w:t>Section 3 : Le Comité de Direction</w:t>
        </w:r>
        <w:r>
          <w:rPr>
            <w:noProof/>
            <w:webHidden/>
          </w:rPr>
          <w:tab/>
        </w:r>
        <w:r>
          <w:rPr>
            <w:noProof/>
            <w:webHidden/>
          </w:rPr>
          <w:fldChar w:fldCharType="begin"/>
        </w:r>
        <w:r>
          <w:rPr>
            <w:noProof/>
            <w:webHidden/>
          </w:rPr>
          <w:instrText xml:space="preserve"> PAGEREF _Toc168558359 \h </w:instrText>
        </w:r>
        <w:r>
          <w:rPr>
            <w:noProof/>
            <w:webHidden/>
          </w:rPr>
        </w:r>
        <w:r>
          <w:rPr>
            <w:noProof/>
            <w:webHidden/>
          </w:rPr>
          <w:fldChar w:fldCharType="separate"/>
        </w:r>
        <w:r>
          <w:rPr>
            <w:noProof/>
            <w:webHidden/>
          </w:rPr>
          <w:t>29</w:t>
        </w:r>
        <w:r>
          <w:rPr>
            <w:noProof/>
            <w:webHidden/>
          </w:rPr>
          <w:fldChar w:fldCharType="end"/>
        </w:r>
      </w:hyperlink>
    </w:p>
    <w:p w14:paraId="22E20755" w14:textId="7FC3BC3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0" w:history="1">
        <w:r w:rsidRPr="00BC0B55">
          <w:rPr>
            <w:rStyle w:val="Lienhypertexte"/>
            <w:noProof/>
            <w:lang w:val="fr-BE"/>
          </w:rPr>
          <w:t>Article 37</w:t>
        </w:r>
        <w:r>
          <w:rPr>
            <w:noProof/>
            <w:webHidden/>
          </w:rPr>
          <w:tab/>
        </w:r>
        <w:r>
          <w:rPr>
            <w:noProof/>
            <w:webHidden/>
          </w:rPr>
          <w:fldChar w:fldCharType="begin"/>
        </w:r>
        <w:r>
          <w:rPr>
            <w:noProof/>
            <w:webHidden/>
          </w:rPr>
          <w:instrText xml:space="preserve"> PAGEREF _Toc168558360 \h </w:instrText>
        </w:r>
        <w:r>
          <w:rPr>
            <w:noProof/>
            <w:webHidden/>
          </w:rPr>
        </w:r>
        <w:r>
          <w:rPr>
            <w:noProof/>
            <w:webHidden/>
          </w:rPr>
          <w:fldChar w:fldCharType="separate"/>
        </w:r>
        <w:r>
          <w:rPr>
            <w:noProof/>
            <w:webHidden/>
          </w:rPr>
          <w:t>29</w:t>
        </w:r>
        <w:r>
          <w:rPr>
            <w:noProof/>
            <w:webHidden/>
          </w:rPr>
          <w:fldChar w:fldCharType="end"/>
        </w:r>
      </w:hyperlink>
    </w:p>
    <w:p w14:paraId="5440113C" w14:textId="67F49B0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1" w:history="1">
        <w:r w:rsidRPr="00BC0B55">
          <w:rPr>
            <w:rStyle w:val="Lienhypertexte"/>
            <w:noProof/>
            <w:lang w:val="fr-BE"/>
          </w:rPr>
          <w:t>Article 38</w:t>
        </w:r>
        <w:r>
          <w:rPr>
            <w:noProof/>
            <w:webHidden/>
          </w:rPr>
          <w:tab/>
        </w:r>
        <w:r>
          <w:rPr>
            <w:noProof/>
            <w:webHidden/>
          </w:rPr>
          <w:fldChar w:fldCharType="begin"/>
        </w:r>
        <w:r>
          <w:rPr>
            <w:noProof/>
            <w:webHidden/>
          </w:rPr>
          <w:instrText xml:space="preserve"> PAGEREF _Toc168558361 \h </w:instrText>
        </w:r>
        <w:r>
          <w:rPr>
            <w:noProof/>
            <w:webHidden/>
          </w:rPr>
        </w:r>
        <w:r>
          <w:rPr>
            <w:noProof/>
            <w:webHidden/>
          </w:rPr>
          <w:fldChar w:fldCharType="separate"/>
        </w:r>
        <w:r>
          <w:rPr>
            <w:noProof/>
            <w:webHidden/>
          </w:rPr>
          <w:t>29</w:t>
        </w:r>
        <w:r>
          <w:rPr>
            <w:noProof/>
            <w:webHidden/>
          </w:rPr>
          <w:fldChar w:fldCharType="end"/>
        </w:r>
      </w:hyperlink>
    </w:p>
    <w:p w14:paraId="38E1FDF8" w14:textId="7D7B91EB"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2" w:history="1">
        <w:r w:rsidRPr="00BC0B55">
          <w:rPr>
            <w:rStyle w:val="Lienhypertexte"/>
            <w:noProof/>
            <w:lang w:val="fr-BE"/>
          </w:rPr>
          <w:t>Article 39</w:t>
        </w:r>
        <w:r>
          <w:rPr>
            <w:noProof/>
            <w:webHidden/>
          </w:rPr>
          <w:tab/>
        </w:r>
        <w:r>
          <w:rPr>
            <w:noProof/>
            <w:webHidden/>
          </w:rPr>
          <w:fldChar w:fldCharType="begin"/>
        </w:r>
        <w:r>
          <w:rPr>
            <w:noProof/>
            <w:webHidden/>
          </w:rPr>
          <w:instrText xml:space="preserve"> PAGEREF _Toc168558362 \h </w:instrText>
        </w:r>
        <w:r>
          <w:rPr>
            <w:noProof/>
            <w:webHidden/>
          </w:rPr>
        </w:r>
        <w:r>
          <w:rPr>
            <w:noProof/>
            <w:webHidden/>
          </w:rPr>
          <w:fldChar w:fldCharType="separate"/>
        </w:r>
        <w:r>
          <w:rPr>
            <w:noProof/>
            <w:webHidden/>
          </w:rPr>
          <w:t>29</w:t>
        </w:r>
        <w:r>
          <w:rPr>
            <w:noProof/>
            <w:webHidden/>
          </w:rPr>
          <w:fldChar w:fldCharType="end"/>
        </w:r>
      </w:hyperlink>
    </w:p>
    <w:p w14:paraId="50D8DE65" w14:textId="15236376"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63" w:history="1">
        <w:r w:rsidRPr="00BC0B55">
          <w:rPr>
            <w:rStyle w:val="Lienhypertexte"/>
            <w:noProof/>
            <w:lang w:val="fr-BE"/>
          </w:rPr>
          <w:t>Section 4 : Le Président de l’Union Nationale</w:t>
        </w:r>
        <w:r>
          <w:rPr>
            <w:noProof/>
            <w:webHidden/>
          </w:rPr>
          <w:tab/>
        </w:r>
        <w:r>
          <w:rPr>
            <w:noProof/>
            <w:webHidden/>
          </w:rPr>
          <w:fldChar w:fldCharType="begin"/>
        </w:r>
        <w:r>
          <w:rPr>
            <w:noProof/>
            <w:webHidden/>
          </w:rPr>
          <w:instrText xml:space="preserve"> PAGEREF _Toc168558363 \h </w:instrText>
        </w:r>
        <w:r>
          <w:rPr>
            <w:noProof/>
            <w:webHidden/>
          </w:rPr>
        </w:r>
        <w:r>
          <w:rPr>
            <w:noProof/>
            <w:webHidden/>
          </w:rPr>
          <w:fldChar w:fldCharType="separate"/>
        </w:r>
        <w:r>
          <w:rPr>
            <w:noProof/>
            <w:webHidden/>
          </w:rPr>
          <w:t>31</w:t>
        </w:r>
        <w:r>
          <w:rPr>
            <w:noProof/>
            <w:webHidden/>
          </w:rPr>
          <w:fldChar w:fldCharType="end"/>
        </w:r>
      </w:hyperlink>
    </w:p>
    <w:p w14:paraId="2AD8B796" w14:textId="003B8811"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4" w:history="1">
        <w:r w:rsidRPr="00BC0B55">
          <w:rPr>
            <w:rStyle w:val="Lienhypertexte"/>
            <w:noProof/>
            <w:lang w:val="fr-BE"/>
          </w:rPr>
          <w:t>Article 40</w:t>
        </w:r>
        <w:r>
          <w:rPr>
            <w:noProof/>
            <w:webHidden/>
          </w:rPr>
          <w:tab/>
        </w:r>
        <w:r>
          <w:rPr>
            <w:noProof/>
            <w:webHidden/>
          </w:rPr>
          <w:fldChar w:fldCharType="begin"/>
        </w:r>
        <w:r>
          <w:rPr>
            <w:noProof/>
            <w:webHidden/>
          </w:rPr>
          <w:instrText xml:space="preserve"> PAGEREF _Toc168558364 \h </w:instrText>
        </w:r>
        <w:r>
          <w:rPr>
            <w:noProof/>
            <w:webHidden/>
          </w:rPr>
        </w:r>
        <w:r>
          <w:rPr>
            <w:noProof/>
            <w:webHidden/>
          </w:rPr>
          <w:fldChar w:fldCharType="separate"/>
        </w:r>
        <w:r>
          <w:rPr>
            <w:noProof/>
            <w:webHidden/>
          </w:rPr>
          <w:t>31</w:t>
        </w:r>
        <w:r>
          <w:rPr>
            <w:noProof/>
            <w:webHidden/>
          </w:rPr>
          <w:fldChar w:fldCharType="end"/>
        </w:r>
      </w:hyperlink>
    </w:p>
    <w:p w14:paraId="5707C8BD" w14:textId="646BBCC9"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65" w:history="1">
        <w:r w:rsidRPr="00BC0B55">
          <w:rPr>
            <w:rStyle w:val="Lienhypertexte"/>
            <w:noProof/>
            <w:lang w:val="fr-BE"/>
          </w:rPr>
          <w:t>Section 5</w:t>
        </w:r>
        <w:r>
          <w:rPr>
            <w:noProof/>
            <w:webHidden/>
          </w:rPr>
          <w:tab/>
        </w:r>
        <w:r>
          <w:rPr>
            <w:noProof/>
            <w:webHidden/>
          </w:rPr>
          <w:fldChar w:fldCharType="begin"/>
        </w:r>
        <w:r>
          <w:rPr>
            <w:noProof/>
            <w:webHidden/>
          </w:rPr>
          <w:instrText xml:space="preserve"> PAGEREF _Toc168558365 \h </w:instrText>
        </w:r>
        <w:r>
          <w:rPr>
            <w:noProof/>
            <w:webHidden/>
          </w:rPr>
        </w:r>
        <w:r>
          <w:rPr>
            <w:noProof/>
            <w:webHidden/>
          </w:rPr>
          <w:fldChar w:fldCharType="separate"/>
        </w:r>
        <w:r>
          <w:rPr>
            <w:noProof/>
            <w:webHidden/>
          </w:rPr>
          <w:t>31</w:t>
        </w:r>
        <w:r>
          <w:rPr>
            <w:noProof/>
            <w:webHidden/>
          </w:rPr>
          <w:fldChar w:fldCharType="end"/>
        </w:r>
      </w:hyperlink>
    </w:p>
    <w:p w14:paraId="60ACCCEE" w14:textId="599F6FFC"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66" w:history="1">
        <w:r w:rsidRPr="00BC0B55">
          <w:rPr>
            <w:rStyle w:val="Lienhypertexte"/>
            <w:noProof/>
            <w:lang w:val="fr-BE"/>
          </w:rPr>
          <w:t>Le Secrétaire National</w:t>
        </w:r>
        <w:r>
          <w:rPr>
            <w:noProof/>
            <w:webHidden/>
          </w:rPr>
          <w:tab/>
        </w:r>
        <w:r>
          <w:rPr>
            <w:noProof/>
            <w:webHidden/>
          </w:rPr>
          <w:fldChar w:fldCharType="begin"/>
        </w:r>
        <w:r>
          <w:rPr>
            <w:noProof/>
            <w:webHidden/>
          </w:rPr>
          <w:instrText xml:space="preserve"> PAGEREF _Toc168558366 \h </w:instrText>
        </w:r>
        <w:r>
          <w:rPr>
            <w:noProof/>
            <w:webHidden/>
          </w:rPr>
        </w:r>
        <w:r>
          <w:rPr>
            <w:noProof/>
            <w:webHidden/>
          </w:rPr>
          <w:fldChar w:fldCharType="separate"/>
        </w:r>
        <w:r>
          <w:rPr>
            <w:noProof/>
            <w:webHidden/>
          </w:rPr>
          <w:t>31</w:t>
        </w:r>
        <w:r>
          <w:rPr>
            <w:noProof/>
            <w:webHidden/>
          </w:rPr>
          <w:fldChar w:fldCharType="end"/>
        </w:r>
      </w:hyperlink>
    </w:p>
    <w:p w14:paraId="603EB13B" w14:textId="7E4CBCBD"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7" w:history="1">
        <w:r w:rsidRPr="00BC0B55">
          <w:rPr>
            <w:rStyle w:val="Lienhypertexte"/>
            <w:noProof/>
            <w:lang w:val="fr-BE"/>
          </w:rPr>
          <w:t>Article 41</w:t>
        </w:r>
        <w:r>
          <w:rPr>
            <w:noProof/>
            <w:webHidden/>
          </w:rPr>
          <w:tab/>
        </w:r>
        <w:r>
          <w:rPr>
            <w:noProof/>
            <w:webHidden/>
          </w:rPr>
          <w:fldChar w:fldCharType="begin"/>
        </w:r>
        <w:r>
          <w:rPr>
            <w:noProof/>
            <w:webHidden/>
          </w:rPr>
          <w:instrText xml:space="preserve"> PAGEREF _Toc168558367 \h </w:instrText>
        </w:r>
        <w:r>
          <w:rPr>
            <w:noProof/>
            <w:webHidden/>
          </w:rPr>
        </w:r>
        <w:r>
          <w:rPr>
            <w:noProof/>
            <w:webHidden/>
          </w:rPr>
          <w:fldChar w:fldCharType="separate"/>
        </w:r>
        <w:r>
          <w:rPr>
            <w:noProof/>
            <w:webHidden/>
          </w:rPr>
          <w:t>31</w:t>
        </w:r>
        <w:r>
          <w:rPr>
            <w:noProof/>
            <w:webHidden/>
          </w:rPr>
          <w:fldChar w:fldCharType="end"/>
        </w:r>
      </w:hyperlink>
    </w:p>
    <w:p w14:paraId="60221E6A" w14:textId="5592F746"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68" w:history="1">
        <w:r w:rsidRPr="00BC0B55">
          <w:rPr>
            <w:rStyle w:val="Lienhypertexte"/>
            <w:noProof/>
            <w:lang w:val="fr-BE"/>
          </w:rPr>
          <w:t>Le Directeur Général de l’Union Nationale</w:t>
        </w:r>
        <w:r>
          <w:rPr>
            <w:noProof/>
            <w:webHidden/>
          </w:rPr>
          <w:tab/>
        </w:r>
        <w:r>
          <w:rPr>
            <w:noProof/>
            <w:webHidden/>
          </w:rPr>
          <w:fldChar w:fldCharType="begin"/>
        </w:r>
        <w:r>
          <w:rPr>
            <w:noProof/>
            <w:webHidden/>
          </w:rPr>
          <w:instrText xml:space="preserve"> PAGEREF _Toc168558368 \h </w:instrText>
        </w:r>
        <w:r>
          <w:rPr>
            <w:noProof/>
            <w:webHidden/>
          </w:rPr>
        </w:r>
        <w:r>
          <w:rPr>
            <w:noProof/>
            <w:webHidden/>
          </w:rPr>
          <w:fldChar w:fldCharType="separate"/>
        </w:r>
        <w:r>
          <w:rPr>
            <w:noProof/>
            <w:webHidden/>
          </w:rPr>
          <w:t>32</w:t>
        </w:r>
        <w:r>
          <w:rPr>
            <w:noProof/>
            <w:webHidden/>
          </w:rPr>
          <w:fldChar w:fldCharType="end"/>
        </w:r>
      </w:hyperlink>
    </w:p>
    <w:p w14:paraId="17F5BDA0" w14:textId="070FAE7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9" w:history="1">
        <w:r w:rsidRPr="00BC0B55">
          <w:rPr>
            <w:rStyle w:val="Lienhypertexte"/>
            <w:noProof/>
            <w:lang w:val="fr-BE"/>
          </w:rPr>
          <w:t>Article 41bis</w:t>
        </w:r>
        <w:r>
          <w:rPr>
            <w:noProof/>
            <w:webHidden/>
          </w:rPr>
          <w:tab/>
        </w:r>
        <w:r>
          <w:rPr>
            <w:noProof/>
            <w:webHidden/>
          </w:rPr>
          <w:fldChar w:fldCharType="begin"/>
        </w:r>
        <w:r>
          <w:rPr>
            <w:noProof/>
            <w:webHidden/>
          </w:rPr>
          <w:instrText xml:space="preserve"> PAGEREF _Toc168558369 \h </w:instrText>
        </w:r>
        <w:r>
          <w:rPr>
            <w:noProof/>
            <w:webHidden/>
          </w:rPr>
        </w:r>
        <w:r>
          <w:rPr>
            <w:noProof/>
            <w:webHidden/>
          </w:rPr>
          <w:fldChar w:fldCharType="separate"/>
        </w:r>
        <w:r>
          <w:rPr>
            <w:noProof/>
            <w:webHidden/>
          </w:rPr>
          <w:t>32</w:t>
        </w:r>
        <w:r>
          <w:rPr>
            <w:noProof/>
            <w:webHidden/>
          </w:rPr>
          <w:fldChar w:fldCharType="end"/>
        </w:r>
      </w:hyperlink>
    </w:p>
    <w:p w14:paraId="497852EE" w14:textId="3BC73B67"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70" w:history="1">
        <w:r w:rsidRPr="00BC0B55">
          <w:rPr>
            <w:rStyle w:val="Lienhypertexte"/>
            <w:noProof/>
            <w:lang w:val="fr-BE"/>
          </w:rPr>
          <w:t>Section 6</w:t>
        </w:r>
        <w:r>
          <w:rPr>
            <w:noProof/>
            <w:webHidden/>
          </w:rPr>
          <w:tab/>
        </w:r>
        <w:r>
          <w:rPr>
            <w:noProof/>
            <w:webHidden/>
          </w:rPr>
          <w:fldChar w:fldCharType="begin"/>
        </w:r>
        <w:r>
          <w:rPr>
            <w:noProof/>
            <w:webHidden/>
          </w:rPr>
          <w:instrText xml:space="preserve"> PAGEREF _Toc168558370 \h </w:instrText>
        </w:r>
        <w:r>
          <w:rPr>
            <w:noProof/>
            <w:webHidden/>
          </w:rPr>
        </w:r>
        <w:r>
          <w:rPr>
            <w:noProof/>
            <w:webHidden/>
          </w:rPr>
          <w:fldChar w:fldCharType="separate"/>
        </w:r>
        <w:r>
          <w:rPr>
            <w:noProof/>
            <w:webHidden/>
          </w:rPr>
          <w:t>33</w:t>
        </w:r>
        <w:r>
          <w:rPr>
            <w:noProof/>
            <w:webHidden/>
          </w:rPr>
          <w:fldChar w:fldCharType="end"/>
        </w:r>
      </w:hyperlink>
    </w:p>
    <w:p w14:paraId="281249F5" w14:textId="1B22468F"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71" w:history="1">
        <w:r w:rsidRPr="00BC0B55">
          <w:rPr>
            <w:rStyle w:val="Lienhypertexte"/>
            <w:noProof/>
            <w:lang w:val="fr-BE"/>
          </w:rPr>
          <w:t>Représentation de l’Union au sein des instances des mutualités et sociétés mutualistes</w:t>
        </w:r>
        <w:r>
          <w:rPr>
            <w:noProof/>
            <w:webHidden/>
          </w:rPr>
          <w:tab/>
        </w:r>
        <w:r>
          <w:rPr>
            <w:noProof/>
            <w:webHidden/>
          </w:rPr>
          <w:fldChar w:fldCharType="begin"/>
        </w:r>
        <w:r>
          <w:rPr>
            <w:noProof/>
            <w:webHidden/>
          </w:rPr>
          <w:instrText xml:space="preserve"> PAGEREF _Toc168558371 \h </w:instrText>
        </w:r>
        <w:r>
          <w:rPr>
            <w:noProof/>
            <w:webHidden/>
          </w:rPr>
        </w:r>
        <w:r>
          <w:rPr>
            <w:noProof/>
            <w:webHidden/>
          </w:rPr>
          <w:fldChar w:fldCharType="separate"/>
        </w:r>
        <w:r>
          <w:rPr>
            <w:noProof/>
            <w:webHidden/>
          </w:rPr>
          <w:t>33</w:t>
        </w:r>
        <w:r>
          <w:rPr>
            <w:noProof/>
            <w:webHidden/>
          </w:rPr>
          <w:fldChar w:fldCharType="end"/>
        </w:r>
      </w:hyperlink>
    </w:p>
    <w:p w14:paraId="60ABF925" w14:textId="639348CB"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72" w:history="1">
        <w:r w:rsidRPr="00BC0B55">
          <w:rPr>
            <w:rStyle w:val="Lienhypertexte"/>
            <w:noProof/>
            <w:lang w:val="fr-BE"/>
          </w:rPr>
          <w:t>Article 41ter</w:t>
        </w:r>
        <w:r>
          <w:rPr>
            <w:noProof/>
            <w:webHidden/>
          </w:rPr>
          <w:tab/>
        </w:r>
        <w:r>
          <w:rPr>
            <w:noProof/>
            <w:webHidden/>
          </w:rPr>
          <w:fldChar w:fldCharType="begin"/>
        </w:r>
        <w:r>
          <w:rPr>
            <w:noProof/>
            <w:webHidden/>
          </w:rPr>
          <w:instrText xml:space="preserve"> PAGEREF _Toc168558372 \h </w:instrText>
        </w:r>
        <w:r>
          <w:rPr>
            <w:noProof/>
            <w:webHidden/>
          </w:rPr>
        </w:r>
        <w:r>
          <w:rPr>
            <w:noProof/>
            <w:webHidden/>
          </w:rPr>
          <w:fldChar w:fldCharType="separate"/>
        </w:r>
        <w:r>
          <w:rPr>
            <w:noProof/>
            <w:webHidden/>
          </w:rPr>
          <w:t>33</w:t>
        </w:r>
        <w:r>
          <w:rPr>
            <w:noProof/>
            <w:webHidden/>
          </w:rPr>
          <w:fldChar w:fldCharType="end"/>
        </w:r>
      </w:hyperlink>
    </w:p>
    <w:p w14:paraId="4081E2AC" w14:textId="5BDFE83E"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373" w:history="1">
        <w:r w:rsidRPr="00BC0B55">
          <w:rPr>
            <w:rStyle w:val="Lienhypertexte"/>
            <w:noProof/>
            <w:lang w:val="fr-BE"/>
          </w:rPr>
          <w:t>Chapitre IVbis – Gestion de l’assurance obligatoire</w:t>
        </w:r>
        <w:r>
          <w:rPr>
            <w:noProof/>
            <w:webHidden/>
          </w:rPr>
          <w:tab/>
        </w:r>
        <w:r>
          <w:rPr>
            <w:noProof/>
            <w:webHidden/>
          </w:rPr>
          <w:fldChar w:fldCharType="begin"/>
        </w:r>
        <w:r>
          <w:rPr>
            <w:noProof/>
            <w:webHidden/>
          </w:rPr>
          <w:instrText xml:space="preserve"> PAGEREF _Toc168558373 \h </w:instrText>
        </w:r>
        <w:r>
          <w:rPr>
            <w:noProof/>
            <w:webHidden/>
          </w:rPr>
        </w:r>
        <w:r>
          <w:rPr>
            <w:noProof/>
            <w:webHidden/>
          </w:rPr>
          <w:fldChar w:fldCharType="separate"/>
        </w:r>
        <w:r>
          <w:rPr>
            <w:noProof/>
            <w:webHidden/>
          </w:rPr>
          <w:t>34</w:t>
        </w:r>
        <w:r>
          <w:rPr>
            <w:noProof/>
            <w:webHidden/>
          </w:rPr>
          <w:fldChar w:fldCharType="end"/>
        </w:r>
      </w:hyperlink>
    </w:p>
    <w:p w14:paraId="51E1BF58" w14:textId="4BB60AD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74" w:history="1">
        <w:r w:rsidRPr="00BC0B55">
          <w:rPr>
            <w:rStyle w:val="Lienhypertexte"/>
            <w:noProof/>
            <w:lang w:val="fr-BE"/>
          </w:rPr>
          <w:t>Article 41quater</w:t>
        </w:r>
        <w:r>
          <w:rPr>
            <w:noProof/>
            <w:webHidden/>
          </w:rPr>
          <w:tab/>
        </w:r>
        <w:r>
          <w:rPr>
            <w:noProof/>
            <w:webHidden/>
          </w:rPr>
          <w:fldChar w:fldCharType="begin"/>
        </w:r>
        <w:r>
          <w:rPr>
            <w:noProof/>
            <w:webHidden/>
          </w:rPr>
          <w:instrText xml:space="preserve"> PAGEREF _Toc168558374 \h </w:instrText>
        </w:r>
        <w:r>
          <w:rPr>
            <w:noProof/>
            <w:webHidden/>
          </w:rPr>
        </w:r>
        <w:r>
          <w:rPr>
            <w:noProof/>
            <w:webHidden/>
          </w:rPr>
          <w:fldChar w:fldCharType="separate"/>
        </w:r>
        <w:r>
          <w:rPr>
            <w:noProof/>
            <w:webHidden/>
          </w:rPr>
          <w:t>34</w:t>
        </w:r>
        <w:r>
          <w:rPr>
            <w:noProof/>
            <w:webHidden/>
          </w:rPr>
          <w:fldChar w:fldCharType="end"/>
        </w:r>
      </w:hyperlink>
    </w:p>
    <w:p w14:paraId="5C766B28" w14:textId="3AFD7260"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375" w:history="1">
        <w:r w:rsidRPr="00BC0B55">
          <w:rPr>
            <w:rStyle w:val="Lienhypertexte"/>
            <w:noProof/>
            <w:lang w:val="fr-BE"/>
          </w:rPr>
          <w:t>Chapitre V – Services organisés par l’Union Nationale</w:t>
        </w:r>
        <w:r>
          <w:rPr>
            <w:noProof/>
            <w:webHidden/>
          </w:rPr>
          <w:tab/>
        </w:r>
        <w:r>
          <w:rPr>
            <w:noProof/>
            <w:webHidden/>
          </w:rPr>
          <w:fldChar w:fldCharType="begin"/>
        </w:r>
        <w:r>
          <w:rPr>
            <w:noProof/>
            <w:webHidden/>
          </w:rPr>
          <w:instrText xml:space="preserve"> PAGEREF _Toc168558375 \h </w:instrText>
        </w:r>
        <w:r>
          <w:rPr>
            <w:noProof/>
            <w:webHidden/>
          </w:rPr>
        </w:r>
        <w:r>
          <w:rPr>
            <w:noProof/>
            <w:webHidden/>
          </w:rPr>
          <w:fldChar w:fldCharType="separate"/>
        </w:r>
        <w:r>
          <w:rPr>
            <w:noProof/>
            <w:webHidden/>
          </w:rPr>
          <w:t>35</w:t>
        </w:r>
        <w:r>
          <w:rPr>
            <w:noProof/>
            <w:webHidden/>
          </w:rPr>
          <w:fldChar w:fldCharType="end"/>
        </w:r>
      </w:hyperlink>
    </w:p>
    <w:p w14:paraId="45F9D5B7" w14:textId="7EDA3D50"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76" w:history="1">
        <w:r w:rsidRPr="00BC0B55">
          <w:rPr>
            <w:rStyle w:val="Lienhypertexte"/>
            <w:noProof/>
            <w:lang w:val="fr-BE"/>
          </w:rPr>
          <w:t>Article 42</w:t>
        </w:r>
        <w:r>
          <w:rPr>
            <w:noProof/>
            <w:webHidden/>
          </w:rPr>
          <w:tab/>
        </w:r>
        <w:r>
          <w:rPr>
            <w:noProof/>
            <w:webHidden/>
          </w:rPr>
          <w:fldChar w:fldCharType="begin"/>
        </w:r>
        <w:r>
          <w:rPr>
            <w:noProof/>
            <w:webHidden/>
          </w:rPr>
          <w:instrText xml:space="preserve"> PAGEREF _Toc168558376 \h </w:instrText>
        </w:r>
        <w:r>
          <w:rPr>
            <w:noProof/>
            <w:webHidden/>
          </w:rPr>
        </w:r>
        <w:r>
          <w:rPr>
            <w:noProof/>
            <w:webHidden/>
          </w:rPr>
          <w:fldChar w:fldCharType="separate"/>
        </w:r>
        <w:r>
          <w:rPr>
            <w:noProof/>
            <w:webHidden/>
          </w:rPr>
          <w:t>35</w:t>
        </w:r>
        <w:r>
          <w:rPr>
            <w:noProof/>
            <w:webHidden/>
          </w:rPr>
          <w:fldChar w:fldCharType="end"/>
        </w:r>
      </w:hyperlink>
    </w:p>
    <w:p w14:paraId="1C88B4CF" w14:textId="2FFD61B2"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77" w:history="1">
        <w:r w:rsidRPr="00BC0B55">
          <w:rPr>
            <w:rStyle w:val="Lienhypertexte"/>
            <w:noProof/>
            <w:lang w:val="fr-BE"/>
          </w:rPr>
          <w:t>Section 1 : Service Plate-forme Maladies Chroniques</w:t>
        </w:r>
        <w:r>
          <w:rPr>
            <w:noProof/>
            <w:webHidden/>
          </w:rPr>
          <w:tab/>
        </w:r>
        <w:r>
          <w:rPr>
            <w:noProof/>
            <w:webHidden/>
          </w:rPr>
          <w:fldChar w:fldCharType="begin"/>
        </w:r>
        <w:r>
          <w:rPr>
            <w:noProof/>
            <w:webHidden/>
          </w:rPr>
          <w:instrText xml:space="preserve"> PAGEREF _Toc168558377 \h </w:instrText>
        </w:r>
        <w:r>
          <w:rPr>
            <w:noProof/>
            <w:webHidden/>
          </w:rPr>
        </w:r>
        <w:r>
          <w:rPr>
            <w:noProof/>
            <w:webHidden/>
          </w:rPr>
          <w:fldChar w:fldCharType="separate"/>
        </w:r>
        <w:r>
          <w:rPr>
            <w:noProof/>
            <w:webHidden/>
          </w:rPr>
          <w:t>35</w:t>
        </w:r>
        <w:r>
          <w:rPr>
            <w:noProof/>
            <w:webHidden/>
          </w:rPr>
          <w:fldChar w:fldCharType="end"/>
        </w:r>
      </w:hyperlink>
    </w:p>
    <w:p w14:paraId="438D2F2F" w14:textId="10ACC0EE"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78" w:history="1">
        <w:r w:rsidRPr="00BC0B55">
          <w:rPr>
            <w:rStyle w:val="Lienhypertexte"/>
            <w:noProof/>
            <w:lang w:val="fr-BE"/>
          </w:rPr>
          <w:t>Sous-section 1 : plate-forme "diabète"</w:t>
        </w:r>
        <w:r>
          <w:rPr>
            <w:noProof/>
            <w:webHidden/>
          </w:rPr>
          <w:tab/>
        </w:r>
        <w:r>
          <w:rPr>
            <w:noProof/>
            <w:webHidden/>
          </w:rPr>
          <w:fldChar w:fldCharType="begin"/>
        </w:r>
        <w:r>
          <w:rPr>
            <w:noProof/>
            <w:webHidden/>
          </w:rPr>
          <w:instrText xml:space="preserve"> PAGEREF _Toc168558378 \h </w:instrText>
        </w:r>
        <w:r>
          <w:rPr>
            <w:noProof/>
            <w:webHidden/>
          </w:rPr>
        </w:r>
        <w:r>
          <w:rPr>
            <w:noProof/>
            <w:webHidden/>
          </w:rPr>
          <w:fldChar w:fldCharType="separate"/>
        </w:r>
        <w:r>
          <w:rPr>
            <w:noProof/>
            <w:webHidden/>
          </w:rPr>
          <w:t>35</w:t>
        </w:r>
        <w:r>
          <w:rPr>
            <w:noProof/>
            <w:webHidden/>
          </w:rPr>
          <w:fldChar w:fldCharType="end"/>
        </w:r>
      </w:hyperlink>
    </w:p>
    <w:p w14:paraId="1A57EA94" w14:textId="2735FD1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79" w:history="1">
        <w:r w:rsidRPr="00BC0B55">
          <w:rPr>
            <w:rStyle w:val="Lienhypertexte"/>
            <w:noProof/>
            <w:lang w:val="fr-BE"/>
          </w:rPr>
          <w:t>Article 43</w:t>
        </w:r>
        <w:r>
          <w:rPr>
            <w:noProof/>
            <w:webHidden/>
          </w:rPr>
          <w:tab/>
        </w:r>
        <w:r>
          <w:rPr>
            <w:noProof/>
            <w:webHidden/>
          </w:rPr>
          <w:fldChar w:fldCharType="begin"/>
        </w:r>
        <w:r>
          <w:rPr>
            <w:noProof/>
            <w:webHidden/>
          </w:rPr>
          <w:instrText xml:space="preserve"> PAGEREF _Toc168558379 \h </w:instrText>
        </w:r>
        <w:r>
          <w:rPr>
            <w:noProof/>
            <w:webHidden/>
          </w:rPr>
        </w:r>
        <w:r>
          <w:rPr>
            <w:noProof/>
            <w:webHidden/>
          </w:rPr>
          <w:fldChar w:fldCharType="separate"/>
        </w:r>
        <w:r>
          <w:rPr>
            <w:noProof/>
            <w:webHidden/>
          </w:rPr>
          <w:t>35</w:t>
        </w:r>
        <w:r>
          <w:rPr>
            <w:noProof/>
            <w:webHidden/>
          </w:rPr>
          <w:fldChar w:fldCharType="end"/>
        </w:r>
      </w:hyperlink>
    </w:p>
    <w:p w14:paraId="39CEF4B3" w14:textId="0D8D5FC1"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80" w:history="1">
        <w:r w:rsidRPr="00BC0B55">
          <w:rPr>
            <w:rStyle w:val="Lienhypertexte"/>
            <w:noProof/>
            <w:lang w:val="fr-BE"/>
          </w:rPr>
          <w:t>Sous-section 2 : plate-forme "obésité"</w:t>
        </w:r>
        <w:r>
          <w:rPr>
            <w:noProof/>
            <w:webHidden/>
          </w:rPr>
          <w:tab/>
        </w:r>
        <w:r>
          <w:rPr>
            <w:noProof/>
            <w:webHidden/>
          </w:rPr>
          <w:fldChar w:fldCharType="begin"/>
        </w:r>
        <w:r>
          <w:rPr>
            <w:noProof/>
            <w:webHidden/>
          </w:rPr>
          <w:instrText xml:space="preserve"> PAGEREF _Toc168558380 \h </w:instrText>
        </w:r>
        <w:r>
          <w:rPr>
            <w:noProof/>
            <w:webHidden/>
          </w:rPr>
        </w:r>
        <w:r>
          <w:rPr>
            <w:noProof/>
            <w:webHidden/>
          </w:rPr>
          <w:fldChar w:fldCharType="separate"/>
        </w:r>
        <w:r>
          <w:rPr>
            <w:noProof/>
            <w:webHidden/>
          </w:rPr>
          <w:t>35</w:t>
        </w:r>
        <w:r>
          <w:rPr>
            <w:noProof/>
            <w:webHidden/>
          </w:rPr>
          <w:fldChar w:fldCharType="end"/>
        </w:r>
      </w:hyperlink>
    </w:p>
    <w:p w14:paraId="538E5510" w14:textId="73D2FAE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1" w:history="1">
        <w:r w:rsidRPr="00BC0B55">
          <w:rPr>
            <w:rStyle w:val="Lienhypertexte"/>
            <w:noProof/>
            <w:lang w:val="fr-BE"/>
          </w:rPr>
          <w:t>Article 43bis</w:t>
        </w:r>
        <w:r>
          <w:rPr>
            <w:noProof/>
            <w:webHidden/>
          </w:rPr>
          <w:tab/>
        </w:r>
        <w:r>
          <w:rPr>
            <w:noProof/>
            <w:webHidden/>
          </w:rPr>
          <w:fldChar w:fldCharType="begin"/>
        </w:r>
        <w:r>
          <w:rPr>
            <w:noProof/>
            <w:webHidden/>
          </w:rPr>
          <w:instrText xml:space="preserve"> PAGEREF _Toc168558381 \h </w:instrText>
        </w:r>
        <w:r>
          <w:rPr>
            <w:noProof/>
            <w:webHidden/>
          </w:rPr>
        </w:r>
        <w:r>
          <w:rPr>
            <w:noProof/>
            <w:webHidden/>
          </w:rPr>
          <w:fldChar w:fldCharType="separate"/>
        </w:r>
        <w:r>
          <w:rPr>
            <w:noProof/>
            <w:webHidden/>
          </w:rPr>
          <w:t>36</w:t>
        </w:r>
        <w:r>
          <w:rPr>
            <w:noProof/>
            <w:webHidden/>
          </w:rPr>
          <w:fldChar w:fldCharType="end"/>
        </w:r>
      </w:hyperlink>
    </w:p>
    <w:p w14:paraId="16621F15" w14:textId="6455474D"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82" w:history="1">
        <w:r w:rsidRPr="00BC0B55">
          <w:rPr>
            <w:rStyle w:val="Lienhypertexte"/>
            <w:noProof/>
            <w:lang w:val="fr-BE"/>
          </w:rPr>
          <w:t>Section 2 : Service "Soins dentaires – Dentalia Plus"</w:t>
        </w:r>
        <w:r>
          <w:rPr>
            <w:noProof/>
            <w:webHidden/>
          </w:rPr>
          <w:tab/>
        </w:r>
        <w:r>
          <w:rPr>
            <w:noProof/>
            <w:webHidden/>
          </w:rPr>
          <w:fldChar w:fldCharType="begin"/>
        </w:r>
        <w:r>
          <w:rPr>
            <w:noProof/>
            <w:webHidden/>
          </w:rPr>
          <w:instrText xml:space="preserve"> PAGEREF _Toc168558382 \h </w:instrText>
        </w:r>
        <w:r>
          <w:rPr>
            <w:noProof/>
            <w:webHidden/>
          </w:rPr>
        </w:r>
        <w:r>
          <w:rPr>
            <w:noProof/>
            <w:webHidden/>
          </w:rPr>
          <w:fldChar w:fldCharType="separate"/>
        </w:r>
        <w:r>
          <w:rPr>
            <w:noProof/>
            <w:webHidden/>
          </w:rPr>
          <w:t>36</w:t>
        </w:r>
        <w:r>
          <w:rPr>
            <w:noProof/>
            <w:webHidden/>
          </w:rPr>
          <w:fldChar w:fldCharType="end"/>
        </w:r>
      </w:hyperlink>
    </w:p>
    <w:p w14:paraId="4D4F1B0E" w14:textId="2F707D80"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3" w:history="1">
        <w:r w:rsidRPr="00BC0B55">
          <w:rPr>
            <w:rStyle w:val="Lienhypertexte"/>
            <w:noProof/>
            <w:lang w:val="fr-BE"/>
          </w:rPr>
          <w:t>Article 44</w:t>
        </w:r>
        <w:r>
          <w:rPr>
            <w:noProof/>
            <w:webHidden/>
          </w:rPr>
          <w:tab/>
        </w:r>
        <w:r>
          <w:rPr>
            <w:noProof/>
            <w:webHidden/>
          </w:rPr>
          <w:fldChar w:fldCharType="begin"/>
        </w:r>
        <w:r>
          <w:rPr>
            <w:noProof/>
            <w:webHidden/>
          </w:rPr>
          <w:instrText xml:space="preserve"> PAGEREF _Toc168558383 \h </w:instrText>
        </w:r>
        <w:r>
          <w:rPr>
            <w:noProof/>
            <w:webHidden/>
          </w:rPr>
        </w:r>
        <w:r>
          <w:rPr>
            <w:noProof/>
            <w:webHidden/>
          </w:rPr>
          <w:fldChar w:fldCharType="separate"/>
        </w:r>
        <w:r>
          <w:rPr>
            <w:noProof/>
            <w:webHidden/>
          </w:rPr>
          <w:t>36</w:t>
        </w:r>
        <w:r>
          <w:rPr>
            <w:noProof/>
            <w:webHidden/>
          </w:rPr>
          <w:fldChar w:fldCharType="end"/>
        </w:r>
      </w:hyperlink>
    </w:p>
    <w:p w14:paraId="6ECDCB4A" w14:textId="3F32A49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4" w:history="1">
        <w:r w:rsidRPr="00BC0B55">
          <w:rPr>
            <w:rStyle w:val="Lienhypertexte"/>
            <w:noProof/>
            <w:lang w:val="fr-BE"/>
          </w:rPr>
          <w:t>Article 44bis (abrogé)</w:t>
        </w:r>
        <w:r>
          <w:rPr>
            <w:noProof/>
            <w:webHidden/>
          </w:rPr>
          <w:tab/>
        </w:r>
        <w:r>
          <w:rPr>
            <w:noProof/>
            <w:webHidden/>
          </w:rPr>
          <w:fldChar w:fldCharType="begin"/>
        </w:r>
        <w:r>
          <w:rPr>
            <w:noProof/>
            <w:webHidden/>
          </w:rPr>
          <w:instrText xml:space="preserve"> PAGEREF _Toc168558384 \h </w:instrText>
        </w:r>
        <w:r>
          <w:rPr>
            <w:noProof/>
            <w:webHidden/>
          </w:rPr>
        </w:r>
        <w:r>
          <w:rPr>
            <w:noProof/>
            <w:webHidden/>
          </w:rPr>
          <w:fldChar w:fldCharType="separate"/>
        </w:r>
        <w:r>
          <w:rPr>
            <w:noProof/>
            <w:webHidden/>
          </w:rPr>
          <w:t>36</w:t>
        </w:r>
        <w:r>
          <w:rPr>
            <w:noProof/>
            <w:webHidden/>
          </w:rPr>
          <w:fldChar w:fldCharType="end"/>
        </w:r>
      </w:hyperlink>
    </w:p>
    <w:p w14:paraId="67FCC29A" w14:textId="7FA800E8"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85" w:history="1">
        <w:r w:rsidRPr="00BC0B55">
          <w:rPr>
            <w:rStyle w:val="Lienhypertexte"/>
            <w:noProof/>
            <w:lang w:val="fr-BE"/>
          </w:rPr>
          <w:t>Section 3 : Service information aux membres</w:t>
        </w:r>
        <w:r>
          <w:rPr>
            <w:noProof/>
            <w:webHidden/>
          </w:rPr>
          <w:tab/>
        </w:r>
        <w:r>
          <w:rPr>
            <w:noProof/>
            <w:webHidden/>
          </w:rPr>
          <w:fldChar w:fldCharType="begin"/>
        </w:r>
        <w:r>
          <w:rPr>
            <w:noProof/>
            <w:webHidden/>
          </w:rPr>
          <w:instrText xml:space="preserve"> PAGEREF _Toc168558385 \h </w:instrText>
        </w:r>
        <w:r>
          <w:rPr>
            <w:noProof/>
            <w:webHidden/>
          </w:rPr>
        </w:r>
        <w:r>
          <w:rPr>
            <w:noProof/>
            <w:webHidden/>
          </w:rPr>
          <w:fldChar w:fldCharType="separate"/>
        </w:r>
        <w:r>
          <w:rPr>
            <w:noProof/>
            <w:webHidden/>
          </w:rPr>
          <w:t>36</w:t>
        </w:r>
        <w:r>
          <w:rPr>
            <w:noProof/>
            <w:webHidden/>
          </w:rPr>
          <w:fldChar w:fldCharType="end"/>
        </w:r>
      </w:hyperlink>
    </w:p>
    <w:p w14:paraId="66C27D5D" w14:textId="0DF349D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6" w:history="1">
        <w:r w:rsidRPr="00BC0B55">
          <w:rPr>
            <w:rStyle w:val="Lienhypertexte"/>
            <w:noProof/>
            <w:lang w:val="fr-BE"/>
          </w:rPr>
          <w:t>Article 45</w:t>
        </w:r>
        <w:r>
          <w:rPr>
            <w:noProof/>
            <w:webHidden/>
          </w:rPr>
          <w:tab/>
        </w:r>
        <w:r>
          <w:rPr>
            <w:noProof/>
            <w:webHidden/>
          </w:rPr>
          <w:fldChar w:fldCharType="begin"/>
        </w:r>
        <w:r>
          <w:rPr>
            <w:noProof/>
            <w:webHidden/>
          </w:rPr>
          <w:instrText xml:space="preserve"> PAGEREF _Toc168558386 \h </w:instrText>
        </w:r>
        <w:r>
          <w:rPr>
            <w:noProof/>
            <w:webHidden/>
          </w:rPr>
        </w:r>
        <w:r>
          <w:rPr>
            <w:noProof/>
            <w:webHidden/>
          </w:rPr>
          <w:fldChar w:fldCharType="separate"/>
        </w:r>
        <w:r>
          <w:rPr>
            <w:noProof/>
            <w:webHidden/>
          </w:rPr>
          <w:t>36</w:t>
        </w:r>
        <w:r>
          <w:rPr>
            <w:noProof/>
            <w:webHidden/>
          </w:rPr>
          <w:fldChar w:fldCharType="end"/>
        </w:r>
      </w:hyperlink>
    </w:p>
    <w:p w14:paraId="4E503672" w14:textId="5A86C7E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7" w:history="1">
        <w:r w:rsidRPr="00BC0B55">
          <w:rPr>
            <w:rStyle w:val="Lienhypertexte"/>
            <w:noProof/>
            <w:lang w:val="fr-BE"/>
          </w:rPr>
          <w:t>Article 46 (Abrogé)</w:t>
        </w:r>
        <w:r>
          <w:rPr>
            <w:noProof/>
            <w:webHidden/>
          </w:rPr>
          <w:tab/>
        </w:r>
        <w:r>
          <w:rPr>
            <w:noProof/>
            <w:webHidden/>
          </w:rPr>
          <w:fldChar w:fldCharType="begin"/>
        </w:r>
        <w:r>
          <w:rPr>
            <w:noProof/>
            <w:webHidden/>
          </w:rPr>
          <w:instrText xml:space="preserve"> PAGEREF _Toc168558387 \h </w:instrText>
        </w:r>
        <w:r>
          <w:rPr>
            <w:noProof/>
            <w:webHidden/>
          </w:rPr>
        </w:r>
        <w:r>
          <w:rPr>
            <w:noProof/>
            <w:webHidden/>
          </w:rPr>
          <w:fldChar w:fldCharType="separate"/>
        </w:r>
        <w:r>
          <w:rPr>
            <w:noProof/>
            <w:webHidden/>
          </w:rPr>
          <w:t>36</w:t>
        </w:r>
        <w:r>
          <w:rPr>
            <w:noProof/>
            <w:webHidden/>
          </w:rPr>
          <w:fldChar w:fldCharType="end"/>
        </w:r>
      </w:hyperlink>
    </w:p>
    <w:p w14:paraId="76458F33" w14:textId="59BF8DA3"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88" w:history="1">
        <w:r w:rsidRPr="00BC0B55">
          <w:rPr>
            <w:rStyle w:val="Lienhypertexte"/>
            <w:noProof/>
            <w:lang w:val="fr-BE"/>
          </w:rPr>
          <w:t>Section 4 : Service Défense des membres</w:t>
        </w:r>
        <w:r>
          <w:rPr>
            <w:noProof/>
            <w:webHidden/>
          </w:rPr>
          <w:tab/>
        </w:r>
        <w:r>
          <w:rPr>
            <w:noProof/>
            <w:webHidden/>
          </w:rPr>
          <w:fldChar w:fldCharType="begin"/>
        </w:r>
        <w:r>
          <w:rPr>
            <w:noProof/>
            <w:webHidden/>
          </w:rPr>
          <w:instrText xml:space="preserve"> PAGEREF _Toc168558388 \h </w:instrText>
        </w:r>
        <w:r>
          <w:rPr>
            <w:noProof/>
            <w:webHidden/>
          </w:rPr>
        </w:r>
        <w:r>
          <w:rPr>
            <w:noProof/>
            <w:webHidden/>
          </w:rPr>
          <w:fldChar w:fldCharType="separate"/>
        </w:r>
        <w:r>
          <w:rPr>
            <w:noProof/>
            <w:webHidden/>
          </w:rPr>
          <w:t>36</w:t>
        </w:r>
        <w:r>
          <w:rPr>
            <w:noProof/>
            <w:webHidden/>
          </w:rPr>
          <w:fldChar w:fldCharType="end"/>
        </w:r>
      </w:hyperlink>
    </w:p>
    <w:p w14:paraId="659384EC" w14:textId="1289168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9" w:history="1">
        <w:r w:rsidRPr="00BC0B55">
          <w:rPr>
            <w:rStyle w:val="Lienhypertexte"/>
            <w:noProof/>
            <w:lang w:val="fr-BE"/>
          </w:rPr>
          <w:t>Article 47</w:t>
        </w:r>
        <w:r>
          <w:rPr>
            <w:noProof/>
            <w:webHidden/>
          </w:rPr>
          <w:tab/>
        </w:r>
        <w:r>
          <w:rPr>
            <w:noProof/>
            <w:webHidden/>
          </w:rPr>
          <w:fldChar w:fldCharType="begin"/>
        </w:r>
        <w:r>
          <w:rPr>
            <w:noProof/>
            <w:webHidden/>
          </w:rPr>
          <w:instrText xml:space="preserve"> PAGEREF _Toc168558389 \h </w:instrText>
        </w:r>
        <w:r>
          <w:rPr>
            <w:noProof/>
            <w:webHidden/>
          </w:rPr>
        </w:r>
        <w:r>
          <w:rPr>
            <w:noProof/>
            <w:webHidden/>
          </w:rPr>
          <w:fldChar w:fldCharType="separate"/>
        </w:r>
        <w:r>
          <w:rPr>
            <w:noProof/>
            <w:webHidden/>
          </w:rPr>
          <w:t>36</w:t>
        </w:r>
        <w:r>
          <w:rPr>
            <w:noProof/>
            <w:webHidden/>
          </w:rPr>
          <w:fldChar w:fldCharType="end"/>
        </w:r>
      </w:hyperlink>
    </w:p>
    <w:p w14:paraId="675F3310" w14:textId="05BAC0BA"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0" w:history="1">
        <w:r w:rsidRPr="00BC0B55">
          <w:rPr>
            <w:rStyle w:val="Lienhypertexte"/>
            <w:noProof/>
            <w:lang w:val="fr-BE"/>
          </w:rPr>
          <w:t>Section 5 : Service de soins urgents à l'étranger</w:t>
        </w:r>
        <w:r>
          <w:rPr>
            <w:noProof/>
            <w:webHidden/>
          </w:rPr>
          <w:tab/>
        </w:r>
        <w:r>
          <w:rPr>
            <w:noProof/>
            <w:webHidden/>
          </w:rPr>
          <w:fldChar w:fldCharType="begin"/>
        </w:r>
        <w:r>
          <w:rPr>
            <w:noProof/>
            <w:webHidden/>
          </w:rPr>
          <w:instrText xml:space="preserve"> PAGEREF _Toc168558390 \h </w:instrText>
        </w:r>
        <w:r>
          <w:rPr>
            <w:noProof/>
            <w:webHidden/>
          </w:rPr>
        </w:r>
        <w:r>
          <w:rPr>
            <w:noProof/>
            <w:webHidden/>
          </w:rPr>
          <w:fldChar w:fldCharType="separate"/>
        </w:r>
        <w:r>
          <w:rPr>
            <w:noProof/>
            <w:webHidden/>
          </w:rPr>
          <w:t>37</w:t>
        </w:r>
        <w:r>
          <w:rPr>
            <w:noProof/>
            <w:webHidden/>
          </w:rPr>
          <w:fldChar w:fldCharType="end"/>
        </w:r>
      </w:hyperlink>
    </w:p>
    <w:p w14:paraId="4A36EB24" w14:textId="465127C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91" w:history="1">
        <w:r w:rsidRPr="00BC0B55">
          <w:rPr>
            <w:rStyle w:val="Lienhypertexte"/>
            <w:noProof/>
            <w:lang w:val="fr-BE"/>
          </w:rPr>
          <w:t>Article 48</w:t>
        </w:r>
        <w:r>
          <w:rPr>
            <w:noProof/>
            <w:webHidden/>
          </w:rPr>
          <w:tab/>
        </w:r>
        <w:r>
          <w:rPr>
            <w:noProof/>
            <w:webHidden/>
          </w:rPr>
          <w:fldChar w:fldCharType="begin"/>
        </w:r>
        <w:r>
          <w:rPr>
            <w:noProof/>
            <w:webHidden/>
          </w:rPr>
          <w:instrText xml:space="preserve"> PAGEREF _Toc168558391 \h </w:instrText>
        </w:r>
        <w:r>
          <w:rPr>
            <w:noProof/>
            <w:webHidden/>
          </w:rPr>
        </w:r>
        <w:r>
          <w:rPr>
            <w:noProof/>
            <w:webHidden/>
          </w:rPr>
          <w:fldChar w:fldCharType="separate"/>
        </w:r>
        <w:r>
          <w:rPr>
            <w:noProof/>
            <w:webHidden/>
          </w:rPr>
          <w:t>37</w:t>
        </w:r>
        <w:r>
          <w:rPr>
            <w:noProof/>
            <w:webHidden/>
          </w:rPr>
          <w:fldChar w:fldCharType="end"/>
        </w:r>
      </w:hyperlink>
    </w:p>
    <w:p w14:paraId="37E7A75C" w14:textId="22FC303E"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2" w:history="1">
        <w:r w:rsidRPr="00BC0B55">
          <w:rPr>
            <w:rStyle w:val="Lienhypertexte"/>
            <w:noProof/>
            <w:lang w:val="fr-BE"/>
          </w:rPr>
          <w:t>Section 6 : Service "Promotion Santé"</w:t>
        </w:r>
        <w:r>
          <w:rPr>
            <w:noProof/>
            <w:webHidden/>
          </w:rPr>
          <w:tab/>
        </w:r>
        <w:r>
          <w:rPr>
            <w:noProof/>
            <w:webHidden/>
          </w:rPr>
          <w:fldChar w:fldCharType="begin"/>
        </w:r>
        <w:r>
          <w:rPr>
            <w:noProof/>
            <w:webHidden/>
          </w:rPr>
          <w:instrText xml:space="preserve"> PAGEREF _Toc168558392 \h </w:instrText>
        </w:r>
        <w:r>
          <w:rPr>
            <w:noProof/>
            <w:webHidden/>
          </w:rPr>
        </w:r>
        <w:r>
          <w:rPr>
            <w:noProof/>
            <w:webHidden/>
          </w:rPr>
          <w:fldChar w:fldCharType="separate"/>
        </w:r>
        <w:r>
          <w:rPr>
            <w:noProof/>
            <w:webHidden/>
          </w:rPr>
          <w:t>43</w:t>
        </w:r>
        <w:r>
          <w:rPr>
            <w:noProof/>
            <w:webHidden/>
          </w:rPr>
          <w:fldChar w:fldCharType="end"/>
        </w:r>
      </w:hyperlink>
    </w:p>
    <w:p w14:paraId="4D0C41BF" w14:textId="6131937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93" w:history="1">
        <w:r w:rsidRPr="00BC0B55">
          <w:rPr>
            <w:rStyle w:val="Lienhypertexte"/>
            <w:noProof/>
            <w:lang w:val="fr-BE"/>
          </w:rPr>
          <w:t>Article 48bis</w:t>
        </w:r>
        <w:r>
          <w:rPr>
            <w:noProof/>
            <w:webHidden/>
          </w:rPr>
          <w:tab/>
        </w:r>
        <w:r>
          <w:rPr>
            <w:noProof/>
            <w:webHidden/>
          </w:rPr>
          <w:fldChar w:fldCharType="begin"/>
        </w:r>
        <w:r>
          <w:rPr>
            <w:noProof/>
            <w:webHidden/>
          </w:rPr>
          <w:instrText xml:space="preserve"> PAGEREF _Toc168558393 \h </w:instrText>
        </w:r>
        <w:r>
          <w:rPr>
            <w:noProof/>
            <w:webHidden/>
          </w:rPr>
        </w:r>
        <w:r>
          <w:rPr>
            <w:noProof/>
            <w:webHidden/>
          </w:rPr>
          <w:fldChar w:fldCharType="separate"/>
        </w:r>
        <w:r>
          <w:rPr>
            <w:noProof/>
            <w:webHidden/>
          </w:rPr>
          <w:t>43</w:t>
        </w:r>
        <w:r>
          <w:rPr>
            <w:noProof/>
            <w:webHidden/>
          </w:rPr>
          <w:fldChar w:fldCharType="end"/>
        </w:r>
      </w:hyperlink>
    </w:p>
    <w:p w14:paraId="6A43279B" w14:textId="5AA7412D"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4" w:history="1">
        <w:r w:rsidRPr="00BC0B55">
          <w:rPr>
            <w:rStyle w:val="Lienhypertexte"/>
            <w:noProof/>
            <w:lang w:val="fr-BE"/>
          </w:rPr>
          <w:t>Section 7 : Service Solidarité Internationale</w:t>
        </w:r>
        <w:r>
          <w:rPr>
            <w:noProof/>
            <w:webHidden/>
          </w:rPr>
          <w:tab/>
        </w:r>
        <w:r>
          <w:rPr>
            <w:noProof/>
            <w:webHidden/>
          </w:rPr>
          <w:fldChar w:fldCharType="begin"/>
        </w:r>
        <w:r>
          <w:rPr>
            <w:noProof/>
            <w:webHidden/>
          </w:rPr>
          <w:instrText xml:space="preserve"> PAGEREF _Toc168558394 \h </w:instrText>
        </w:r>
        <w:r>
          <w:rPr>
            <w:noProof/>
            <w:webHidden/>
          </w:rPr>
        </w:r>
        <w:r>
          <w:rPr>
            <w:noProof/>
            <w:webHidden/>
          </w:rPr>
          <w:fldChar w:fldCharType="separate"/>
        </w:r>
        <w:r>
          <w:rPr>
            <w:noProof/>
            <w:webHidden/>
          </w:rPr>
          <w:t>43</w:t>
        </w:r>
        <w:r>
          <w:rPr>
            <w:noProof/>
            <w:webHidden/>
          </w:rPr>
          <w:fldChar w:fldCharType="end"/>
        </w:r>
      </w:hyperlink>
    </w:p>
    <w:p w14:paraId="2D5362BD" w14:textId="336B788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95" w:history="1">
        <w:r w:rsidRPr="00BC0B55">
          <w:rPr>
            <w:rStyle w:val="Lienhypertexte"/>
            <w:noProof/>
            <w:lang w:val="fr-BE"/>
          </w:rPr>
          <w:t>Article 48quater</w:t>
        </w:r>
        <w:r>
          <w:rPr>
            <w:noProof/>
            <w:webHidden/>
          </w:rPr>
          <w:tab/>
        </w:r>
        <w:r>
          <w:rPr>
            <w:noProof/>
            <w:webHidden/>
          </w:rPr>
          <w:fldChar w:fldCharType="begin"/>
        </w:r>
        <w:r>
          <w:rPr>
            <w:noProof/>
            <w:webHidden/>
          </w:rPr>
          <w:instrText xml:space="preserve"> PAGEREF _Toc168558395 \h </w:instrText>
        </w:r>
        <w:r>
          <w:rPr>
            <w:noProof/>
            <w:webHidden/>
          </w:rPr>
        </w:r>
        <w:r>
          <w:rPr>
            <w:noProof/>
            <w:webHidden/>
          </w:rPr>
          <w:fldChar w:fldCharType="separate"/>
        </w:r>
        <w:r>
          <w:rPr>
            <w:noProof/>
            <w:webHidden/>
          </w:rPr>
          <w:t>43</w:t>
        </w:r>
        <w:r>
          <w:rPr>
            <w:noProof/>
            <w:webHidden/>
          </w:rPr>
          <w:fldChar w:fldCharType="end"/>
        </w:r>
      </w:hyperlink>
    </w:p>
    <w:p w14:paraId="72FFC90B" w14:textId="3A824C05"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6" w:history="1">
        <w:r w:rsidRPr="00BC0B55">
          <w:rPr>
            <w:rStyle w:val="Lienhypertexte"/>
            <w:noProof/>
            <w:lang w:val="fr-BE"/>
          </w:rPr>
          <w:t>Section 8 : Service administratif</w:t>
        </w:r>
        <w:r>
          <w:rPr>
            <w:noProof/>
            <w:webHidden/>
          </w:rPr>
          <w:tab/>
        </w:r>
        <w:r>
          <w:rPr>
            <w:noProof/>
            <w:webHidden/>
          </w:rPr>
          <w:fldChar w:fldCharType="begin"/>
        </w:r>
        <w:r>
          <w:rPr>
            <w:noProof/>
            <w:webHidden/>
          </w:rPr>
          <w:instrText xml:space="preserve"> PAGEREF _Toc168558396 \h </w:instrText>
        </w:r>
        <w:r>
          <w:rPr>
            <w:noProof/>
            <w:webHidden/>
          </w:rPr>
        </w:r>
        <w:r>
          <w:rPr>
            <w:noProof/>
            <w:webHidden/>
          </w:rPr>
          <w:fldChar w:fldCharType="separate"/>
        </w:r>
        <w:r>
          <w:rPr>
            <w:noProof/>
            <w:webHidden/>
          </w:rPr>
          <w:t>44</w:t>
        </w:r>
        <w:r>
          <w:rPr>
            <w:noProof/>
            <w:webHidden/>
          </w:rPr>
          <w:fldChar w:fldCharType="end"/>
        </w:r>
      </w:hyperlink>
    </w:p>
    <w:p w14:paraId="59D0A9C6" w14:textId="1ED24751"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7" w:history="1">
        <w:r w:rsidRPr="00BC0B55">
          <w:rPr>
            <w:rStyle w:val="Lienhypertexte"/>
            <w:noProof/>
            <w:lang w:val="fr-BE"/>
          </w:rPr>
          <w:t>Sous-section 1 : Service administratif (code 98/2)</w:t>
        </w:r>
        <w:r>
          <w:rPr>
            <w:noProof/>
            <w:webHidden/>
          </w:rPr>
          <w:tab/>
        </w:r>
        <w:r>
          <w:rPr>
            <w:noProof/>
            <w:webHidden/>
          </w:rPr>
          <w:fldChar w:fldCharType="begin"/>
        </w:r>
        <w:r>
          <w:rPr>
            <w:noProof/>
            <w:webHidden/>
          </w:rPr>
          <w:instrText xml:space="preserve"> PAGEREF _Toc168558397 \h </w:instrText>
        </w:r>
        <w:r>
          <w:rPr>
            <w:noProof/>
            <w:webHidden/>
          </w:rPr>
        </w:r>
        <w:r>
          <w:rPr>
            <w:noProof/>
            <w:webHidden/>
          </w:rPr>
          <w:fldChar w:fldCharType="separate"/>
        </w:r>
        <w:r>
          <w:rPr>
            <w:noProof/>
            <w:webHidden/>
          </w:rPr>
          <w:t>44</w:t>
        </w:r>
        <w:r>
          <w:rPr>
            <w:noProof/>
            <w:webHidden/>
          </w:rPr>
          <w:fldChar w:fldCharType="end"/>
        </w:r>
      </w:hyperlink>
    </w:p>
    <w:p w14:paraId="350DF7A8" w14:textId="24A110F2"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98" w:history="1">
        <w:r w:rsidRPr="00BC0B55">
          <w:rPr>
            <w:rStyle w:val="Lienhypertexte"/>
            <w:noProof/>
            <w:lang w:val="fr-BE"/>
          </w:rPr>
          <w:t>Article 49</w:t>
        </w:r>
        <w:r>
          <w:rPr>
            <w:noProof/>
            <w:webHidden/>
          </w:rPr>
          <w:tab/>
        </w:r>
        <w:r>
          <w:rPr>
            <w:noProof/>
            <w:webHidden/>
          </w:rPr>
          <w:fldChar w:fldCharType="begin"/>
        </w:r>
        <w:r>
          <w:rPr>
            <w:noProof/>
            <w:webHidden/>
          </w:rPr>
          <w:instrText xml:space="preserve"> PAGEREF _Toc168558398 \h </w:instrText>
        </w:r>
        <w:r>
          <w:rPr>
            <w:noProof/>
            <w:webHidden/>
          </w:rPr>
        </w:r>
        <w:r>
          <w:rPr>
            <w:noProof/>
            <w:webHidden/>
          </w:rPr>
          <w:fldChar w:fldCharType="separate"/>
        </w:r>
        <w:r>
          <w:rPr>
            <w:noProof/>
            <w:webHidden/>
          </w:rPr>
          <w:t>44</w:t>
        </w:r>
        <w:r>
          <w:rPr>
            <w:noProof/>
            <w:webHidden/>
          </w:rPr>
          <w:fldChar w:fldCharType="end"/>
        </w:r>
      </w:hyperlink>
    </w:p>
    <w:p w14:paraId="73E2C2FE" w14:textId="737586C9"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9" w:history="1">
        <w:r w:rsidRPr="00BC0B55">
          <w:rPr>
            <w:rStyle w:val="Lienhypertexte"/>
            <w:noProof/>
            <w:lang w:val="fr-BE"/>
          </w:rPr>
          <w:t>Sous-section 2 : Centre administratif de répartition (code 98/1)</w:t>
        </w:r>
        <w:r>
          <w:rPr>
            <w:noProof/>
            <w:webHidden/>
          </w:rPr>
          <w:tab/>
        </w:r>
        <w:r>
          <w:rPr>
            <w:noProof/>
            <w:webHidden/>
          </w:rPr>
          <w:fldChar w:fldCharType="begin"/>
        </w:r>
        <w:r>
          <w:rPr>
            <w:noProof/>
            <w:webHidden/>
          </w:rPr>
          <w:instrText xml:space="preserve"> PAGEREF _Toc168558399 \h </w:instrText>
        </w:r>
        <w:r>
          <w:rPr>
            <w:noProof/>
            <w:webHidden/>
          </w:rPr>
        </w:r>
        <w:r>
          <w:rPr>
            <w:noProof/>
            <w:webHidden/>
          </w:rPr>
          <w:fldChar w:fldCharType="separate"/>
        </w:r>
        <w:r>
          <w:rPr>
            <w:noProof/>
            <w:webHidden/>
          </w:rPr>
          <w:t>44</w:t>
        </w:r>
        <w:r>
          <w:rPr>
            <w:noProof/>
            <w:webHidden/>
          </w:rPr>
          <w:fldChar w:fldCharType="end"/>
        </w:r>
      </w:hyperlink>
    </w:p>
    <w:p w14:paraId="5D5F77BE" w14:textId="5263F07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00" w:history="1">
        <w:r w:rsidRPr="00BC0B55">
          <w:rPr>
            <w:rStyle w:val="Lienhypertexte"/>
            <w:noProof/>
            <w:lang w:val="fr-BE"/>
          </w:rPr>
          <w:t>Article 49bis</w:t>
        </w:r>
        <w:r>
          <w:rPr>
            <w:noProof/>
            <w:webHidden/>
          </w:rPr>
          <w:tab/>
        </w:r>
        <w:r>
          <w:rPr>
            <w:noProof/>
            <w:webHidden/>
          </w:rPr>
          <w:fldChar w:fldCharType="begin"/>
        </w:r>
        <w:r>
          <w:rPr>
            <w:noProof/>
            <w:webHidden/>
          </w:rPr>
          <w:instrText xml:space="preserve"> PAGEREF _Toc168558400 \h </w:instrText>
        </w:r>
        <w:r>
          <w:rPr>
            <w:noProof/>
            <w:webHidden/>
          </w:rPr>
        </w:r>
        <w:r>
          <w:rPr>
            <w:noProof/>
            <w:webHidden/>
          </w:rPr>
          <w:fldChar w:fldCharType="separate"/>
        </w:r>
        <w:r>
          <w:rPr>
            <w:noProof/>
            <w:webHidden/>
          </w:rPr>
          <w:t>44</w:t>
        </w:r>
        <w:r>
          <w:rPr>
            <w:noProof/>
            <w:webHidden/>
          </w:rPr>
          <w:fldChar w:fldCharType="end"/>
        </w:r>
      </w:hyperlink>
    </w:p>
    <w:p w14:paraId="32819C66" w14:textId="06D53757"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01" w:history="1">
        <w:r w:rsidRPr="00BC0B55">
          <w:rPr>
            <w:rStyle w:val="Lienhypertexte"/>
            <w:noProof/>
            <w:lang w:val="fr-BE"/>
          </w:rPr>
          <w:t>Section 9 : Fonds de réserve de complément</w:t>
        </w:r>
        <w:r>
          <w:rPr>
            <w:noProof/>
            <w:webHidden/>
          </w:rPr>
          <w:tab/>
        </w:r>
        <w:r>
          <w:rPr>
            <w:noProof/>
            <w:webHidden/>
          </w:rPr>
          <w:fldChar w:fldCharType="begin"/>
        </w:r>
        <w:r>
          <w:rPr>
            <w:noProof/>
            <w:webHidden/>
          </w:rPr>
          <w:instrText xml:space="preserve"> PAGEREF _Toc168558401 \h </w:instrText>
        </w:r>
        <w:r>
          <w:rPr>
            <w:noProof/>
            <w:webHidden/>
          </w:rPr>
        </w:r>
        <w:r>
          <w:rPr>
            <w:noProof/>
            <w:webHidden/>
          </w:rPr>
          <w:fldChar w:fldCharType="separate"/>
        </w:r>
        <w:r>
          <w:rPr>
            <w:noProof/>
            <w:webHidden/>
          </w:rPr>
          <w:t>44</w:t>
        </w:r>
        <w:r>
          <w:rPr>
            <w:noProof/>
            <w:webHidden/>
          </w:rPr>
          <w:fldChar w:fldCharType="end"/>
        </w:r>
      </w:hyperlink>
    </w:p>
    <w:p w14:paraId="3159CFDE" w14:textId="40B1A1F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02" w:history="1">
        <w:r w:rsidRPr="00BC0B55">
          <w:rPr>
            <w:rStyle w:val="Lienhypertexte"/>
            <w:noProof/>
            <w:lang w:val="fr-BE"/>
          </w:rPr>
          <w:t>Article 49ter</w:t>
        </w:r>
        <w:r>
          <w:rPr>
            <w:noProof/>
            <w:webHidden/>
          </w:rPr>
          <w:tab/>
        </w:r>
        <w:r>
          <w:rPr>
            <w:noProof/>
            <w:webHidden/>
          </w:rPr>
          <w:fldChar w:fldCharType="begin"/>
        </w:r>
        <w:r>
          <w:rPr>
            <w:noProof/>
            <w:webHidden/>
          </w:rPr>
          <w:instrText xml:space="preserve"> PAGEREF _Toc168558402 \h </w:instrText>
        </w:r>
        <w:r>
          <w:rPr>
            <w:noProof/>
            <w:webHidden/>
          </w:rPr>
        </w:r>
        <w:r>
          <w:rPr>
            <w:noProof/>
            <w:webHidden/>
          </w:rPr>
          <w:fldChar w:fldCharType="separate"/>
        </w:r>
        <w:r>
          <w:rPr>
            <w:noProof/>
            <w:webHidden/>
          </w:rPr>
          <w:t>44</w:t>
        </w:r>
        <w:r>
          <w:rPr>
            <w:noProof/>
            <w:webHidden/>
          </w:rPr>
          <w:fldChar w:fldCharType="end"/>
        </w:r>
      </w:hyperlink>
    </w:p>
    <w:p w14:paraId="5D88572E" w14:textId="1ABF007D"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03" w:history="1">
        <w:r w:rsidRPr="00BC0B55">
          <w:rPr>
            <w:rStyle w:val="Lienhypertexte"/>
            <w:noProof/>
            <w:lang w:val="fr-BE"/>
          </w:rPr>
          <w:t>Section 10 : Service d'épargne prénuptiale</w:t>
        </w:r>
        <w:r>
          <w:rPr>
            <w:noProof/>
            <w:webHidden/>
          </w:rPr>
          <w:tab/>
        </w:r>
        <w:r>
          <w:rPr>
            <w:noProof/>
            <w:webHidden/>
          </w:rPr>
          <w:fldChar w:fldCharType="begin"/>
        </w:r>
        <w:r>
          <w:rPr>
            <w:noProof/>
            <w:webHidden/>
          </w:rPr>
          <w:instrText xml:space="preserve"> PAGEREF _Toc168558403 \h </w:instrText>
        </w:r>
        <w:r>
          <w:rPr>
            <w:noProof/>
            <w:webHidden/>
          </w:rPr>
        </w:r>
        <w:r>
          <w:rPr>
            <w:noProof/>
            <w:webHidden/>
          </w:rPr>
          <w:fldChar w:fldCharType="separate"/>
        </w:r>
        <w:r>
          <w:rPr>
            <w:noProof/>
            <w:webHidden/>
          </w:rPr>
          <w:t>45</w:t>
        </w:r>
        <w:r>
          <w:rPr>
            <w:noProof/>
            <w:webHidden/>
          </w:rPr>
          <w:fldChar w:fldCharType="end"/>
        </w:r>
      </w:hyperlink>
    </w:p>
    <w:p w14:paraId="52857041" w14:textId="3BD6A166"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04" w:history="1">
        <w:r w:rsidRPr="00BC0B55">
          <w:rPr>
            <w:rStyle w:val="Lienhypertexte"/>
            <w:noProof/>
            <w:lang w:val="fr-BE"/>
          </w:rPr>
          <w:t>Sous-section 1 : Epargne prénuptiale</w:t>
        </w:r>
        <w:r>
          <w:rPr>
            <w:noProof/>
            <w:webHidden/>
          </w:rPr>
          <w:tab/>
        </w:r>
        <w:r>
          <w:rPr>
            <w:noProof/>
            <w:webHidden/>
          </w:rPr>
          <w:fldChar w:fldCharType="begin"/>
        </w:r>
        <w:r>
          <w:rPr>
            <w:noProof/>
            <w:webHidden/>
          </w:rPr>
          <w:instrText xml:space="preserve"> PAGEREF _Toc168558404 \h </w:instrText>
        </w:r>
        <w:r>
          <w:rPr>
            <w:noProof/>
            <w:webHidden/>
          </w:rPr>
        </w:r>
        <w:r>
          <w:rPr>
            <w:noProof/>
            <w:webHidden/>
          </w:rPr>
          <w:fldChar w:fldCharType="separate"/>
        </w:r>
        <w:r>
          <w:rPr>
            <w:noProof/>
            <w:webHidden/>
          </w:rPr>
          <w:t>45</w:t>
        </w:r>
        <w:r>
          <w:rPr>
            <w:noProof/>
            <w:webHidden/>
          </w:rPr>
          <w:fldChar w:fldCharType="end"/>
        </w:r>
      </w:hyperlink>
    </w:p>
    <w:p w14:paraId="643040B5" w14:textId="7A3DD609"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05" w:history="1">
        <w:r w:rsidRPr="00BC0B55">
          <w:rPr>
            <w:rStyle w:val="Lienhypertexte"/>
            <w:noProof/>
            <w:lang w:val="fr-BE"/>
          </w:rPr>
          <w:t>Article 50</w:t>
        </w:r>
        <w:r>
          <w:rPr>
            <w:noProof/>
            <w:webHidden/>
          </w:rPr>
          <w:tab/>
        </w:r>
        <w:r>
          <w:rPr>
            <w:noProof/>
            <w:webHidden/>
          </w:rPr>
          <w:fldChar w:fldCharType="begin"/>
        </w:r>
        <w:r>
          <w:rPr>
            <w:noProof/>
            <w:webHidden/>
          </w:rPr>
          <w:instrText xml:space="preserve"> PAGEREF _Toc168558405 \h </w:instrText>
        </w:r>
        <w:r>
          <w:rPr>
            <w:noProof/>
            <w:webHidden/>
          </w:rPr>
        </w:r>
        <w:r>
          <w:rPr>
            <w:noProof/>
            <w:webHidden/>
          </w:rPr>
          <w:fldChar w:fldCharType="separate"/>
        </w:r>
        <w:r>
          <w:rPr>
            <w:noProof/>
            <w:webHidden/>
          </w:rPr>
          <w:t>45</w:t>
        </w:r>
        <w:r>
          <w:rPr>
            <w:noProof/>
            <w:webHidden/>
          </w:rPr>
          <w:fldChar w:fldCharType="end"/>
        </w:r>
      </w:hyperlink>
    </w:p>
    <w:p w14:paraId="2A2F4A74" w14:textId="3405AD7D"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06" w:history="1">
        <w:r w:rsidRPr="00BC0B55">
          <w:rPr>
            <w:rStyle w:val="Lienhypertexte"/>
            <w:noProof/>
            <w:lang w:val="fr-BE"/>
          </w:rPr>
          <w:t>Sous-section 2 : Epargne prénuptiale complémentaire</w:t>
        </w:r>
        <w:r>
          <w:rPr>
            <w:noProof/>
            <w:webHidden/>
          </w:rPr>
          <w:tab/>
        </w:r>
        <w:r>
          <w:rPr>
            <w:noProof/>
            <w:webHidden/>
          </w:rPr>
          <w:fldChar w:fldCharType="begin"/>
        </w:r>
        <w:r>
          <w:rPr>
            <w:noProof/>
            <w:webHidden/>
          </w:rPr>
          <w:instrText xml:space="preserve"> PAGEREF _Toc168558406 \h </w:instrText>
        </w:r>
        <w:r>
          <w:rPr>
            <w:noProof/>
            <w:webHidden/>
          </w:rPr>
        </w:r>
        <w:r>
          <w:rPr>
            <w:noProof/>
            <w:webHidden/>
          </w:rPr>
          <w:fldChar w:fldCharType="separate"/>
        </w:r>
        <w:r>
          <w:rPr>
            <w:noProof/>
            <w:webHidden/>
          </w:rPr>
          <w:t>48</w:t>
        </w:r>
        <w:r>
          <w:rPr>
            <w:noProof/>
            <w:webHidden/>
          </w:rPr>
          <w:fldChar w:fldCharType="end"/>
        </w:r>
      </w:hyperlink>
    </w:p>
    <w:p w14:paraId="734810CA" w14:textId="727B4CD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07" w:history="1">
        <w:r w:rsidRPr="00BC0B55">
          <w:rPr>
            <w:rStyle w:val="Lienhypertexte"/>
            <w:noProof/>
            <w:lang w:val="fr-BE"/>
          </w:rPr>
          <w:t>Article 51</w:t>
        </w:r>
        <w:r>
          <w:rPr>
            <w:noProof/>
            <w:webHidden/>
          </w:rPr>
          <w:tab/>
        </w:r>
        <w:r>
          <w:rPr>
            <w:noProof/>
            <w:webHidden/>
          </w:rPr>
          <w:fldChar w:fldCharType="begin"/>
        </w:r>
        <w:r>
          <w:rPr>
            <w:noProof/>
            <w:webHidden/>
          </w:rPr>
          <w:instrText xml:space="preserve"> PAGEREF _Toc168558407 \h </w:instrText>
        </w:r>
        <w:r>
          <w:rPr>
            <w:noProof/>
            <w:webHidden/>
          </w:rPr>
        </w:r>
        <w:r>
          <w:rPr>
            <w:noProof/>
            <w:webHidden/>
          </w:rPr>
          <w:fldChar w:fldCharType="separate"/>
        </w:r>
        <w:r>
          <w:rPr>
            <w:noProof/>
            <w:webHidden/>
          </w:rPr>
          <w:t>48</w:t>
        </w:r>
        <w:r>
          <w:rPr>
            <w:noProof/>
            <w:webHidden/>
          </w:rPr>
          <w:fldChar w:fldCharType="end"/>
        </w:r>
      </w:hyperlink>
    </w:p>
    <w:p w14:paraId="2EB90E9E" w14:textId="5142E340"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08" w:history="1">
        <w:r w:rsidRPr="00BC0B55">
          <w:rPr>
            <w:rStyle w:val="Lienhypertexte"/>
            <w:noProof/>
            <w:lang w:val="fr-BE"/>
          </w:rPr>
          <w:t>Chapitre VI - Prescription</w:t>
        </w:r>
        <w:r>
          <w:rPr>
            <w:noProof/>
            <w:webHidden/>
          </w:rPr>
          <w:tab/>
        </w:r>
        <w:r>
          <w:rPr>
            <w:noProof/>
            <w:webHidden/>
          </w:rPr>
          <w:fldChar w:fldCharType="begin"/>
        </w:r>
        <w:r>
          <w:rPr>
            <w:noProof/>
            <w:webHidden/>
          </w:rPr>
          <w:instrText xml:space="preserve"> PAGEREF _Toc168558408 \h </w:instrText>
        </w:r>
        <w:r>
          <w:rPr>
            <w:noProof/>
            <w:webHidden/>
          </w:rPr>
        </w:r>
        <w:r>
          <w:rPr>
            <w:noProof/>
            <w:webHidden/>
          </w:rPr>
          <w:fldChar w:fldCharType="separate"/>
        </w:r>
        <w:r>
          <w:rPr>
            <w:noProof/>
            <w:webHidden/>
          </w:rPr>
          <w:t>50</w:t>
        </w:r>
        <w:r>
          <w:rPr>
            <w:noProof/>
            <w:webHidden/>
          </w:rPr>
          <w:fldChar w:fldCharType="end"/>
        </w:r>
      </w:hyperlink>
    </w:p>
    <w:p w14:paraId="0C729958" w14:textId="0ECA947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09" w:history="1">
        <w:r w:rsidRPr="00BC0B55">
          <w:rPr>
            <w:rStyle w:val="Lienhypertexte"/>
            <w:noProof/>
            <w:lang w:val="fr-BE"/>
          </w:rPr>
          <w:t>Article 52</w:t>
        </w:r>
        <w:r>
          <w:rPr>
            <w:noProof/>
            <w:webHidden/>
          </w:rPr>
          <w:tab/>
        </w:r>
        <w:r>
          <w:rPr>
            <w:noProof/>
            <w:webHidden/>
          </w:rPr>
          <w:fldChar w:fldCharType="begin"/>
        </w:r>
        <w:r>
          <w:rPr>
            <w:noProof/>
            <w:webHidden/>
          </w:rPr>
          <w:instrText xml:space="preserve"> PAGEREF _Toc168558409 \h </w:instrText>
        </w:r>
        <w:r>
          <w:rPr>
            <w:noProof/>
            <w:webHidden/>
          </w:rPr>
        </w:r>
        <w:r>
          <w:rPr>
            <w:noProof/>
            <w:webHidden/>
          </w:rPr>
          <w:fldChar w:fldCharType="separate"/>
        </w:r>
        <w:r>
          <w:rPr>
            <w:noProof/>
            <w:webHidden/>
          </w:rPr>
          <w:t>50</w:t>
        </w:r>
        <w:r>
          <w:rPr>
            <w:noProof/>
            <w:webHidden/>
          </w:rPr>
          <w:fldChar w:fldCharType="end"/>
        </w:r>
      </w:hyperlink>
    </w:p>
    <w:p w14:paraId="2371858F" w14:textId="540D4FD0"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10" w:history="1">
        <w:r w:rsidRPr="00BC0B55">
          <w:rPr>
            <w:rStyle w:val="Lienhypertexte"/>
            <w:noProof/>
            <w:lang w:val="fr-BE"/>
          </w:rPr>
          <w:t>Chapitre VII – Cotisations – Stages - Effectifs</w:t>
        </w:r>
        <w:r>
          <w:rPr>
            <w:noProof/>
            <w:webHidden/>
          </w:rPr>
          <w:tab/>
        </w:r>
        <w:r>
          <w:rPr>
            <w:noProof/>
            <w:webHidden/>
          </w:rPr>
          <w:fldChar w:fldCharType="begin"/>
        </w:r>
        <w:r>
          <w:rPr>
            <w:noProof/>
            <w:webHidden/>
          </w:rPr>
          <w:instrText xml:space="preserve"> PAGEREF _Toc168558410 \h </w:instrText>
        </w:r>
        <w:r>
          <w:rPr>
            <w:noProof/>
            <w:webHidden/>
          </w:rPr>
        </w:r>
        <w:r>
          <w:rPr>
            <w:noProof/>
            <w:webHidden/>
          </w:rPr>
          <w:fldChar w:fldCharType="separate"/>
        </w:r>
        <w:r>
          <w:rPr>
            <w:noProof/>
            <w:webHidden/>
          </w:rPr>
          <w:t>51</w:t>
        </w:r>
        <w:r>
          <w:rPr>
            <w:noProof/>
            <w:webHidden/>
          </w:rPr>
          <w:fldChar w:fldCharType="end"/>
        </w:r>
      </w:hyperlink>
    </w:p>
    <w:p w14:paraId="551D8874" w14:textId="4918722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1" w:history="1">
        <w:r w:rsidRPr="00BC0B55">
          <w:rPr>
            <w:rStyle w:val="Lienhypertexte"/>
            <w:noProof/>
            <w:lang w:val="fr-BE"/>
          </w:rPr>
          <w:t>Article 53</w:t>
        </w:r>
        <w:r>
          <w:rPr>
            <w:noProof/>
            <w:webHidden/>
          </w:rPr>
          <w:tab/>
        </w:r>
        <w:r>
          <w:rPr>
            <w:noProof/>
            <w:webHidden/>
          </w:rPr>
          <w:fldChar w:fldCharType="begin"/>
        </w:r>
        <w:r>
          <w:rPr>
            <w:noProof/>
            <w:webHidden/>
          </w:rPr>
          <w:instrText xml:space="preserve"> PAGEREF _Toc168558411 \h </w:instrText>
        </w:r>
        <w:r>
          <w:rPr>
            <w:noProof/>
            <w:webHidden/>
          </w:rPr>
        </w:r>
        <w:r>
          <w:rPr>
            <w:noProof/>
            <w:webHidden/>
          </w:rPr>
          <w:fldChar w:fldCharType="separate"/>
        </w:r>
        <w:r>
          <w:rPr>
            <w:noProof/>
            <w:webHidden/>
          </w:rPr>
          <w:t>51</w:t>
        </w:r>
        <w:r>
          <w:rPr>
            <w:noProof/>
            <w:webHidden/>
          </w:rPr>
          <w:fldChar w:fldCharType="end"/>
        </w:r>
      </w:hyperlink>
    </w:p>
    <w:p w14:paraId="6908AB3F" w14:textId="5E741E4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2" w:history="1">
        <w:r w:rsidRPr="00BC0B55">
          <w:rPr>
            <w:rStyle w:val="Lienhypertexte"/>
            <w:noProof/>
            <w:lang w:val="fr-BE"/>
          </w:rPr>
          <w:t>Article 54</w:t>
        </w:r>
        <w:r>
          <w:rPr>
            <w:noProof/>
            <w:webHidden/>
          </w:rPr>
          <w:tab/>
        </w:r>
        <w:r>
          <w:rPr>
            <w:noProof/>
            <w:webHidden/>
          </w:rPr>
          <w:fldChar w:fldCharType="begin"/>
        </w:r>
        <w:r>
          <w:rPr>
            <w:noProof/>
            <w:webHidden/>
          </w:rPr>
          <w:instrText xml:space="preserve"> PAGEREF _Toc168558412 \h </w:instrText>
        </w:r>
        <w:r>
          <w:rPr>
            <w:noProof/>
            <w:webHidden/>
          </w:rPr>
        </w:r>
        <w:r>
          <w:rPr>
            <w:noProof/>
            <w:webHidden/>
          </w:rPr>
          <w:fldChar w:fldCharType="separate"/>
        </w:r>
        <w:r>
          <w:rPr>
            <w:noProof/>
            <w:webHidden/>
          </w:rPr>
          <w:t>51</w:t>
        </w:r>
        <w:r>
          <w:rPr>
            <w:noProof/>
            <w:webHidden/>
          </w:rPr>
          <w:fldChar w:fldCharType="end"/>
        </w:r>
      </w:hyperlink>
    </w:p>
    <w:p w14:paraId="0C9E7950" w14:textId="03259DB8"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13" w:history="1">
        <w:r w:rsidRPr="00BC0B55">
          <w:rPr>
            <w:rStyle w:val="Lienhypertexte"/>
            <w:noProof/>
            <w:lang w:val="fr-BE"/>
          </w:rPr>
          <w:t>Chapitre VIII – Personnes à charge</w:t>
        </w:r>
        <w:r>
          <w:rPr>
            <w:noProof/>
            <w:webHidden/>
          </w:rPr>
          <w:tab/>
        </w:r>
        <w:r>
          <w:rPr>
            <w:noProof/>
            <w:webHidden/>
          </w:rPr>
          <w:fldChar w:fldCharType="begin"/>
        </w:r>
        <w:r>
          <w:rPr>
            <w:noProof/>
            <w:webHidden/>
          </w:rPr>
          <w:instrText xml:space="preserve"> PAGEREF _Toc168558413 \h </w:instrText>
        </w:r>
        <w:r>
          <w:rPr>
            <w:noProof/>
            <w:webHidden/>
          </w:rPr>
        </w:r>
        <w:r>
          <w:rPr>
            <w:noProof/>
            <w:webHidden/>
          </w:rPr>
          <w:fldChar w:fldCharType="separate"/>
        </w:r>
        <w:r>
          <w:rPr>
            <w:noProof/>
            <w:webHidden/>
          </w:rPr>
          <w:t>52</w:t>
        </w:r>
        <w:r>
          <w:rPr>
            <w:noProof/>
            <w:webHidden/>
          </w:rPr>
          <w:fldChar w:fldCharType="end"/>
        </w:r>
      </w:hyperlink>
    </w:p>
    <w:p w14:paraId="36A0BB58" w14:textId="5F207EA0"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4" w:history="1">
        <w:r w:rsidRPr="00BC0B55">
          <w:rPr>
            <w:rStyle w:val="Lienhypertexte"/>
            <w:noProof/>
            <w:lang w:val="fr-BE"/>
          </w:rPr>
          <w:t>Article 55</w:t>
        </w:r>
        <w:r>
          <w:rPr>
            <w:noProof/>
            <w:webHidden/>
          </w:rPr>
          <w:tab/>
        </w:r>
        <w:r>
          <w:rPr>
            <w:noProof/>
            <w:webHidden/>
          </w:rPr>
          <w:fldChar w:fldCharType="begin"/>
        </w:r>
        <w:r>
          <w:rPr>
            <w:noProof/>
            <w:webHidden/>
          </w:rPr>
          <w:instrText xml:space="preserve"> PAGEREF _Toc168558414 \h </w:instrText>
        </w:r>
        <w:r>
          <w:rPr>
            <w:noProof/>
            <w:webHidden/>
          </w:rPr>
        </w:r>
        <w:r>
          <w:rPr>
            <w:noProof/>
            <w:webHidden/>
          </w:rPr>
          <w:fldChar w:fldCharType="separate"/>
        </w:r>
        <w:r>
          <w:rPr>
            <w:noProof/>
            <w:webHidden/>
          </w:rPr>
          <w:t>52</w:t>
        </w:r>
        <w:r>
          <w:rPr>
            <w:noProof/>
            <w:webHidden/>
          </w:rPr>
          <w:fldChar w:fldCharType="end"/>
        </w:r>
      </w:hyperlink>
    </w:p>
    <w:p w14:paraId="4F3FEB2C" w14:textId="7A192805"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15" w:history="1">
        <w:r w:rsidRPr="00BC0B55">
          <w:rPr>
            <w:rStyle w:val="Lienhypertexte"/>
            <w:noProof/>
            <w:lang w:val="fr-BE"/>
          </w:rPr>
          <w:t>Chapitre IX – Avoirs de l’Union Nationale – Recettes et dépenses – Placements de fonds</w:t>
        </w:r>
        <w:r>
          <w:rPr>
            <w:noProof/>
            <w:webHidden/>
          </w:rPr>
          <w:tab/>
        </w:r>
        <w:r>
          <w:rPr>
            <w:noProof/>
            <w:webHidden/>
          </w:rPr>
          <w:fldChar w:fldCharType="begin"/>
        </w:r>
        <w:r>
          <w:rPr>
            <w:noProof/>
            <w:webHidden/>
          </w:rPr>
          <w:instrText xml:space="preserve"> PAGEREF _Toc168558415 \h </w:instrText>
        </w:r>
        <w:r>
          <w:rPr>
            <w:noProof/>
            <w:webHidden/>
          </w:rPr>
        </w:r>
        <w:r>
          <w:rPr>
            <w:noProof/>
            <w:webHidden/>
          </w:rPr>
          <w:fldChar w:fldCharType="separate"/>
        </w:r>
        <w:r>
          <w:rPr>
            <w:noProof/>
            <w:webHidden/>
          </w:rPr>
          <w:t>53</w:t>
        </w:r>
        <w:r>
          <w:rPr>
            <w:noProof/>
            <w:webHidden/>
          </w:rPr>
          <w:fldChar w:fldCharType="end"/>
        </w:r>
      </w:hyperlink>
    </w:p>
    <w:p w14:paraId="622DC668" w14:textId="481C657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6" w:history="1">
        <w:r w:rsidRPr="00BC0B55">
          <w:rPr>
            <w:rStyle w:val="Lienhypertexte"/>
            <w:noProof/>
            <w:lang w:val="fr-BE"/>
          </w:rPr>
          <w:t>Article 56</w:t>
        </w:r>
        <w:r>
          <w:rPr>
            <w:noProof/>
            <w:webHidden/>
          </w:rPr>
          <w:tab/>
        </w:r>
        <w:r>
          <w:rPr>
            <w:noProof/>
            <w:webHidden/>
          </w:rPr>
          <w:fldChar w:fldCharType="begin"/>
        </w:r>
        <w:r>
          <w:rPr>
            <w:noProof/>
            <w:webHidden/>
          </w:rPr>
          <w:instrText xml:space="preserve"> PAGEREF _Toc168558416 \h </w:instrText>
        </w:r>
        <w:r>
          <w:rPr>
            <w:noProof/>
            <w:webHidden/>
          </w:rPr>
        </w:r>
        <w:r>
          <w:rPr>
            <w:noProof/>
            <w:webHidden/>
          </w:rPr>
          <w:fldChar w:fldCharType="separate"/>
        </w:r>
        <w:r>
          <w:rPr>
            <w:noProof/>
            <w:webHidden/>
          </w:rPr>
          <w:t>53</w:t>
        </w:r>
        <w:r>
          <w:rPr>
            <w:noProof/>
            <w:webHidden/>
          </w:rPr>
          <w:fldChar w:fldCharType="end"/>
        </w:r>
      </w:hyperlink>
    </w:p>
    <w:p w14:paraId="1121724E" w14:textId="5C4DF39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7" w:history="1">
        <w:r w:rsidRPr="00BC0B55">
          <w:rPr>
            <w:rStyle w:val="Lienhypertexte"/>
            <w:noProof/>
            <w:lang w:val="fr-BE"/>
          </w:rPr>
          <w:t>Article 57</w:t>
        </w:r>
        <w:r>
          <w:rPr>
            <w:noProof/>
            <w:webHidden/>
          </w:rPr>
          <w:tab/>
        </w:r>
        <w:r>
          <w:rPr>
            <w:noProof/>
            <w:webHidden/>
          </w:rPr>
          <w:fldChar w:fldCharType="begin"/>
        </w:r>
        <w:r>
          <w:rPr>
            <w:noProof/>
            <w:webHidden/>
          </w:rPr>
          <w:instrText xml:space="preserve"> PAGEREF _Toc168558417 \h </w:instrText>
        </w:r>
        <w:r>
          <w:rPr>
            <w:noProof/>
            <w:webHidden/>
          </w:rPr>
        </w:r>
        <w:r>
          <w:rPr>
            <w:noProof/>
            <w:webHidden/>
          </w:rPr>
          <w:fldChar w:fldCharType="separate"/>
        </w:r>
        <w:r>
          <w:rPr>
            <w:noProof/>
            <w:webHidden/>
          </w:rPr>
          <w:t>53</w:t>
        </w:r>
        <w:r>
          <w:rPr>
            <w:noProof/>
            <w:webHidden/>
          </w:rPr>
          <w:fldChar w:fldCharType="end"/>
        </w:r>
      </w:hyperlink>
    </w:p>
    <w:p w14:paraId="4B2ACABD" w14:textId="01C5197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8" w:history="1">
        <w:r w:rsidRPr="00BC0B55">
          <w:rPr>
            <w:rStyle w:val="Lienhypertexte"/>
            <w:noProof/>
            <w:lang w:val="fr-BE"/>
          </w:rPr>
          <w:t>Article 58</w:t>
        </w:r>
        <w:r>
          <w:rPr>
            <w:noProof/>
            <w:webHidden/>
          </w:rPr>
          <w:tab/>
        </w:r>
        <w:r>
          <w:rPr>
            <w:noProof/>
            <w:webHidden/>
          </w:rPr>
          <w:fldChar w:fldCharType="begin"/>
        </w:r>
        <w:r>
          <w:rPr>
            <w:noProof/>
            <w:webHidden/>
          </w:rPr>
          <w:instrText xml:space="preserve"> PAGEREF _Toc168558418 \h </w:instrText>
        </w:r>
        <w:r>
          <w:rPr>
            <w:noProof/>
            <w:webHidden/>
          </w:rPr>
        </w:r>
        <w:r>
          <w:rPr>
            <w:noProof/>
            <w:webHidden/>
          </w:rPr>
          <w:fldChar w:fldCharType="separate"/>
        </w:r>
        <w:r>
          <w:rPr>
            <w:noProof/>
            <w:webHidden/>
          </w:rPr>
          <w:t>53</w:t>
        </w:r>
        <w:r>
          <w:rPr>
            <w:noProof/>
            <w:webHidden/>
          </w:rPr>
          <w:fldChar w:fldCharType="end"/>
        </w:r>
      </w:hyperlink>
    </w:p>
    <w:p w14:paraId="43B09B89" w14:textId="2EDB200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9" w:history="1">
        <w:r w:rsidRPr="00BC0B55">
          <w:rPr>
            <w:rStyle w:val="Lienhypertexte"/>
            <w:noProof/>
            <w:lang w:val="fr-BE"/>
          </w:rPr>
          <w:t>Article 59</w:t>
        </w:r>
        <w:r>
          <w:rPr>
            <w:noProof/>
            <w:webHidden/>
          </w:rPr>
          <w:tab/>
        </w:r>
        <w:r>
          <w:rPr>
            <w:noProof/>
            <w:webHidden/>
          </w:rPr>
          <w:fldChar w:fldCharType="begin"/>
        </w:r>
        <w:r>
          <w:rPr>
            <w:noProof/>
            <w:webHidden/>
          </w:rPr>
          <w:instrText xml:space="preserve"> PAGEREF _Toc168558419 \h </w:instrText>
        </w:r>
        <w:r>
          <w:rPr>
            <w:noProof/>
            <w:webHidden/>
          </w:rPr>
        </w:r>
        <w:r>
          <w:rPr>
            <w:noProof/>
            <w:webHidden/>
          </w:rPr>
          <w:fldChar w:fldCharType="separate"/>
        </w:r>
        <w:r>
          <w:rPr>
            <w:noProof/>
            <w:webHidden/>
          </w:rPr>
          <w:t>53</w:t>
        </w:r>
        <w:r>
          <w:rPr>
            <w:noProof/>
            <w:webHidden/>
          </w:rPr>
          <w:fldChar w:fldCharType="end"/>
        </w:r>
      </w:hyperlink>
    </w:p>
    <w:p w14:paraId="694BBFAB" w14:textId="45245B6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0" w:history="1">
        <w:r w:rsidRPr="00BC0B55">
          <w:rPr>
            <w:rStyle w:val="Lienhypertexte"/>
            <w:noProof/>
            <w:lang w:val="fr-BE"/>
          </w:rPr>
          <w:t>Article 60</w:t>
        </w:r>
        <w:r>
          <w:rPr>
            <w:noProof/>
            <w:webHidden/>
          </w:rPr>
          <w:tab/>
        </w:r>
        <w:r>
          <w:rPr>
            <w:noProof/>
            <w:webHidden/>
          </w:rPr>
          <w:fldChar w:fldCharType="begin"/>
        </w:r>
        <w:r>
          <w:rPr>
            <w:noProof/>
            <w:webHidden/>
          </w:rPr>
          <w:instrText xml:space="preserve"> PAGEREF _Toc168558420 \h </w:instrText>
        </w:r>
        <w:r>
          <w:rPr>
            <w:noProof/>
            <w:webHidden/>
          </w:rPr>
        </w:r>
        <w:r>
          <w:rPr>
            <w:noProof/>
            <w:webHidden/>
          </w:rPr>
          <w:fldChar w:fldCharType="separate"/>
        </w:r>
        <w:r>
          <w:rPr>
            <w:noProof/>
            <w:webHidden/>
          </w:rPr>
          <w:t>53</w:t>
        </w:r>
        <w:r>
          <w:rPr>
            <w:noProof/>
            <w:webHidden/>
          </w:rPr>
          <w:fldChar w:fldCharType="end"/>
        </w:r>
      </w:hyperlink>
    </w:p>
    <w:p w14:paraId="1A04E85A" w14:textId="057E8429"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1" w:history="1">
        <w:r w:rsidRPr="00BC0B55">
          <w:rPr>
            <w:rStyle w:val="Lienhypertexte"/>
            <w:noProof/>
            <w:lang w:val="fr-BE"/>
          </w:rPr>
          <w:t>Article 61</w:t>
        </w:r>
        <w:r>
          <w:rPr>
            <w:noProof/>
            <w:webHidden/>
          </w:rPr>
          <w:tab/>
        </w:r>
        <w:r>
          <w:rPr>
            <w:noProof/>
            <w:webHidden/>
          </w:rPr>
          <w:fldChar w:fldCharType="begin"/>
        </w:r>
        <w:r>
          <w:rPr>
            <w:noProof/>
            <w:webHidden/>
          </w:rPr>
          <w:instrText xml:space="preserve"> PAGEREF _Toc168558421 \h </w:instrText>
        </w:r>
        <w:r>
          <w:rPr>
            <w:noProof/>
            <w:webHidden/>
          </w:rPr>
        </w:r>
        <w:r>
          <w:rPr>
            <w:noProof/>
            <w:webHidden/>
          </w:rPr>
          <w:fldChar w:fldCharType="separate"/>
        </w:r>
        <w:r>
          <w:rPr>
            <w:noProof/>
            <w:webHidden/>
          </w:rPr>
          <w:t>54</w:t>
        </w:r>
        <w:r>
          <w:rPr>
            <w:noProof/>
            <w:webHidden/>
          </w:rPr>
          <w:fldChar w:fldCharType="end"/>
        </w:r>
      </w:hyperlink>
    </w:p>
    <w:p w14:paraId="49528762" w14:textId="3CA1904D"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2" w:history="1">
        <w:r w:rsidRPr="00BC0B55">
          <w:rPr>
            <w:rStyle w:val="Lienhypertexte"/>
            <w:noProof/>
            <w:lang w:val="fr-BE"/>
          </w:rPr>
          <w:t>Article 62</w:t>
        </w:r>
        <w:r>
          <w:rPr>
            <w:noProof/>
            <w:webHidden/>
          </w:rPr>
          <w:tab/>
        </w:r>
        <w:r>
          <w:rPr>
            <w:noProof/>
            <w:webHidden/>
          </w:rPr>
          <w:fldChar w:fldCharType="begin"/>
        </w:r>
        <w:r>
          <w:rPr>
            <w:noProof/>
            <w:webHidden/>
          </w:rPr>
          <w:instrText xml:space="preserve"> PAGEREF _Toc168558422 \h </w:instrText>
        </w:r>
        <w:r>
          <w:rPr>
            <w:noProof/>
            <w:webHidden/>
          </w:rPr>
        </w:r>
        <w:r>
          <w:rPr>
            <w:noProof/>
            <w:webHidden/>
          </w:rPr>
          <w:fldChar w:fldCharType="separate"/>
        </w:r>
        <w:r>
          <w:rPr>
            <w:noProof/>
            <w:webHidden/>
          </w:rPr>
          <w:t>54</w:t>
        </w:r>
        <w:r>
          <w:rPr>
            <w:noProof/>
            <w:webHidden/>
          </w:rPr>
          <w:fldChar w:fldCharType="end"/>
        </w:r>
      </w:hyperlink>
    </w:p>
    <w:p w14:paraId="7E208766" w14:textId="39B5830F"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23" w:history="1">
        <w:r w:rsidRPr="00BC0B55">
          <w:rPr>
            <w:rStyle w:val="Lienhypertexte"/>
            <w:noProof/>
            <w:lang w:val="fr-BE"/>
          </w:rPr>
          <w:t>Chapitre X - Collaboration</w:t>
        </w:r>
        <w:r>
          <w:rPr>
            <w:noProof/>
            <w:webHidden/>
          </w:rPr>
          <w:tab/>
        </w:r>
        <w:r>
          <w:rPr>
            <w:noProof/>
            <w:webHidden/>
          </w:rPr>
          <w:fldChar w:fldCharType="begin"/>
        </w:r>
        <w:r>
          <w:rPr>
            <w:noProof/>
            <w:webHidden/>
          </w:rPr>
          <w:instrText xml:space="preserve"> PAGEREF _Toc168558423 \h </w:instrText>
        </w:r>
        <w:r>
          <w:rPr>
            <w:noProof/>
            <w:webHidden/>
          </w:rPr>
        </w:r>
        <w:r>
          <w:rPr>
            <w:noProof/>
            <w:webHidden/>
          </w:rPr>
          <w:fldChar w:fldCharType="separate"/>
        </w:r>
        <w:r>
          <w:rPr>
            <w:noProof/>
            <w:webHidden/>
          </w:rPr>
          <w:t>55</w:t>
        </w:r>
        <w:r>
          <w:rPr>
            <w:noProof/>
            <w:webHidden/>
          </w:rPr>
          <w:fldChar w:fldCharType="end"/>
        </w:r>
      </w:hyperlink>
    </w:p>
    <w:p w14:paraId="40F75B3A" w14:textId="27A15B4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4" w:history="1">
        <w:r w:rsidRPr="00BC0B55">
          <w:rPr>
            <w:rStyle w:val="Lienhypertexte"/>
            <w:noProof/>
            <w:lang w:val="fr-BE"/>
          </w:rPr>
          <w:t>Article 63</w:t>
        </w:r>
        <w:r>
          <w:rPr>
            <w:noProof/>
            <w:webHidden/>
          </w:rPr>
          <w:tab/>
        </w:r>
        <w:r>
          <w:rPr>
            <w:noProof/>
            <w:webHidden/>
          </w:rPr>
          <w:fldChar w:fldCharType="begin"/>
        </w:r>
        <w:r>
          <w:rPr>
            <w:noProof/>
            <w:webHidden/>
          </w:rPr>
          <w:instrText xml:space="preserve"> PAGEREF _Toc168558424 \h </w:instrText>
        </w:r>
        <w:r>
          <w:rPr>
            <w:noProof/>
            <w:webHidden/>
          </w:rPr>
        </w:r>
        <w:r>
          <w:rPr>
            <w:noProof/>
            <w:webHidden/>
          </w:rPr>
          <w:fldChar w:fldCharType="separate"/>
        </w:r>
        <w:r>
          <w:rPr>
            <w:noProof/>
            <w:webHidden/>
          </w:rPr>
          <w:t>55</w:t>
        </w:r>
        <w:r>
          <w:rPr>
            <w:noProof/>
            <w:webHidden/>
          </w:rPr>
          <w:fldChar w:fldCharType="end"/>
        </w:r>
      </w:hyperlink>
    </w:p>
    <w:p w14:paraId="6C738D9E" w14:textId="4E2BB8CB"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25" w:history="1">
        <w:r w:rsidRPr="00BC0B55">
          <w:rPr>
            <w:rStyle w:val="Lienhypertexte"/>
            <w:noProof/>
            <w:lang w:val="fr-BE"/>
          </w:rPr>
          <w:t>Chapitre XI – Modification des statuts</w:t>
        </w:r>
        <w:r>
          <w:rPr>
            <w:noProof/>
            <w:webHidden/>
          </w:rPr>
          <w:tab/>
        </w:r>
        <w:r>
          <w:rPr>
            <w:noProof/>
            <w:webHidden/>
          </w:rPr>
          <w:fldChar w:fldCharType="begin"/>
        </w:r>
        <w:r>
          <w:rPr>
            <w:noProof/>
            <w:webHidden/>
          </w:rPr>
          <w:instrText xml:space="preserve"> PAGEREF _Toc168558425 \h </w:instrText>
        </w:r>
        <w:r>
          <w:rPr>
            <w:noProof/>
            <w:webHidden/>
          </w:rPr>
        </w:r>
        <w:r>
          <w:rPr>
            <w:noProof/>
            <w:webHidden/>
          </w:rPr>
          <w:fldChar w:fldCharType="separate"/>
        </w:r>
        <w:r>
          <w:rPr>
            <w:noProof/>
            <w:webHidden/>
          </w:rPr>
          <w:t>56</w:t>
        </w:r>
        <w:r>
          <w:rPr>
            <w:noProof/>
            <w:webHidden/>
          </w:rPr>
          <w:fldChar w:fldCharType="end"/>
        </w:r>
      </w:hyperlink>
    </w:p>
    <w:p w14:paraId="280CE687" w14:textId="7BEC61A4"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6" w:history="1">
        <w:r w:rsidRPr="00BC0B55">
          <w:rPr>
            <w:rStyle w:val="Lienhypertexte"/>
            <w:noProof/>
            <w:lang w:val="fr-BE"/>
          </w:rPr>
          <w:t>Article 64</w:t>
        </w:r>
        <w:r>
          <w:rPr>
            <w:noProof/>
            <w:webHidden/>
          </w:rPr>
          <w:tab/>
        </w:r>
        <w:r>
          <w:rPr>
            <w:noProof/>
            <w:webHidden/>
          </w:rPr>
          <w:fldChar w:fldCharType="begin"/>
        </w:r>
        <w:r>
          <w:rPr>
            <w:noProof/>
            <w:webHidden/>
          </w:rPr>
          <w:instrText xml:space="preserve"> PAGEREF _Toc168558426 \h </w:instrText>
        </w:r>
        <w:r>
          <w:rPr>
            <w:noProof/>
            <w:webHidden/>
          </w:rPr>
        </w:r>
        <w:r>
          <w:rPr>
            <w:noProof/>
            <w:webHidden/>
          </w:rPr>
          <w:fldChar w:fldCharType="separate"/>
        </w:r>
        <w:r>
          <w:rPr>
            <w:noProof/>
            <w:webHidden/>
          </w:rPr>
          <w:t>56</w:t>
        </w:r>
        <w:r>
          <w:rPr>
            <w:noProof/>
            <w:webHidden/>
          </w:rPr>
          <w:fldChar w:fldCharType="end"/>
        </w:r>
      </w:hyperlink>
    </w:p>
    <w:p w14:paraId="11F493E6" w14:textId="5021C84C"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27" w:history="1">
        <w:r w:rsidRPr="00BC0B55">
          <w:rPr>
            <w:rStyle w:val="Lienhypertexte"/>
            <w:noProof/>
            <w:lang w:val="fr-BE"/>
          </w:rPr>
          <w:t>Chapitre XII – Dissolution et liquidation</w:t>
        </w:r>
        <w:r>
          <w:rPr>
            <w:noProof/>
            <w:webHidden/>
          </w:rPr>
          <w:tab/>
        </w:r>
        <w:r>
          <w:rPr>
            <w:noProof/>
            <w:webHidden/>
          </w:rPr>
          <w:fldChar w:fldCharType="begin"/>
        </w:r>
        <w:r>
          <w:rPr>
            <w:noProof/>
            <w:webHidden/>
          </w:rPr>
          <w:instrText xml:space="preserve"> PAGEREF _Toc168558427 \h </w:instrText>
        </w:r>
        <w:r>
          <w:rPr>
            <w:noProof/>
            <w:webHidden/>
          </w:rPr>
        </w:r>
        <w:r>
          <w:rPr>
            <w:noProof/>
            <w:webHidden/>
          </w:rPr>
          <w:fldChar w:fldCharType="separate"/>
        </w:r>
        <w:r>
          <w:rPr>
            <w:noProof/>
            <w:webHidden/>
          </w:rPr>
          <w:t>57</w:t>
        </w:r>
        <w:r>
          <w:rPr>
            <w:noProof/>
            <w:webHidden/>
          </w:rPr>
          <w:fldChar w:fldCharType="end"/>
        </w:r>
      </w:hyperlink>
    </w:p>
    <w:p w14:paraId="6EDAA3A3" w14:textId="34B0BE1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8" w:history="1">
        <w:r w:rsidRPr="00BC0B55">
          <w:rPr>
            <w:rStyle w:val="Lienhypertexte"/>
            <w:noProof/>
            <w:lang w:val="fr-BE"/>
          </w:rPr>
          <w:t>Article 65</w:t>
        </w:r>
        <w:r>
          <w:rPr>
            <w:noProof/>
            <w:webHidden/>
          </w:rPr>
          <w:tab/>
        </w:r>
        <w:r>
          <w:rPr>
            <w:noProof/>
            <w:webHidden/>
          </w:rPr>
          <w:fldChar w:fldCharType="begin"/>
        </w:r>
        <w:r>
          <w:rPr>
            <w:noProof/>
            <w:webHidden/>
          </w:rPr>
          <w:instrText xml:space="preserve"> PAGEREF _Toc168558428 \h </w:instrText>
        </w:r>
        <w:r>
          <w:rPr>
            <w:noProof/>
            <w:webHidden/>
          </w:rPr>
        </w:r>
        <w:r>
          <w:rPr>
            <w:noProof/>
            <w:webHidden/>
          </w:rPr>
          <w:fldChar w:fldCharType="separate"/>
        </w:r>
        <w:r>
          <w:rPr>
            <w:noProof/>
            <w:webHidden/>
          </w:rPr>
          <w:t>57</w:t>
        </w:r>
        <w:r>
          <w:rPr>
            <w:noProof/>
            <w:webHidden/>
          </w:rPr>
          <w:fldChar w:fldCharType="end"/>
        </w:r>
      </w:hyperlink>
    </w:p>
    <w:p w14:paraId="54C49030" w14:textId="38E2719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9" w:history="1">
        <w:r w:rsidRPr="00BC0B55">
          <w:rPr>
            <w:rStyle w:val="Lienhypertexte"/>
            <w:noProof/>
            <w:lang w:val="fr-BE"/>
          </w:rPr>
          <w:t>Article 66</w:t>
        </w:r>
        <w:r>
          <w:rPr>
            <w:noProof/>
            <w:webHidden/>
          </w:rPr>
          <w:tab/>
        </w:r>
        <w:r>
          <w:rPr>
            <w:noProof/>
            <w:webHidden/>
          </w:rPr>
          <w:fldChar w:fldCharType="begin"/>
        </w:r>
        <w:r>
          <w:rPr>
            <w:noProof/>
            <w:webHidden/>
          </w:rPr>
          <w:instrText xml:space="preserve"> PAGEREF _Toc168558429 \h </w:instrText>
        </w:r>
        <w:r>
          <w:rPr>
            <w:noProof/>
            <w:webHidden/>
          </w:rPr>
        </w:r>
        <w:r>
          <w:rPr>
            <w:noProof/>
            <w:webHidden/>
          </w:rPr>
          <w:fldChar w:fldCharType="separate"/>
        </w:r>
        <w:r>
          <w:rPr>
            <w:noProof/>
            <w:webHidden/>
          </w:rPr>
          <w:t>57</w:t>
        </w:r>
        <w:r>
          <w:rPr>
            <w:noProof/>
            <w:webHidden/>
          </w:rPr>
          <w:fldChar w:fldCharType="end"/>
        </w:r>
      </w:hyperlink>
    </w:p>
    <w:p w14:paraId="13DC518A" w14:textId="744963ED"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30" w:history="1">
        <w:r w:rsidRPr="00BC0B55">
          <w:rPr>
            <w:rStyle w:val="Lienhypertexte"/>
            <w:noProof/>
            <w:lang w:val="fr-BE"/>
          </w:rPr>
          <w:t>Chapitre XIII - Fusion</w:t>
        </w:r>
        <w:r>
          <w:rPr>
            <w:noProof/>
            <w:webHidden/>
          </w:rPr>
          <w:tab/>
        </w:r>
        <w:r>
          <w:rPr>
            <w:noProof/>
            <w:webHidden/>
          </w:rPr>
          <w:fldChar w:fldCharType="begin"/>
        </w:r>
        <w:r>
          <w:rPr>
            <w:noProof/>
            <w:webHidden/>
          </w:rPr>
          <w:instrText xml:space="preserve"> PAGEREF _Toc168558430 \h </w:instrText>
        </w:r>
        <w:r>
          <w:rPr>
            <w:noProof/>
            <w:webHidden/>
          </w:rPr>
        </w:r>
        <w:r>
          <w:rPr>
            <w:noProof/>
            <w:webHidden/>
          </w:rPr>
          <w:fldChar w:fldCharType="separate"/>
        </w:r>
        <w:r>
          <w:rPr>
            <w:noProof/>
            <w:webHidden/>
          </w:rPr>
          <w:t>58</w:t>
        </w:r>
        <w:r>
          <w:rPr>
            <w:noProof/>
            <w:webHidden/>
          </w:rPr>
          <w:fldChar w:fldCharType="end"/>
        </w:r>
      </w:hyperlink>
    </w:p>
    <w:p w14:paraId="0630D548" w14:textId="066F76F4"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31" w:history="1">
        <w:r w:rsidRPr="00BC0B55">
          <w:rPr>
            <w:rStyle w:val="Lienhypertexte"/>
            <w:noProof/>
            <w:lang w:val="fr-BE"/>
          </w:rPr>
          <w:t>Article 67</w:t>
        </w:r>
        <w:r>
          <w:rPr>
            <w:noProof/>
            <w:webHidden/>
          </w:rPr>
          <w:tab/>
        </w:r>
        <w:r>
          <w:rPr>
            <w:noProof/>
            <w:webHidden/>
          </w:rPr>
          <w:fldChar w:fldCharType="begin"/>
        </w:r>
        <w:r>
          <w:rPr>
            <w:noProof/>
            <w:webHidden/>
          </w:rPr>
          <w:instrText xml:space="preserve"> PAGEREF _Toc168558431 \h </w:instrText>
        </w:r>
        <w:r>
          <w:rPr>
            <w:noProof/>
            <w:webHidden/>
          </w:rPr>
        </w:r>
        <w:r>
          <w:rPr>
            <w:noProof/>
            <w:webHidden/>
          </w:rPr>
          <w:fldChar w:fldCharType="separate"/>
        </w:r>
        <w:r>
          <w:rPr>
            <w:noProof/>
            <w:webHidden/>
          </w:rPr>
          <w:t>58</w:t>
        </w:r>
        <w:r>
          <w:rPr>
            <w:noProof/>
            <w:webHidden/>
          </w:rPr>
          <w:fldChar w:fldCharType="end"/>
        </w:r>
      </w:hyperlink>
    </w:p>
    <w:p w14:paraId="1A72DCD6" w14:textId="0E9C5029"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32" w:history="1">
        <w:r w:rsidRPr="00BC0B55">
          <w:rPr>
            <w:rStyle w:val="Lienhypertexte"/>
            <w:noProof/>
            <w:lang w:val="fr-BE"/>
          </w:rPr>
          <w:t>Chapitre XIV – Entrée en vigueur des statuts</w:t>
        </w:r>
        <w:r>
          <w:rPr>
            <w:noProof/>
            <w:webHidden/>
          </w:rPr>
          <w:tab/>
        </w:r>
        <w:r>
          <w:rPr>
            <w:noProof/>
            <w:webHidden/>
          </w:rPr>
          <w:fldChar w:fldCharType="begin"/>
        </w:r>
        <w:r>
          <w:rPr>
            <w:noProof/>
            <w:webHidden/>
          </w:rPr>
          <w:instrText xml:space="preserve"> PAGEREF _Toc168558432 \h </w:instrText>
        </w:r>
        <w:r>
          <w:rPr>
            <w:noProof/>
            <w:webHidden/>
          </w:rPr>
        </w:r>
        <w:r>
          <w:rPr>
            <w:noProof/>
            <w:webHidden/>
          </w:rPr>
          <w:fldChar w:fldCharType="separate"/>
        </w:r>
        <w:r>
          <w:rPr>
            <w:noProof/>
            <w:webHidden/>
          </w:rPr>
          <w:t>59</w:t>
        </w:r>
        <w:r>
          <w:rPr>
            <w:noProof/>
            <w:webHidden/>
          </w:rPr>
          <w:fldChar w:fldCharType="end"/>
        </w:r>
      </w:hyperlink>
    </w:p>
    <w:p w14:paraId="438EC1A1" w14:textId="69D29801"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33" w:history="1">
        <w:r w:rsidRPr="00BC0B55">
          <w:rPr>
            <w:rStyle w:val="Lienhypertexte"/>
            <w:noProof/>
            <w:lang w:val="fr-BE"/>
          </w:rPr>
          <w:t>Article 68 (Supprimé)</w:t>
        </w:r>
        <w:r>
          <w:rPr>
            <w:noProof/>
            <w:webHidden/>
          </w:rPr>
          <w:tab/>
        </w:r>
        <w:r>
          <w:rPr>
            <w:noProof/>
            <w:webHidden/>
          </w:rPr>
          <w:fldChar w:fldCharType="begin"/>
        </w:r>
        <w:r>
          <w:rPr>
            <w:noProof/>
            <w:webHidden/>
          </w:rPr>
          <w:instrText xml:space="preserve"> PAGEREF _Toc168558433 \h </w:instrText>
        </w:r>
        <w:r>
          <w:rPr>
            <w:noProof/>
            <w:webHidden/>
          </w:rPr>
        </w:r>
        <w:r>
          <w:rPr>
            <w:noProof/>
            <w:webHidden/>
          </w:rPr>
          <w:fldChar w:fldCharType="separate"/>
        </w:r>
        <w:r>
          <w:rPr>
            <w:noProof/>
            <w:webHidden/>
          </w:rPr>
          <w:t>59</w:t>
        </w:r>
        <w:r>
          <w:rPr>
            <w:noProof/>
            <w:webHidden/>
          </w:rPr>
          <w:fldChar w:fldCharType="end"/>
        </w:r>
      </w:hyperlink>
    </w:p>
    <w:p w14:paraId="56A706B1" w14:textId="6EF9D06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34" w:history="1">
        <w:r w:rsidRPr="00BC0B55">
          <w:rPr>
            <w:rStyle w:val="Lienhypertexte"/>
            <w:noProof/>
            <w:lang w:val="fr-BE"/>
          </w:rPr>
          <w:t>Article 69</w:t>
        </w:r>
        <w:r>
          <w:rPr>
            <w:noProof/>
            <w:webHidden/>
          </w:rPr>
          <w:tab/>
        </w:r>
        <w:r>
          <w:rPr>
            <w:noProof/>
            <w:webHidden/>
          </w:rPr>
          <w:fldChar w:fldCharType="begin"/>
        </w:r>
        <w:r>
          <w:rPr>
            <w:noProof/>
            <w:webHidden/>
          </w:rPr>
          <w:instrText xml:space="preserve"> PAGEREF _Toc168558434 \h </w:instrText>
        </w:r>
        <w:r>
          <w:rPr>
            <w:noProof/>
            <w:webHidden/>
          </w:rPr>
        </w:r>
        <w:r>
          <w:rPr>
            <w:noProof/>
            <w:webHidden/>
          </w:rPr>
          <w:fldChar w:fldCharType="separate"/>
        </w:r>
        <w:r>
          <w:rPr>
            <w:noProof/>
            <w:webHidden/>
          </w:rPr>
          <w:t>59</w:t>
        </w:r>
        <w:r>
          <w:rPr>
            <w:noProof/>
            <w:webHidden/>
          </w:rPr>
          <w:fldChar w:fldCharType="end"/>
        </w:r>
      </w:hyperlink>
    </w:p>
    <w:p w14:paraId="60B89FE5" w14:textId="6645201F"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35" w:history="1">
        <w:r w:rsidRPr="00BC0B55">
          <w:rPr>
            <w:rStyle w:val="Lienhypertexte"/>
            <w:noProof/>
            <w:lang w:val="fr-BE"/>
          </w:rPr>
          <w:t>Annexes</w:t>
        </w:r>
        <w:r>
          <w:rPr>
            <w:noProof/>
            <w:webHidden/>
          </w:rPr>
          <w:tab/>
        </w:r>
        <w:r>
          <w:rPr>
            <w:noProof/>
            <w:webHidden/>
          </w:rPr>
          <w:fldChar w:fldCharType="begin"/>
        </w:r>
        <w:r>
          <w:rPr>
            <w:noProof/>
            <w:webHidden/>
          </w:rPr>
          <w:instrText xml:space="preserve"> PAGEREF _Toc168558435 \h </w:instrText>
        </w:r>
        <w:r>
          <w:rPr>
            <w:noProof/>
            <w:webHidden/>
          </w:rPr>
        </w:r>
        <w:r>
          <w:rPr>
            <w:noProof/>
            <w:webHidden/>
          </w:rPr>
          <w:fldChar w:fldCharType="separate"/>
        </w:r>
        <w:r>
          <w:rPr>
            <w:noProof/>
            <w:webHidden/>
          </w:rPr>
          <w:t>60</w:t>
        </w:r>
        <w:r>
          <w:rPr>
            <w:noProof/>
            <w:webHidden/>
          </w:rPr>
          <w:fldChar w:fldCharType="end"/>
        </w:r>
      </w:hyperlink>
    </w:p>
    <w:p w14:paraId="25DB0E1A" w14:textId="3A0E0E5A"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36" w:history="1">
        <w:r w:rsidRPr="00BC0B55">
          <w:rPr>
            <w:rStyle w:val="Lienhypertexte"/>
            <w:noProof/>
            <w:lang w:val="fr-BE"/>
          </w:rPr>
          <w:t>Annexe 1 : Liste des conventions de collaboration</w:t>
        </w:r>
        <w:r>
          <w:rPr>
            <w:noProof/>
            <w:webHidden/>
          </w:rPr>
          <w:tab/>
        </w:r>
        <w:r>
          <w:rPr>
            <w:noProof/>
            <w:webHidden/>
          </w:rPr>
          <w:fldChar w:fldCharType="begin"/>
        </w:r>
        <w:r>
          <w:rPr>
            <w:noProof/>
            <w:webHidden/>
          </w:rPr>
          <w:instrText xml:space="preserve"> PAGEREF _Toc168558436 \h </w:instrText>
        </w:r>
        <w:r>
          <w:rPr>
            <w:noProof/>
            <w:webHidden/>
          </w:rPr>
        </w:r>
        <w:r>
          <w:rPr>
            <w:noProof/>
            <w:webHidden/>
          </w:rPr>
          <w:fldChar w:fldCharType="separate"/>
        </w:r>
        <w:r>
          <w:rPr>
            <w:noProof/>
            <w:webHidden/>
          </w:rPr>
          <w:t>60</w:t>
        </w:r>
        <w:r>
          <w:rPr>
            <w:noProof/>
            <w:webHidden/>
          </w:rPr>
          <w:fldChar w:fldCharType="end"/>
        </w:r>
      </w:hyperlink>
    </w:p>
    <w:p w14:paraId="5FB8C33A" w14:textId="38B340B5"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37" w:history="1">
        <w:r w:rsidRPr="00BC0B55">
          <w:rPr>
            <w:rStyle w:val="Lienhypertexte"/>
            <w:noProof/>
            <w:lang w:val="fr-BE"/>
          </w:rPr>
          <w:t>Annexe 2 : Indemnisation des membres des instances</w:t>
        </w:r>
        <w:r>
          <w:rPr>
            <w:noProof/>
            <w:webHidden/>
          </w:rPr>
          <w:tab/>
        </w:r>
        <w:r>
          <w:rPr>
            <w:noProof/>
            <w:webHidden/>
          </w:rPr>
          <w:fldChar w:fldCharType="begin"/>
        </w:r>
        <w:r>
          <w:rPr>
            <w:noProof/>
            <w:webHidden/>
          </w:rPr>
          <w:instrText xml:space="preserve"> PAGEREF _Toc168558437 \h </w:instrText>
        </w:r>
        <w:r>
          <w:rPr>
            <w:noProof/>
            <w:webHidden/>
          </w:rPr>
        </w:r>
        <w:r>
          <w:rPr>
            <w:noProof/>
            <w:webHidden/>
          </w:rPr>
          <w:fldChar w:fldCharType="separate"/>
        </w:r>
        <w:r>
          <w:rPr>
            <w:noProof/>
            <w:webHidden/>
          </w:rPr>
          <w:t>61</w:t>
        </w:r>
        <w:r>
          <w:rPr>
            <w:noProof/>
            <w:webHidden/>
          </w:rPr>
          <w:fldChar w:fldCharType="end"/>
        </w:r>
      </w:hyperlink>
    </w:p>
    <w:p w14:paraId="4E26625C" w14:textId="5524947F"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38" w:history="1">
        <w:r w:rsidRPr="00BC0B55">
          <w:rPr>
            <w:rStyle w:val="Lienhypertexte"/>
            <w:noProof/>
            <w:lang w:val="fr-BE"/>
          </w:rPr>
          <w:t>Annexe 3 : Tableau des cotisations</w:t>
        </w:r>
        <w:r>
          <w:rPr>
            <w:noProof/>
            <w:webHidden/>
          </w:rPr>
          <w:tab/>
        </w:r>
        <w:r>
          <w:rPr>
            <w:noProof/>
            <w:webHidden/>
          </w:rPr>
          <w:fldChar w:fldCharType="begin"/>
        </w:r>
        <w:r>
          <w:rPr>
            <w:noProof/>
            <w:webHidden/>
          </w:rPr>
          <w:instrText xml:space="preserve"> PAGEREF _Toc168558438 \h </w:instrText>
        </w:r>
        <w:r>
          <w:rPr>
            <w:noProof/>
            <w:webHidden/>
          </w:rPr>
        </w:r>
        <w:r>
          <w:rPr>
            <w:noProof/>
            <w:webHidden/>
          </w:rPr>
          <w:fldChar w:fldCharType="separate"/>
        </w:r>
        <w:r>
          <w:rPr>
            <w:noProof/>
            <w:webHidden/>
          </w:rPr>
          <w:t>64</w:t>
        </w:r>
        <w:r>
          <w:rPr>
            <w:noProof/>
            <w:webHidden/>
          </w:rPr>
          <w:fldChar w:fldCharType="end"/>
        </w:r>
      </w:hyperlink>
    </w:p>
    <w:p w14:paraId="3C289E5B" w14:textId="3198388B" w:rsidR="006029CD" w:rsidRPr="007A6745" w:rsidRDefault="00A83197">
      <w:pPr>
        <w:spacing w:before="0" w:after="200"/>
        <w:jc w:val="left"/>
        <w:rPr>
          <w:lang w:val="fr-BE"/>
        </w:rPr>
      </w:pPr>
      <w:r w:rsidRPr="007A6745">
        <w:rPr>
          <w:lang w:val="fr-BE"/>
        </w:rPr>
        <w:fldChar w:fldCharType="end"/>
      </w:r>
      <w:r w:rsidR="005D1716" w:rsidRPr="007A6745">
        <w:rPr>
          <w:lang w:val="fr-BE"/>
        </w:rPr>
        <w:br w:type="page"/>
      </w:r>
    </w:p>
    <w:p w14:paraId="59E9305B" w14:textId="77777777" w:rsidR="001F3F22" w:rsidRPr="007A6745" w:rsidRDefault="001F3F22" w:rsidP="001F3F22">
      <w:pPr>
        <w:spacing w:before="0" w:after="200"/>
        <w:jc w:val="center"/>
        <w:rPr>
          <w:b/>
          <w:color w:val="326AAA" w:themeColor="accent1"/>
          <w:lang w:val="fr-BE"/>
        </w:rPr>
      </w:pPr>
      <w:r w:rsidRPr="007A6745">
        <w:rPr>
          <w:b/>
          <w:color w:val="326AAA" w:themeColor="accent1"/>
          <w:lang w:val="fr-BE"/>
        </w:rPr>
        <w:lastRenderedPageBreak/>
        <w:t>UNION NATIONALE DES MUTUALITES LIBRES</w:t>
      </w:r>
    </w:p>
    <w:p w14:paraId="61F0EA20" w14:textId="77777777" w:rsidR="001F3F22" w:rsidRPr="007A6745" w:rsidRDefault="001F3F22" w:rsidP="001F3F22">
      <w:pPr>
        <w:spacing w:before="0" w:after="200"/>
        <w:jc w:val="center"/>
        <w:rPr>
          <w:b/>
          <w:color w:val="326AAA" w:themeColor="accent1"/>
          <w:lang w:val="fr-BE"/>
        </w:rPr>
      </w:pPr>
      <w:r w:rsidRPr="007A6745">
        <w:rPr>
          <w:b/>
          <w:color w:val="326AAA" w:themeColor="accent1"/>
          <w:lang w:val="fr-BE"/>
        </w:rPr>
        <w:t>Établie à Bruxelles</w:t>
      </w:r>
    </w:p>
    <w:p w14:paraId="7252AA02" w14:textId="09D45958" w:rsidR="001F3F22" w:rsidRPr="007A6745" w:rsidRDefault="001F3F22" w:rsidP="001F3F22">
      <w:pPr>
        <w:spacing w:before="0" w:after="200"/>
        <w:jc w:val="center"/>
        <w:rPr>
          <w:b/>
          <w:color w:val="326AAA" w:themeColor="accent1"/>
          <w:lang w:val="fr-BE"/>
        </w:rPr>
      </w:pPr>
      <w:r w:rsidRPr="007A6745">
        <w:rPr>
          <w:b/>
          <w:color w:val="326AAA" w:themeColor="accent1"/>
          <w:lang w:val="fr-BE"/>
        </w:rPr>
        <w:t>Assujettie à la loi du 6 août 1990</w:t>
      </w:r>
    </w:p>
    <w:p w14:paraId="68510D81" w14:textId="77777777" w:rsidR="001F3F22" w:rsidRPr="007A6745" w:rsidRDefault="001F3F22" w:rsidP="001F3F22">
      <w:pPr>
        <w:spacing w:before="0" w:after="200"/>
        <w:jc w:val="center"/>
        <w:rPr>
          <w:b/>
          <w:color w:val="326AAA" w:themeColor="accent1"/>
          <w:lang w:val="fr-BE"/>
        </w:rPr>
      </w:pPr>
      <w:r w:rsidRPr="007A6745">
        <w:rPr>
          <w:b/>
          <w:color w:val="326AAA" w:themeColor="accent1"/>
          <w:lang w:val="fr-BE"/>
        </w:rPr>
        <w:t>Reconnue par Arrêté Royal du 25 septembre 1928</w:t>
      </w:r>
    </w:p>
    <w:p w14:paraId="087FF498" w14:textId="77777777" w:rsidR="001F3F22" w:rsidRPr="007A6745" w:rsidRDefault="001F3F22" w:rsidP="001F3F22">
      <w:pPr>
        <w:spacing w:before="0" w:after="200"/>
        <w:jc w:val="center"/>
        <w:rPr>
          <w:b/>
          <w:color w:val="326AAA" w:themeColor="accent1"/>
          <w:lang w:val="fr-BE"/>
        </w:rPr>
      </w:pPr>
      <w:r w:rsidRPr="007A6745">
        <w:rPr>
          <w:b/>
          <w:color w:val="326AAA" w:themeColor="accent1"/>
          <w:lang w:val="fr-BE"/>
        </w:rPr>
        <w:t>(Moniteur Belge du 11 octobre 1928)</w:t>
      </w:r>
    </w:p>
    <w:p w14:paraId="2FD71FD2" w14:textId="77777777" w:rsidR="001F3F22" w:rsidRPr="007A6745" w:rsidRDefault="001F3F22" w:rsidP="001F3F22">
      <w:pPr>
        <w:spacing w:before="0" w:after="200"/>
        <w:jc w:val="center"/>
        <w:rPr>
          <w:b/>
          <w:color w:val="326AAA" w:themeColor="accent1"/>
          <w:lang w:val="fr-BE"/>
        </w:rPr>
      </w:pPr>
      <w:r w:rsidRPr="007A6745">
        <w:rPr>
          <w:b/>
          <w:color w:val="326AAA" w:themeColor="accent1"/>
          <w:lang w:val="fr-BE"/>
        </w:rPr>
        <w:t>S T A T U T S</w:t>
      </w:r>
    </w:p>
    <w:p w14:paraId="0C21AA10" w14:textId="77777777" w:rsidR="001F3F22" w:rsidRPr="007A6745" w:rsidRDefault="001F3F22" w:rsidP="00321869">
      <w:pPr>
        <w:spacing w:before="0" w:after="200"/>
        <w:rPr>
          <w:lang w:val="fr-BE"/>
        </w:rPr>
      </w:pPr>
      <w:r w:rsidRPr="007A6745">
        <w:rPr>
          <w:lang w:val="fr-BE"/>
        </w:rPr>
        <w:t>Vu la loi du 6 août 1990 relative aux mutualités et aux unions nationales de mutualités et ses arrêtés d'exécution ;</w:t>
      </w:r>
    </w:p>
    <w:p w14:paraId="0285E82E" w14:textId="77777777" w:rsidR="001F3F22" w:rsidRPr="007A6745" w:rsidRDefault="001F3F22" w:rsidP="00321869">
      <w:pPr>
        <w:spacing w:before="0" w:after="200"/>
        <w:rPr>
          <w:lang w:val="fr-BE"/>
        </w:rPr>
      </w:pPr>
      <w:r w:rsidRPr="007A6745">
        <w:rPr>
          <w:lang w:val="fr-BE"/>
        </w:rPr>
        <w:t>Vu la loi coordonnée du 14 juillet 1994 relative à l’assurance obligatoire soins de santé et indemnités et ses arrêtés d'exécution ;</w:t>
      </w:r>
    </w:p>
    <w:p w14:paraId="6628E14F" w14:textId="77777777" w:rsidR="001F3F22" w:rsidRPr="007A6745" w:rsidRDefault="001F3F22" w:rsidP="00321869">
      <w:pPr>
        <w:spacing w:before="0" w:after="200"/>
        <w:rPr>
          <w:lang w:val="fr-BE"/>
        </w:rPr>
      </w:pPr>
      <w:r w:rsidRPr="007A6745">
        <w:rPr>
          <w:lang w:val="fr-BE"/>
        </w:rPr>
        <w:t>Vu la loi du 26 avril 2010 portant des dispositions diverses en matière de l’organisation de l’assurance maladie complémentaire.</w:t>
      </w:r>
    </w:p>
    <w:p w14:paraId="59D84B9F" w14:textId="75DC5E13" w:rsidR="006029CD" w:rsidRPr="007A6745" w:rsidRDefault="001F3F22" w:rsidP="00321869">
      <w:pPr>
        <w:spacing w:before="0" w:after="200"/>
        <w:rPr>
          <w:lang w:val="fr-BE"/>
        </w:rPr>
      </w:pPr>
      <w:r w:rsidRPr="007A6745">
        <w:rPr>
          <w:lang w:val="fr-BE"/>
        </w:rPr>
        <w:t xml:space="preserve">Après délibération, l'Assemblée Générale, réunie le </w:t>
      </w:r>
      <w:r w:rsidR="00113868" w:rsidRPr="0047465D">
        <w:rPr>
          <w:b/>
          <w:bCs/>
          <w:i/>
          <w:iCs/>
          <w:u w:val="single"/>
          <w:lang w:val="fr-BE"/>
        </w:rPr>
        <w:t>1</w:t>
      </w:r>
      <w:r w:rsidR="0047465D" w:rsidRPr="0047465D">
        <w:rPr>
          <w:b/>
          <w:bCs/>
          <w:i/>
          <w:iCs/>
          <w:u w:val="single"/>
          <w:lang w:val="fr-BE"/>
        </w:rPr>
        <w:t>2</w:t>
      </w:r>
      <w:r w:rsidR="00113868" w:rsidRPr="0047465D">
        <w:rPr>
          <w:b/>
          <w:bCs/>
          <w:i/>
          <w:iCs/>
          <w:u w:val="single"/>
          <w:lang w:val="fr-BE"/>
        </w:rPr>
        <w:t xml:space="preserve"> juin 202</w:t>
      </w:r>
      <w:r w:rsidR="0047465D" w:rsidRPr="0047465D">
        <w:rPr>
          <w:b/>
          <w:bCs/>
          <w:i/>
          <w:iCs/>
          <w:u w:val="single"/>
          <w:lang w:val="fr-BE"/>
        </w:rPr>
        <w:t>6</w:t>
      </w:r>
      <w:r w:rsidRPr="007A6745">
        <w:rPr>
          <w:lang w:val="fr-BE"/>
        </w:rPr>
        <w:t xml:space="preserve"> à Bruxelles, a décidé, au quorum de présence et à la majorité des voix exigés par la loi, de fixer les statuts de l'Union Nationale comme suit :</w:t>
      </w:r>
    </w:p>
    <w:p w14:paraId="0B8B766A" w14:textId="626C65F3" w:rsidR="001F3F22" w:rsidRPr="007A6745" w:rsidRDefault="001F3F22" w:rsidP="001F3F22">
      <w:pPr>
        <w:pStyle w:val="Titre1"/>
        <w:rPr>
          <w:lang w:val="fr-BE"/>
        </w:rPr>
      </w:pPr>
      <w:bookmarkStart w:id="0" w:name="_Toc168558304"/>
      <w:bookmarkStart w:id="1" w:name="_Toc84322538"/>
      <w:r w:rsidRPr="007A6745">
        <w:rPr>
          <w:lang w:val="fr-BE"/>
        </w:rPr>
        <w:lastRenderedPageBreak/>
        <w:t xml:space="preserve">Chapitre I – Constitution – </w:t>
      </w:r>
      <w:r w:rsidR="0042445D">
        <w:rPr>
          <w:lang w:val="fr-BE"/>
        </w:rPr>
        <w:t>d</w:t>
      </w:r>
      <w:r w:rsidRPr="007A6745">
        <w:rPr>
          <w:lang w:val="fr-BE"/>
        </w:rPr>
        <w:t xml:space="preserve">énomination – </w:t>
      </w:r>
      <w:r w:rsidR="0042445D">
        <w:rPr>
          <w:lang w:val="fr-BE"/>
        </w:rPr>
        <w:t>s</w:t>
      </w:r>
      <w:r w:rsidRPr="007A6745">
        <w:rPr>
          <w:lang w:val="fr-BE"/>
        </w:rPr>
        <w:t xml:space="preserve">iège – </w:t>
      </w:r>
      <w:r w:rsidR="0042445D">
        <w:rPr>
          <w:lang w:val="fr-BE"/>
        </w:rPr>
        <w:t>c</w:t>
      </w:r>
      <w:r w:rsidRPr="007A6745">
        <w:rPr>
          <w:lang w:val="fr-BE"/>
        </w:rPr>
        <w:t xml:space="preserve">irconscription et </w:t>
      </w:r>
      <w:r w:rsidR="0042445D">
        <w:rPr>
          <w:lang w:val="fr-BE"/>
        </w:rPr>
        <w:t>o</w:t>
      </w:r>
      <w:r w:rsidRPr="007A6745">
        <w:rPr>
          <w:lang w:val="fr-BE"/>
        </w:rPr>
        <w:t>bjet</w:t>
      </w:r>
      <w:bookmarkEnd w:id="0"/>
      <w:r w:rsidRPr="007A6745">
        <w:rPr>
          <w:lang w:val="fr-BE"/>
        </w:rPr>
        <w:t xml:space="preserve"> </w:t>
      </w:r>
      <w:bookmarkEnd w:id="1"/>
    </w:p>
    <w:p w14:paraId="004A8778" w14:textId="77777777" w:rsidR="001F3F22" w:rsidRPr="007A6745" w:rsidRDefault="001F3F22" w:rsidP="001F3F22">
      <w:pPr>
        <w:pStyle w:val="Titre3"/>
        <w:rPr>
          <w:lang w:val="fr-BE"/>
        </w:rPr>
      </w:pPr>
      <w:bookmarkStart w:id="2" w:name="_Toc84322539"/>
      <w:bookmarkStart w:id="3" w:name="_Toc168558305"/>
      <w:r w:rsidRPr="007A6745">
        <w:rPr>
          <w:lang w:val="fr-BE"/>
        </w:rPr>
        <w:t>Article 1</w:t>
      </w:r>
      <w:bookmarkEnd w:id="2"/>
      <w:bookmarkEnd w:id="3"/>
    </w:p>
    <w:p w14:paraId="463BBA98" w14:textId="77777777" w:rsidR="001F3F22" w:rsidRPr="007A6745" w:rsidRDefault="001F3F22" w:rsidP="001F3F22">
      <w:pPr>
        <w:rPr>
          <w:lang w:val="fr-BE"/>
        </w:rPr>
      </w:pPr>
      <w:r w:rsidRPr="007A6745">
        <w:rPr>
          <w:lang w:val="fr-BE"/>
        </w:rPr>
        <w:t>Il a été institué, le 20 mai 1928, à Bruxelles, une association mutualiste, reconnue par Arrêté Royal du 25 septembre 1928, sous la dénomination : "UNION NATIONALE DES FEDERATIONS DE MUTUALITES PROFESSIONNELLES DES INDUSTRIES DE LA BELGIQUE".</w:t>
      </w:r>
    </w:p>
    <w:p w14:paraId="7C72354E" w14:textId="77777777" w:rsidR="001F3F22" w:rsidRPr="007A6745" w:rsidRDefault="001F3F22" w:rsidP="001F3F22">
      <w:pPr>
        <w:rPr>
          <w:lang w:val="fr-BE"/>
        </w:rPr>
      </w:pPr>
      <w:r w:rsidRPr="007A6745">
        <w:rPr>
          <w:lang w:val="fr-BE"/>
        </w:rPr>
        <w:t>La dénomination suivante : "UNION NATIONALE DES FEDERATIONS DE MUTUALITES PROFESSIONNELLES DE BELGIQUE" a été homologuée par Arrêté Royal du 22 septembre 1931.</w:t>
      </w:r>
    </w:p>
    <w:p w14:paraId="4473E2A1" w14:textId="77777777" w:rsidR="001F3F22" w:rsidRPr="007A6745" w:rsidRDefault="001F3F22" w:rsidP="001F3F22">
      <w:pPr>
        <w:rPr>
          <w:lang w:val="fr-BE"/>
        </w:rPr>
      </w:pPr>
      <w:r w:rsidRPr="007A6745">
        <w:rPr>
          <w:lang w:val="fr-BE"/>
        </w:rPr>
        <w:t>Par la suite, la dénomination suivante "UNION NATIONALE DES MUTUALITES PROFESSIONNELLES ET LIBRES" a été homologuée par Arrêté Royal du 11 juin 1990.</w:t>
      </w:r>
    </w:p>
    <w:p w14:paraId="2CCA068B" w14:textId="77777777" w:rsidR="001F3F22" w:rsidRPr="007A6745" w:rsidRDefault="001F3F22" w:rsidP="001F3F22">
      <w:pPr>
        <w:rPr>
          <w:lang w:val="fr-BE"/>
        </w:rPr>
      </w:pPr>
      <w:r w:rsidRPr="007A6745">
        <w:rPr>
          <w:lang w:val="fr-BE"/>
        </w:rPr>
        <w:t>Sa dénomination actuelle est depuis le 1</w:t>
      </w:r>
      <w:r w:rsidRPr="007A6745">
        <w:rPr>
          <w:vertAlign w:val="superscript"/>
          <w:lang w:val="fr-BE"/>
        </w:rPr>
        <w:t>er</w:t>
      </w:r>
      <w:r w:rsidRPr="007A6745">
        <w:rPr>
          <w:lang w:val="fr-BE"/>
        </w:rPr>
        <w:t xml:space="preserve"> janvier 1995 : "UNION NATIONALE DES MUTUALITES LIBRES". Dans ses relations avec les tiers, l'Union Nationale peut utiliser la dénomination suivante "MUTUALITES LIBRES".</w:t>
      </w:r>
    </w:p>
    <w:p w14:paraId="5D69C3FB" w14:textId="77777777" w:rsidR="001F3F22" w:rsidRPr="007A6745" w:rsidRDefault="001F3F22" w:rsidP="001F3F22">
      <w:pPr>
        <w:rPr>
          <w:lang w:val="fr-BE"/>
        </w:rPr>
      </w:pPr>
      <w:r w:rsidRPr="007A6745">
        <w:rPr>
          <w:lang w:val="fr-BE"/>
        </w:rPr>
        <w:t>Son abréviation officielle est "MLOZ".</w:t>
      </w:r>
    </w:p>
    <w:p w14:paraId="68639BEE" w14:textId="77777777" w:rsidR="001F3F22" w:rsidRPr="007A6745" w:rsidRDefault="001F3F22" w:rsidP="001F3F22">
      <w:pPr>
        <w:pStyle w:val="Titre3"/>
        <w:rPr>
          <w:lang w:val="fr-BE"/>
        </w:rPr>
      </w:pPr>
      <w:bookmarkStart w:id="4" w:name="_Toc84322540"/>
      <w:bookmarkStart w:id="5" w:name="_Toc168558306"/>
      <w:r w:rsidRPr="007A6745">
        <w:rPr>
          <w:lang w:val="fr-BE"/>
        </w:rPr>
        <w:t>Article 2</w:t>
      </w:r>
      <w:bookmarkEnd w:id="4"/>
      <w:bookmarkEnd w:id="5"/>
    </w:p>
    <w:p w14:paraId="5061E761" w14:textId="77777777" w:rsidR="001F3F22" w:rsidRPr="007A6745" w:rsidRDefault="001F3F22" w:rsidP="001F3F22">
      <w:pPr>
        <w:rPr>
          <w:lang w:val="fr-BE"/>
        </w:rPr>
      </w:pPr>
      <w:r w:rsidRPr="007A6745">
        <w:rPr>
          <w:lang w:val="fr-BE"/>
        </w:rPr>
        <w:t>L'Union Nationale a pour objet :</w:t>
      </w:r>
    </w:p>
    <w:p w14:paraId="56F65FFC" w14:textId="77777777" w:rsidR="001F3F22" w:rsidRPr="007A6745" w:rsidRDefault="001F3F22" w:rsidP="00796362">
      <w:pPr>
        <w:numPr>
          <w:ilvl w:val="0"/>
          <w:numId w:val="3"/>
        </w:numPr>
        <w:rPr>
          <w:lang w:val="fr-BE"/>
        </w:rPr>
      </w:pPr>
      <w:r w:rsidRPr="007A6745">
        <w:rPr>
          <w:lang w:val="fr-BE"/>
        </w:rPr>
        <w:t>dans le cadre de l'article 6 de la loi du 6 août 1990, la participation à l'exécution de l'assurance obligatoire soins de santé et indemnités ainsi que l'octroi d'aide, d'information, de guidance et d'assistance lors de l'accomplissement de cette mission ;</w:t>
      </w:r>
    </w:p>
    <w:p w14:paraId="44CD2807" w14:textId="77777777" w:rsidR="001F3F22" w:rsidRPr="007A6745" w:rsidRDefault="001F3F22" w:rsidP="00796362">
      <w:pPr>
        <w:numPr>
          <w:ilvl w:val="0"/>
          <w:numId w:val="3"/>
        </w:numPr>
        <w:rPr>
          <w:lang w:val="fr-BE"/>
        </w:rPr>
      </w:pPr>
      <w:r w:rsidRPr="007A6745">
        <w:rPr>
          <w:lang w:val="fr-BE"/>
        </w:rPr>
        <w:t>d'organiser dans le cadre de l'article 7 § 2 de la loi du 6 août 1990 et de l’article 67 de la loi du 26 avril 2010 :</w:t>
      </w:r>
    </w:p>
    <w:p w14:paraId="0D857A73" w14:textId="77777777" w:rsidR="001F3F22" w:rsidRPr="007A6745" w:rsidRDefault="001F3F22" w:rsidP="00796362">
      <w:pPr>
        <w:numPr>
          <w:ilvl w:val="0"/>
          <w:numId w:val="4"/>
        </w:numPr>
        <w:rPr>
          <w:lang w:val="fr-BE"/>
        </w:rPr>
      </w:pPr>
      <w:r w:rsidRPr="007A6745">
        <w:rPr>
          <w:lang w:val="fr-BE"/>
        </w:rPr>
        <w:t xml:space="preserve">Les services suivants obligatoires pour toutes les mutualités et pour tous leurs membres : </w:t>
      </w:r>
    </w:p>
    <w:p w14:paraId="54B74273" w14:textId="77777777" w:rsidR="001F3F22" w:rsidRPr="007A6745" w:rsidRDefault="001F3F22" w:rsidP="00796362">
      <w:pPr>
        <w:numPr>
          <w:ilvl w:val="0"/>
          <w:numId w:val="5"/>
        </w:numPr>
        <w:rPr>
          <w:lang w:val="fr-BE"/>
        </w:rPr>
      </w:pPr>
      <w:r w:rsidRPr="007A6745">
        <w:rPr>
          <w:lang w:val="fr-BE"/>
        </w:rPr>
        <w:t xml:space="preserve">un service soins urgents à l'étranger ; </w:t>
      </w:r>
    </w:p>
    <w:p w14:paraId="157D2A38" w14:textId="77777777" w:rsidR="001F3F22" w:rsidRPr="007A6745" w:rsidRDefault="001F3F22" w:rsidP="00796362">
      <w:pPr>
        <w:numPr>
          <w:ilvl w:val="0"/>
          <w:numId w:val="5"/>
        </w:numPr>
        <w:rPr>
          <w:lang w:val="fr-BE"/>
        </w:rPr>
      </w:pPr>
      <w:r w:rsidRPr="007A6745">
        <w:rPr>
          <w:lang w:val="fr-BE"/>
        </w:rPr>
        <w:t xml:space="preserve">un service information ; </w:t>
      </w:r>
    </w:p>
    <w:p w14:paraId="7DC96428" w14:textId="77777777" w:rsidR="001F3F22" w:rsidRPr="007A6745" w:rsidRDefault="001F3F22" w:rsidP="00796362">
      <w:pPr>
        <w:numPr>
          <w:ilvl w:val="0"/>
          <w:numId w:val="5"/>
        </w:numPr>
        <w:rPr>
          <w:lang w:val="fr-BE"/>
        </w:rPr>
      </w:pPr>
      <w:r w:rsidRPr="007A6745">
        <w:rPr>
          <w:lang w:val="fr-BE"/>
        </w:rPr>
        <w:t xml:space="preserve">un service "Défense des membres" ; </w:t>
      </w:r>
    </w:p>
    <w:p w14:paraId="32144D1D" w14:textId="77777777" w:rsidR="001F3F22" w:rsidRPr="007A6745" w:rsidRDefault="001F3F22" w:rsidP="00796362">
      <w:pPr>
        <w:numPr>
          <w:ilvl w:val="0"/>
          <w:numId w:val="5"/>
        </w:numPr>
        <w:rPr>
          <w:lang w:val="fr-BE"/>
        </w:rPr>
      </w:pPr>
      <w:r w:rsidRPr="007A6745">
        <w:rPr>
          <w:lang w:val="fr-BE"/>
        </w:rPr>
        <w:t xml:space="preserve">un service promotion santé ; </w:t>
      </w:r>
    </w:p>
    <w:p w14:paraId="4FDF31AB" w14:textId="77777777" w:rsidR="001F3F22" w:rsidRPr="007A6745" w:rsidRDefault="001F3F22" w:rsidP="00796362">
      <w:pPr>
        <w:numPr>
          <w:ilvl w:val="0"/>
          <w:numId w:val="5"/>
        </w:numPr>
        <w:rPr>
          <w:lang w:val="fr-BE"/>
        </w:rPr>
      </w:pPr>
      <w:r w:rsidRPr="007A6745">
        <w:rPr>
          <w:lang w:val="fr-BE"/>
        </w:rPr>
        <w:t xml:space="preserve">un service fonds de réserve de complément ; </w:t>
      </w:r>
    </w:p>
    <w:p w14:paraId="408148AF" w14:textId="77777777" w:rsidR="001F3F22" w:rsidRPr="007A6745" w:rsidRDefault="001F3F22" w:rsidP="001F3F22">
      <w:pPr>
        <w:rPr>
          <w:lang w:val="fr-BE"/>
        </w:rPr>
      </w:pPr>
      <w:r w:rsidRPr="007A6745">
        <w:rPr>
          <w:lang w:val="fr-BE"/>
        </w:rPr>
        <w:t>On entend par "assurance complémentaire" de l’union nationale : les services de l’union nationale visés à l’article 7, § 2 de la loi du 6 août 1990.</w:t>
      </w:r>
    </w:p>
    <w:p w14:paraId="3ACE3A11" w14:textId="77777777" w:rsidR="001F3F22" w:rsidRPr="007A6745" w:rsidRDefault="001F3F22" w:rsidP="00796362">
      <w:pPr>
        <w:numPr>
          <w:ilvl w:val="0"/>
          <w:numId w:val="6"/>
        </w:numPr>
        <w:rPr>
          <w:lang w:val="fr-BE"/>
        </w:rPr>
      </w:pPr>
      <w:r w:rsidRPr="007A6745">
        <w:rPr>
          <w:lang w:val="fr-BE"/>
        </w:rPr>
        <w:t>d'organiser dans le cadre de l'article 7 § 4 de la loi du 6 août 1990 un service d'épargne prénuptiale, facultatif dans le chef des membres.</w:t>
      </w:r>
    </w:p>
    <w:p w14:paraId="14966583" w14:textId="77777777" w:rsidR="001F3F22" w:rsidRPr="007A6745" w:rsidRDefault="001F3F22" w:rsidP="00796362">
      <w:pPr>
        <w:numPr>
          <w:ilvl w:val="0"/>
          <w:numId w:val="6"/>
        </w:numPr>
        <w:rPr>
          <w:lang w:val="fr-BE"/>
        </w:rPr>
      </w:pPr>
      <w:r w:rsidRPr="007A6745">
        <w:rPr>
          <w:lang w:val="fr-BE"/>
        </w:rPr>
        <w:t>d'organiser dans le cadre de l'article de l’article 67 alinéa 5 de la loi du 26 avril 2010 :</w:t>
      </w:r>
    </w:p>
    <w:p w14:paraId="68C10311" w14:textId="77777777" w:rsidR="001F3F22" w:rsidRPr="007A6745" w:rsidRDefault="001F3F22" w:rsidP="00796362">
      <w:pPr>
        <w:numPr>
          <w:ilvl w:val="0"/>
          <w:numId w:val="7"/>
        </w:numPr>
        <w:rPr>
          <w:lang w:val="fr-BE"/>
        </w:rPr>
      </w:pPr>
      <w:r w:rsidRPr="007A6745">
        <w:rPr>
          <w:lang w:val="fr-BE"/>
        </w:rPr>
        <w:t>un service solidarité internationale ;</w:t>
      </w:r>
    </w:p>
    <w:p w14:paraId="4F9F9105" w14:textId="07958F62" w:rsidR="001F3F22" w:rsidRDefault="001F3F22" w:rsidP="00796362">
      <w:pPr>
        <w:numPr>
          <w:ilvl w:val="0"/>
          <w:numId w:val="7"/>
        </w:numPr>
        <w:rPr>
          <w:lang w:val="fr-BE"/>
        </w:rPr>
      </w:pPr>
      <w:r w:rsidRPr="007A6745">
        <w:rPr>
          <w:lang w:val="fr-BE"/>
        </w:rPr>
        <w:t>un service administratif (code 98/2).</w:t>
      </w:r>
    </w:p>
    <w:p w14:paraId="0FAA572B" w14:textId="14DEBD11" w:rsidR="00BF5325" w:rsidRDefault="00BF5325">
      <w:pPr>
        <w:spacing w:before="0" w:after="200"/>
        <w:jc w:val="left"/>
        <w:rPr>
          <w:lang w:val="fr-BE"/>
        </w:rPr>
      </w:pPr>
      <w:r>
        <w:rPr>
          <w:lang w:val="fr-BE"/>
        </w:rPr>
        <w:br w:type="page"/>
      </w:r>
    </w:p>
    <w:p w14:paraId="4007E5FE" w14:textId="77777777" w:rsidR="00BF5325" w:rsidRPr="007A6745" w:rsidRDefault="00BF5325" w:rsidP="00BF5325">
      <w:pPr>
        <w:ind w:left="1080"/>
        <w:rPr>
          <w:lang w:val="fr-BE"/>
        </w:rPr>
      </w:pPr>
    </w:p>
    <w:p w14:paraId="378B5199" w14:textId="77777777" w:rsidR="001F3F22" w:rsidRPr="007A6745" w:rsidRDefault="001F3F22" w:rsidP="001F3F22">
      <w:pPr>
        <w:rPr>
          <w:lang w:val="fr-BE"/>
        </w:rPr>
      </w:pPr>
      <w:r w:rsidRPr="007A6745">
        <w:rPr>
          <w:lang w:val="fr-BE"/>
        </w:rPr>
        <w:t>Les missions prévues ci-avant s'exercent dans le respect de la loi du 6 août 1990 et de ses arrêtés d'exécution, de la loi du 26 avril 2010, de la législation et de la réglementation relative à l’assurance obligatoire soins de santé et indemnités ainsi que des dispositions arrêtées par les instances de l'Union Nationale.</w:t>
      </w:r>
    </w:p>
    <w:p w14:paraId="3ABD816F" w14:textId="77777777" w:rsidR="005E675B" w:rsidRPr="009A4FFE" w:rsidRDefault="005E675B" w:rsidP="005E675B">
      <w:pPr>
        <w:rPr>
          <w:lang w:val="fr-BE"/>
        </w:rPr>
      </w:pPr>
      <w:r w:rsidRPr="009A4FFE">
        <w:rPr>
          <w:lang w:val="fr-BE"/>
        </w:rPr>
        <w:t xml:space="preserve">Les mutualités affiliées à l’Union Nationale offrent à leurs membres la possibilité de s'affilier aux produits d'assurance qui sont organisés par MLOZ </w:t>
      </w:r>
      <w:proofErr w:type="spellStart"/>
      <w:r w:rsidRPr="009A4FFE">
        <w:rPr>
          <w:lang w:val="fr-BE"/>
        </w:rPr>
        <w:t>Insurance</w:t>
      </w:r>
      <w:proofErr w:type="spellEnd"/>
      <w:r w:rsidRPr="009A4FFE">
        <w:rPr>
          <w:lang w:val="fr-BE"/>
        </w:rPr>
        <w:t>, société mutualiste assurantielle (numéro 750/01), autorisés par l'Office de Contrôle des Mutualités et des unions nationales de mutualités par la décision du 24 juin 2013 de proposer des assurances maladie au sens de la branche 2 de l'annexe 1 de la loi du 13 mars 2016 relative au statut et au contrôle des entreprises d’assurance ou de réassurance, ainsi que de couvrir, en complément, les risques qui font partie de la prestation d'aide comme prévu à la branche 18 de l'annexe 1 de la loi précitée.</w:t>
      </w:r>
    </w:p>
    <w:p w14:paraId="76C619D2" w14:textId="0A0F14EF" w:rsidR="001F3F22" w:rsidRPr="007A6745" w:rsidRDefault="001F3F22" w:rsidP="001F3F22">
      <w:pPr>
        <w:rPr>
          <w:lang w:val="fr-BE"/>
        </w:rPr>
      </w:pPr>
    </w:p>
    <w:p w14:paraId="39169A90" w14:textId="77777777" w:rsidR="001F3F22" w:rsidRPr="007A6745" w:rsidRDefault="001F3F22" w:rsidP="001F3F22">
      <w:pPr>
        <w:pStyle w:val="Titre3"/>
        <w:rPr>
          <w:lang w:val="fr-BE"/>
        </w:rPr>
      </w:pPr>
      <w:bookmarkStart w:id="6" w:name="_Toc84322541"/>
      <w:bookmarkStart w:id="7" w:name="_Toc168558307"/>
      <w:r w:rsidRPr="007A6745">
        <w:rPr>
          <w:lang w:val="fr-BE"/>
        </w:rPr>
        <w:t>Article 3</w:t>
      </w:r>
      <w:bookmarkEnd w:id="6"/>
      <w:bookmarkEnd w:id="7"/>
    </w:p>
    <w:p w14:paraId="33344999" w14:textId="77777777" w:rsidR="001F3F22" w:rsidRPr="007A6745" w:rsidRDefault="001F3F22" w:rsidP="001F3F22">
      <w:pPr>
        <w:rPr>
          <w:lang w:val="fr-BE"/>
        </w:rPr>
      </w:pPr>
      <w:r w:rsidRPr="007A6745">
        <w:rPr>
          <w:lang w:val="fr-BE"/>
        </w:rPr>
        <w:t>Le siège social de l'Union Nationale est établi à 1070 Bruxelles, route de Lennik, n° 788 A. Le champ d'activité s'étend à l'ensemble du territoire belge. L'Union Nationale s'adresse à toutes les personnes ayant leur résidence principale en Belgique ainsi qu'aux :</w:t>
      </w:r>
    </w:p>
    <w:p w14:paraId="77F850C4" w14:textId="77777777" w:rsidR="001F3F22" w:rsidRPr="008A48D7" w:rsidRDefault="001F3F22" w:rsidP="00796362">
      <w:pPr>
        <w:numPr>
          <w:ilvl w:val="0"/>
          <w:numId w:val="38"/>
        </w:numPr>
        <w:rPr>
          <w:lang w:val="fr-BE"/>
        </w:rPr>
      </w:pPr>
      <w:r w:rsidRPr="008A48D7">
        <w:rPr>
          <w:lang w:val="fr-BE"/>
        </w:rPr>
        <w:t>personnes qui ont leur résidence principale à l'étranger, mais qui sont néanmoins assujetties à la sécurité sociale belge ;</w:t>
      </w:r>
    </w:p>
    <w:p w14:paraId="0C3F5569" w14:textId="77777777" w:rsidR="001F3F22" w:rsidRPr="008A48D7" w:rsidRDefault="001F3F22" w:rsidP="00796362">
      <w:pPr>
        <w:numPr>
          <w:ilvl w:val="0"/>
          <w:numId w:val="38"/>
        </w:numPr>
        <w:rPr>
          <w:lang w:val="fr-BE"/>
        </w:rPr>
      </w:pPr>
      <w:r w:rsidRPr="008A48D7">
        <w:rPr>
          <w:lang w:val="fr-BE"/>
        </w:rPr>
        <w:t>militaires ou diplomates belges qui séjournent à l'étranger.</w:t>
      </w:r>
    </w:p>
    <w:p w14:paraId="76094578" w14:textId="19CD0E5F" w:rsidR="001F3F22" w:rsidRPr="007A6745" w:rsidRDefault="001F3F22" w:rsidP="001F3F22">
      <w:pPr>
        <w:pStyle w:val="Titre1"/>
        <w:rPr>
          <w:lang w:val="fr-BE"/>
        </w:rPr>
      </w:pPr>
      <w:bookmarkStart w:id="8" w:name="_Toc84322542"/>
      <w:bookmarkStart w:id="9" w:name="_Toc168558308"/>
      <w:r w:rsidRPr="007A6745">
        <w:rPr>
          <w:lang w:val="fr-BE"/>
        </w:rPr>
        <w:lastRenderedPageBreak/>
        <w:t>Chapitre II – Composition de L’</w:t>
      </w:r>
      <w:r w:rsidR="0042445D">
        <w:rPr>
          <w:lang w:val="fr-BE"/>
        </w:rPr>
        <w:t>U</w:t>
      </w:r>
      <w:r w:rsidRPr="007A6745">
        <w:rPr>
          <w:lang w:val="fr-BE"/>
        </w:rPr>
        <w:t>nion Nationale</w:t>
      </w:r>
      <w:bookmarkEnd w:id="8"/>
      <w:bookmarkEnd w:id="9"/>
    </w:p>
    <w:p w14:paraId="5CBAF26B" w14:textId="77777777" w:rsidR="001F3F22" w:rsidRPr="007A6745" w:rsidRDefault="001F3F22" w:rsidP="001F3F22">
      <w:pPr>
        <w:pStyle w:val="Titre3"/>
        <w:rPr>
          <w:lang w:val="fr-BE"/>
        </w:rPr>
      </w:pPr>
      <w:bookmarkStart w:id="10" w:name="_Toc84322543"/>
      <w:bookmarkStart w:id="11" w:name="_Toc168558309"/>
      <w:r w:rsidRPr="007A6745">
        <w:rPr>
          <w:lang w:val="fr-BE"/>
        </w:rPr>
        <w:t>Article 4</w:t>
      </w:r>
      <w:bookmarkEnd w:id="10"/>
      <w:bookmarkEnd w:id="11"/>
    </w:p>
    <w:p w14:paraId="0AF2ED62" w14:textId="77777777" w:rsidR="001F3F22" w:rsidRPr="007A6745" w:rsidRDefault="001F3F22" w:rsidP="001F3F22">
      <w:pPr>
        <w:rPr>
          <w:lang w:val="fr-BE"/>
        </w:rPr>
      </w:pPr>
      <w:r w:rsidRPr="007A6745">
        <w:rPr>
          <w:lang w:val="fr-BE"/>
        </w:rPr>
        <w:t>L'Union Nationale se compose de mutualités reconnues conformément à la Loi.</w:t>
      </w:r>
    </w:p>
    <w:p w14:paraId="24897B68" w14:textId="77777777" w:rsidR="001F3F22" w:rsidRPr="007A6745" w:rsidRDefault="001F3F22" w:rsidP="007A6745">
      <w:pPr>
        <w:pStyle w:val="Titre3"/>
        <w:rPr>
          <w:lang w:val="fr-BE"/>
        </w:rPr>
      </w:pPr>
      <w:bookmarkStart w:id="12" w:name="_Toc84322544"/>
      <w:bookmarkStart w:id="13" w:name="_Toc168558310"/>
      <w:r w:rsidRPr="007A6745">
        <w:rPr>
          <w:lang w:val="fr-BE"/>
        </w:rPr>
        <w:t>Article 5</w:t>
      </w:r>
      <w:bookmarkEnd w:id="12"/>
      <w:bookmarkEnd w:id="13"/>
    </w:p>
    <w:p w14:paraId="494FFE1A" w14:textId="77777777" w:rsidR="001F3F22" w:rsidRPr="007A6745" w:rsidRDefault="001F3F22" w:rsidP="001F3F22">
      <w:pPr>
        <w:rPr>
          <w:lang w:val="fr-BE"/>
        </w:rPr>
      </w:pPr>
      <w:r w:rsidRPr="007A6745">
        <w:rPr>
          <w:lang w:val="fr-BE"/>
        </w:rPr>
        <w:t>Pour bénéficier des avantages octroyés par les services organisés par les présents statuts, les membres effectifs des mutualités sont répartis en deux catégories, à savoir :</w:t>
      </w:r>
    </w:p>
    <w:p w14:paraId="1CD40390" w14:textId="77777777" w:rsidR="001F3F22" w:rsidRPr="007A6745" w:rsidRDefault="001F3F22" w:rsidP="00796362">
      <w:pPr>
        <w:numPr>
          <w:ilvl w:val="0"/>
          <w:numId w:val="8"/>
        </w:numPr>
        <w:rPr>
          <w:lang w:val="fr-BE"/>
        </w:rPr>
      </w:pPr>
      <w:r w:rsidRPr="007A6745">
        <w:rPr>
          <w:u w:val="single"/>
          <w:lang w:val="fr-BE"/>
        </w:rPr>
        <w:t>Catégorie A</w:t>
      </w:r>
      <w:r w:rsidRPr="007A6745">
        <w:rPr>
          <w:lang w:val="fr-BE"/>
        </w:rPr>
        <w:t xml:space="preserve"> :</w:t>
      </w:r>
    </w:p>
    <w:p w14:paraId="0C99762B" w14:textId="77777777" w:rsidR="001F3F22" w:rsidRPr="007A6745" w:rsidRDefault="001F3F22" w:rsidP="00796362">
      <w:pPr>
        <w:numPr>
          <w:ilvl w:val="0"/>
          <w:numId w:val="9"/>
        </w:numPr>
        <w:rPr>
          <w:lang w:val="fr-BE"/>
        </w:rPr>
      </w:pPr>
      <w:r w:rsidRPr="007A6745">
        <w:rPr>
          <w:lang w:val="fr-BE"/>
        </w:rPr>
        <w:t>Les personnes qui sont assujetties à l'assurance obligatoire en vertu de la loi relative à l'assurance obligatoire soins de santé et indemnités coordonnée le 14 juillet 1994 et ses arrêtés d'extension, et qui cotisent pour les services complémentaires.</w:t>
      </w:r>
    </w:p>
    <w:p w14:paraId="765714B4" w14:textId="77777777" w:rsidR="001F3F22" w:rsidRPr="007A6745" w:rsidRDefault="001F3F22" w:rsidP="00796362">
      <w:pPr>
        <w:numPr>
          <w:ilvl w:val="0"/>
          <w:numId w:val="9"/>
        </w:numPr>
        <w:rPr>
          <w:lang w:val="fr-BE"/>
        </w:rPr>
      </w:pPr>
      <w:r w:rsidRPr="007A6745">
        <w:rPr>
          <w:lang w:val="fr-BE"/>
        </w:rPr>
        <w:t>Les travailleurs frontaliers affiliés en assurance obligatoire et qui payent les cotisations destinées à leur permettre de bénéficier des services complémentaires.</w:t>
      </w:r>
    </w:p>
    <w:p w14:paraId="05C2295E" w14:textId="77777777" w:rsidR="001F3F22" w:rsidRPr="007A6745" w:rsidRDefault="001F3F22" w:rsidP="00796362">
      <w:pPr>
        <w:numPr>
          <w:ilvl w:val="0"/>
          <w:numId w:val="9"/>
        </w:numPr>
        <w:rPr>
          <w:lang w:val="fr-BE"/>
        </w:rPr>
      </w:pPr>
      <w:r w:rsidRPr="007A6745">
        <w:rPr>
          <w:lang w:val="fr-BE"/>
        </w:rPr>
        <w:t>Les personnes qui sont inscrites auprès de la Caisse Auxiliaire d'Assurance Maladie-Invalidité, de la Caisse des Soins de Santé de HR Rail, de l’Office des Régimes Particuliers de Sécurité Sociale/Régime de la sécurité sociale d’outre-mer ou de la Caisse de Secours et de Prévoyance en faveur des marins, qui payent les cotisations destinées à leur permettre de bénéficier des services complémentaires.</w:t>
      </w:r>
    </w:p>
    <w:p w14:paraId="04B9A4E3" w14:textId="77777777" w:rsidR="001F3F22" w:rsidRPr="007A6745" w:rsidRDefault="001F3F22" w:rsidP="00796362">
      <w:pPr>
        <w:numPr>
          <w:ilvl w:val="0"/>
          <w:numId w:val="9"/>
        </w:numPr>
        <w:rPr>
          <w:lang w:val="fr-BE"/>
        </w:rPr>
      </w:pPr>
      <w:r w:rsidRPr="007A6745">
        <w:rPr>
          <w:lang w:val="fr-BE"/>
        </w:rPr>
        <w:t>Les personnes, résidant en Belgique et bénéficiant du régime d'assurance soins de santé organisé par l'Union européenne en faveur de ses fonctionnaires ou par le SHAPE en faveur de ses agents et qui payent les cotisations destinées à leur permettre de bénéficier des services complémentaires.</w:t>
      </w:r>
    </w:p>
    <w:p w14:paraId="60F7529C" w14:textId="77777777" w:rsidR="001F3F22" w:rsidRPr="007A6745" w:rsidRDefault="001F3F22" w:rsidP="00796362">
      <w:pPr>
        <w:numPr>
          <w:ilvl w:val="0"/>
          <w:numId w:val="9"/>
        </w:numPr>
        <w:rPr>
          <w:lang w:val="fr-BE"/>
        </w:rPr>
      </w:pPr>
      <w:r w:rsidRPr="007A6745">
        <w:rPr>
          <w:lang w:val="fr-BE"/>
        </w:rPr>
        <w:t>Les personnes qui ne sont plus soumises à l’assurance obligatoire, suite à une mission à l’étranger pour le compte d’un gouvernement belge et qui paient les cotisations destinées à leur permettre de bénéficier des services complémentaires.</w:t>
      </w:r>
    </w:p>
    <w:p w14:paraId="0B2902B7" w14:textId="77777777" w:rsidR="001F3F22" w:rsidRPr="007A6745" w:rsidRDefault="001F3F22" w:rsidP="00796362">
      <w:pPr>
        <w:numPr>
          <w:ilvl w:val="0"/>
          <w:numId w:val="9"/>
        </w:numPr>
        <w:rPr>
          <w:lang w:val="fr-BE"/>
        </w:rPr>
      </w:pPr>
      <w:r w:rsidRPr="007A6745">
        <w:rPr>
          <w:lang w:val="fr-BE"/>
        </w:rPr>
        <w:t>Les personnes qui ont leur domicile ou leur résidence principale en Belgique et qui en vertu d’un règlement européen ou d’un traité relatif à la sécurité sociale, ouvrent un droit au remboursement des prestations de santé et qui paient les cotisations destinées à leur permettre de bénéficier des services complémentaires.</w:t>
      </w:r>
    </w:p>
    <w:p w14:paraId="3F59EA5E" w14:textId="77777777" w:rsidR="001F3F22" w:rsidRPr="007A6745" w:rsidRDefault="001F3F22" w:rsidP="00796362">
      <w:pPr>
        <w:numPr>
          <w:ilvl w:val="0"/>
          <w:numId w:val="9"/>
        </w:numPr>
        <w:rPr>
          <w:lang w:val="fr-BE"/>
        </w:rPr>
      </w:pPr>
      <w:r w:rsidRPr="007A6745">
        <w:rPr>
          <w:lang w:val="fr-BE"/>
        </w:rPr>
        <w:t>Les personnes qui font partie du personnel d’une ambassade ou d’un consulat établi en Belgique et qui, en application des Conventions de Vienne de 1961 et de 1963, doivent être assurées pour les soins de santé par leur pays d’origine.</w:t>
      </w:r>
    </w:p>
    <w:p w14:paraId="7780E15A" w14:textId="4CD957B5" w:rsidR="001F3F22" w:rsidRPr="007A6745" w:rsidRDefault="001F3F22" w:rsidP="00796362">
      <w:pPr>
        <w:numPr>
          <w:ilvl w:val="0"/>
          <w:numId w:val="9"/>
        </w:numPr>
        <w:rPr>
          <w:lang w:val="fr-BE"/>
        </w:rPr>
      </w:pPr>
      <w:r w:rsidRPr="007A6745">
        <w:rPr>
          <w:lang w:val="fr-BE"/>
        </w:rPr>
        <w:t xml:space="preserve">Les </w:t>
      </w:r>
      <w:r w:rsidR="00954F2F" w:rsidRPr="007A6745">
        <w:rPr>
          <w:lang w:val="fr-BE"/>
        </w:rPr>
        <w:t>personnes qui</w:t>
      </w:r>
      <w:r w:rsidRPr="007A6745">
        <w:rPr>
          <w:lang w:val="fr-BE"/>
        </w:rPr>
        <w:t xml:space="preserve"> sont détenues et sont à charge du SPF Justice en ce qui concerne l'assurance obligatoire soins de santé</w:t>
      </w:r>
    </w:p>
    <w:p w14:paraId="2652254B" w14:textId="77777777" w:rsidR="001F3F22" w:rsidRPr="005E675B" w:rsidRDefault="001F3F22" w:rsidP="00796362">
      <w:pPr>
        <w:numPr>
          <w:ilvl w:val="0"/>
          <w:numId w:val="9"/>
        </w:numPr>
        <w:rPr>
          <w:lang w:val="fr-BE"/>
        </w:rPr>
      </w:pPr>
      <w:r w:rsidRPr="005E675B">
        <w:rPr>
          <w:lang w:val="fr-BE"/>
        </w:rPr>
        <w:t>Les personnes soumises à la législation relative à l’assurance obligatoire soins de santé et indemnités d’un autre Etat que la Belgique, qui sont en séjour temporaire en Belgique et sont porteuses d’une carte d’assurance maladie</w:t>
      </w:r>
    </w:p>
    <w:p w14:paraId="386D81CB" w14:textId="77777777" w:rsidR="001F3F22" w:rsidRPr="007A6745" w:rsidRDefault="001F3F22" w:rsidP="00796362">
      <w:pPr>
        <w:numPr>
          <w:ilvl w:val="0"/>
          <w:numId w:val="10"/>
        </w:numPr>
        <w:rPr>
          <w:lang w:val="fr-BE"/>
        </w:rPr>
      </w:pPr>
      <w:r w:rsidRPr="007A6745">
        <w:rPr>
          <w:u w:val="single"/>
          <w:lang w:val="fr-BE"/>
        </w:rPr>
        <w:t>Catégorie B</w:t>
      </w:r>
      <w:r w:rsidRPr="007A6745">
        <w:rPr>
          <w:lang w:val="fr-BE"/>
        </w:rPr>
        <w:t xml:space="preserve"> :</w:t>
      </w:r>
    </w:p>
    <w:p w14:paraId="5C191087" w14:textId="77777777" w:rsidR="001F3F22" w:rsidRPr="007A6745" w:rsidRDefault="001F3F22" w:rsidP="0042445D">
      <w:pPr>
        <w:ind w:left="709"/>
        <w:rPr>
          <w:lang w:val="fr-BE"/>
        </w:rPr>
      </w:pPr>
      <w:r w:rsidRPr="007A6745">
        <w:rPr>
          <w:lang w:val="fr-BE"/>
        </w:rPr>
        <w:t>Les membres titulaires ou bénéficiaires qui participent au service de l'épargne prénuptiale.</w:t>
      </w:r>
    </w:p>
    <w:p w14:paraId="489BE555" w14:textId="77777777" w:rsidR="001F3F22" w:rsidRPr="007A6745" w:rsidRDefault="001F3F22" w:rsidP="001F3F22">
      <w:pPr>
        <w:rPr>
          <w:lang w:val="fr-BE"/>
        </w:rPr>
      </w:pPr>
      <w:r w:rsidRPr="007A6745">
        <w:rPr>
          <w:lang w:val="fr-BE"/>
        </w:rPr>
        <w:t>Les membres bénéficiaires sont les personnes à charge visées à l'article 55.</w:t>
      </w:r>
    </w:p>
    <w:p w14:paraId="1FB9C300" w14:textId="77777777" w:rsidR="001F3F22" w:rsidRPr="007A6745" w:rsidRDefault="001F3F22" w:rsidP="001F3F22">
      <w:pPr>
        <w:rPr>
          <w:lang w:val="fr-BE"/>
        </w:rPr>
      </w:pPr>
      <w:r w:rsidRPr="007A6745">
        <w:rPr>
          <w:lang w:val="fr-BE"/>
        </w:rPr>
        <w:br w:type="page"/>
      </w:r>
    </w:p>
    <w:p w14:paraId="347A97AA" w14:textId="2250BC3F" w:rsidR="001F3F22" w:rsidRPr="007A6745" w:rsidRDefault="0042445D" w:rsidP="007A6745">
      <w:pPr>
        <w:pStyle w:val="Titre1"/>
        <w:rPr>
          <w:lang w:val="fr-BE"/>
        </w:rPr>
      </w:pPr>
      <w:bookmarkStart w:id="14" w:name="_Toc168558311"/>
      <w:bookmarkStart w:id="15" w:name="_Toc84322545"/>
      <w:r>
        <w:rPr>
          <w:lang w:val="fr-BE"/>
        </w:rPr>
        <w:lastRenderedPageBreak/>
        <w:t>C</w:t>
      </w:r>
      <w:r w:rsidR="001F3F22" w:rsidRPr="007A6745">
        <w:rPr>
          <w:lang w:val="fr-BE"/>
        </w:rPr>
        <w:t xml:space="preserve">hapitre </w:t>
      </w:r>
      <w:r w:rsidR="007A6745" w:rsidRPr="007A6745">
        <w:rPr>
          <w:lang w:val="fr-BE"/>
        </w:rPr>
        <w:t>III</w:t>
      </w:r>
      <w:r w:rsidR="001F3F22" w:rsidRPr="007A6745">
        <w:rPr>
          <w:lang w:val="fr-BE"/>
        </w:rPr>
        <w:t xml:space="preserve"> </w:t>
      </w:r>
      <w:r w:rsidR="007A6745" w:rsidRPr="007A6745">
        <w:rPr>
          <w:lang w:val="fr-BE"/>
        </w:rPr>
        <w:t>–</w:t>
      </w:r>
      <w:r w:rsidR="001F3F22" w:rsidRPr="007A6745">
        <w:rPr>
          <w:lang w:val="fr-BE"/>
        </w:rPr>
        <w:t xml:space="preserve"> C</w:t>
      </w:r>
      <w:r w:rsidR="007A6745" w:rsidRPr="007A6745">
        <w:rPr>
          <w:lang w:val="fr-BE"/>
        </w:rPr>
        <w:t>onditions d’admission et de démission</w:t>
      </w:r>
      <w:bookmarkEnd w:id="14"/>
      <w:r w:rsidR="007A6745" w:rsidRPr="007A6745">
        <w:rPr>
          <w:lang w:val="fr-BE"/>
        </w:rPr>
        <w:t xml:space="preserve"> </w:t>
      </w:r>
      <w:bookmarkEnd w:id="15"/>
    </w:p>
    <w:p w14:paraId="5E19253B" w14:textId="4B25E269" w:rsidR="001F3F22" w:rsidRPr="007A6745" w:rsidRDefault="007A6745" w:rsidP="007A6745">
      <w:pPr>
        <w:pStyle w:val="Titre2"/>
        <w:rPr>
          <w:lang w:val="fr-BE"/>
        </w:rPr>
      </w:pPr>
      <w:bookmarkStart w:id="16" w:name="_Toc84322546"/>
      <w:bookmarkStart w:id="17" w:name="_Toc168558312"/>
      <w:r w:rsidRPr="007A6745">
        <w:rPr>
          <w:lang w:val="fr-BE"/>
        </w:rPr>
        <w:t xml:space="preserve">Section </w:t>
      </w:r>
      <w:r w:rsidR="001F3F22" w:rsidRPr="007A6745">
        <w:rPr>
          <w:lang w:val="fr-BE"/>
        </w:rPr>
        <w:t>1</w:t>
      </w:r>
      <w:r w:rsidR="00442631">
        <w:rPr>
          <w:lang w:val="fr-BE"/>
        </w:rPr>
        <w:t xml:space="preserve"> : </w:t>
      </w:r>
      <w:r w:rsidR="001F3F22" w:rsidRPr="007A6745">
        <w:rPr>
          <w:lang w:val="fr-BE"/>
        </w:rPr>
        <w:t>Conditions d'admission</w:t>
      </w:r>
      <w:bookmarkEnd w:id="16"/>
      <w:bookmarkEnd w:id="17"/>
    </w:p>
    <w:p w14:paraId="05B6256C" w14:textId="77777777" w:rsidR="001F3F22" w:rsidRPr="007A6745" w:rsidRDefault="001F3F22" w:rsidP="007A6745">
      <w:pPr>
        <w:pStyle w:val="Titre3"/>
        <w:rPr>
          <w:lang w:val="fr-BE"/>
        </w:rPr>
      </w:pPr>
      <w:bookmarkStart w:id="18" w:name="_Toc84322547"/>
      <w:bookmarkStart w:id="19" w:name="_Toc168558313"/>
      <w:r w:rsidRPr="007A6745">
        <w:rPr>
          <w:lang w:val="fr-BE"/>
        </w:rPr>
        <w:t>Article 6</w:t>
      </w:r>
      <w:bookmarkEnd w:id="18"/>
      <w:bookmarkEnd w:id="19"/>
    </w:p>
    <w:p w14:paraId="37C663AC" w14:textId="77777777" w:rsidR="001F3F22" w:rsidRPr="007A6745" w:rsidRDefault="001F3F22" w:rsidP="001F3F22">
      <w:pPr>
        <w:rPr>
          <w:lang w:val="fr-BE"/>
        </w:rPr>
      </w:pPr>
      <w:r w:rsidRPr="007A6745">
        <w:rPr>
          <w:lang w:val="fr-BE"/>
        </w:rPr>
        <w:t>Seules les mutualités reconnues conformément à la loi du 6 août 1990 peuvent être admises au sein de l'Union Nationale.</w:t>
      </w:r>
    </w:p>
    <w:p w14:paraId="50EA833E" w14:textId="77777777" w:rsidR="001F3F22" w:rsidRPr="007A6745" w:rsidRDefault="001F3F22" w:rsidP="001F3F22">
      <w:pPr>
        <w:rPr>
          <w:lang w:val="fr-BE"/>
        </w:rPr>
      </w:pPr>
      <w:r w:rsidRPr="007A6745">
        <w:rPr>
          <w:lang w:val="fr-BE"/>
        </w:rPr>
        <w:t>La mutualité qui sollicite son admission en fait la demande par écrit au Président de l'Union Nationale. Cette demande, signée par le Président et par le Secrétaire au nom de la mutualité requérante doit :</w:t>
      </w:r>
    </w:p>
    <w:p w14:paraId="4FB9BF7C" w14:textId="77777777" w:rsidR="001F3F22" w:rsidRPr="007A6745" w:rsidRDefault="001F3F22" w:rsidP="00796362">
      <w:pPr>
        <w:numPr>
          <w:ilvl w:val="0"/>
          <w:numId w:val="11"/>
        </w:numPr>
        <w:rPr>
          <w:lang w:val="fr-BE"/>
        </w:rPr>
      </w:pPr>
      <w:r w:rsidRPr="007A6745">
        <w:rPr>
          <w:lang w:val="fr-BE"/>
        </w:rPr>
        <w:t>mentionner la dénomination de la mutualité et son siège social ;</w:t>
      </w:r>
    </w:p>
    <w:p w14:paraId="23F3C959" w14:textId="77777777" w:rsidR="001F3F22" w:rsidRPr="007A6745" w:rsidRDefault="001F3F22" w:rsidP="00796362">
      <w:pPr>
        <w:numPr>
          <w:ilvl w:val="0"/>
          <w:numId w:val="11"/>
        </w:numPr>
        <w:rPr>
          <w:lang w:val="fr-BE"/>
        </w:rPr>
      </w:pPr>
      <w:r w:rsidRPr="007A6745">
        <w:rPr>
          <w:lang w:val="fr-BE"/>
        </w:rPr>
        <w:t>mentionner la date de sa fondation et celle de sa reconnaissance légale ;</w:t>
      </w:r>
    </w:p>
    <w:p w14:paraId="5A8011E1" w14:textId="77777777" w:rsidR="001F3F22" w:rsidRPr="007A6745" w:rsidRDefault="001F3F22" w:rsidP="00796362">
      <w:pPr>
        <w:numPr>
          <w:ilvl w:val="0"/>
          <w:numId w:val="11"/>
        </w:numPr>
        <w:rPr>
          <w:lang w:val="fr-BE"/>
        </w:rPr>
      </w:pPr>
      <w:r w:rsidRPr="007A6745">
        <w:rPr>
          <w:lang w:val="fr-BE"/>
        </w:rPr>
        <w:t>fournir la preuve qu'elle dispose du nombre de membres requis par la loi et ses arrêtés d'exécution ;</w:t>
      </w:r>
    </w:p>
    <w:p w14:paraId="7E3AC791" w14:textId="77777777" w:rsidR="001F3F22" w:rsidRPr="007A6745" w:rsidRDefault="001F3F22" w:rsidP="00796362">
      <w:pPr>
        <w:numPr>
          <w:ilvl w:val="0"/>
          <w:numId w:val="11"/>
        </w:numPr>
        <w:rPr>
          <w:lang w:val="fr-BE"/>
        </w:rPr>
      </w:pPr>
      <w:r w:rsidRPr="007A6745">
        <w:rPr>
          <w:lang w:val="fr-BE"/>
        </w:rPr>
        <w:t>fournir la preuve qu'un service au moins sera organisé comme prévu à l'article 3, b) de la loi du 6 août 1990.</w:t>
      </w:r>
    </w:p>
    <w:p w14:paraId="3006F5EB" w14:textId="77777777" w:rsidR="001F3F22" w:rsidRPr="007A6745" w:rsidRDefault="001F3F22" w:rsidP="001F3F22">
      <w:pPr>
        <w:rPr>
          <w:lang w:val="fr-BE"/>
        </w:rPr>
      </w:pPr>
      <w:r w:rsidRPr="007A6745">
        <w:rPr>
          <w:lang w:val="fr-BE"/>
        </w:rPr>
        <w:t>La mutualité requérante doit prendre l'engagement de se conformer aux statuts et aux règlements spéciaux de l'Union Nationale et à toutes les décisions prises conformément aux prescriptions statutaires et légales.</w:t>
      </w:r>
    </w:p>
    <w:p w14:paraId="1615161C" w14:textId="77777777" w:rsidR="001F3F22" w:rsidRPr="007A6745" w:rsidRDefault="001F3F22" w:rsidP="001F3F22">
      <w:pPr>
        <w:rPr>
          <w:lang w:val="fr-BE"/>
        </w:rPr>
      </w:pPr>
      <w:r w:rsidRPr="007A6745">
        <w:rPr>
          <w:lang w:val="fr-BE"/>
        </w:rPr>
        <w:t>La demande doit être accompagnée de deux exemplaires des statuts de la mutualité ainsi que des comptes des services complémentaires et d'assurance obligatoire des trois derniers exercices.</w:t>
      </w:r>
    </w:p>
    <w:p w14:paraId="41FDEC90" w14:textId="77777777" w:rsidR="001F3F22" w:rsidRPr="007A6745" w:rsidRDefault="001F3F22" w:rsidP="001F3F22">
      <w:pPr>
        <w:rPr>
          <w:lang w:val="fr-BE"/>
        </w:rPr>
      </w:pPr>
      <w:r w:rsidRPr="007A6745">
        <w:rPr>
          <w:lang w:val="fr-BE"/>
        </w:rPr>
        <w:t>Elle doit, en outre, joindre la liste des noms, prénoms, professions et adresses des administrateurs.</w:t>
      </w:r>
    </w:p>
    <w:p w14:paraId="45693996" w14:textId="77777777" w:rsidR="001F3F22" w:rsidRPr="007A6745" w:rsidRDefault="001F3F22" w:rsidP="007A6745">
      <w:pPr>
        <w:pStyle w:val="Titre3"/>
        <w:rPr>
          <w:lang w:val="fr-BE"/>
        </w:rPr>
      </w:pPr>
      <w:bookmarkStart w:id="20" w:name="_Toc84322548"/>
      <w:bookmarkStart w:id="21" w:name="_Toc168558314"/>
      <w:r w:rsidRPr="007A6745">
        <w:rPr>
          <w:lang w:val="fr-BE"/>
        </w:rPr>
        <w:t>Article 7</w:t>
      </w:r>
      <w:bookmarkEnd w:id="20"/>
      <w:bookmarkEnd w:id="21"/>
    </w:p>
    <w:p w14:paraId="70D31132" w14:textId="77777777" w:rsidR="001F3F22" w:rsidRPr="007A6745" w:rsidRDefault="001F3F22" w:rsidP="001F3F22">
      <w:pPr>
        <w:rPr>
          <w:lang w:val="fr-BE"/>
        </w:rPr>
      </w:pPr>
      <w:r w:rsidRPr="007A6745">
        <w:rPr>
          <w:lang w:val="fr-BE"/>
        </w:rPr>
        <w:t>L'Assemblée Générale statue sur les demandes d'admission à la majorité des suffrages valables des membres présents ou représentés. Les abstentions ne sont pas prises en considération.</w:t>
      </w:r>
    </w:p>
    <w:p w14:paraId="6C47A5F8" w14:textId="77777777" w:rsidR="001F3F22" w:rsidRPr="007A6745" w:rsidRDefault="001F3F22" w:rsidP="007A6745">
      <w:pPr>
        <w:pStyle w:val="Titre3"/>
        <w:rPr>
          <w:lang w:val="fr-BE"/>
        </w:rPr>
      </w:pPr>
      <w:bookmarkStart w:id="22" w:name="_Toc84322549"/>
      <w:bookmarkStart w:id="23" w:name="_Toc168558315"/>
      <w:r w:rsidRPr="007A6745">
        <w:rPr>
          <w:lang w:val="fr-BE"/>
        </w:rPr>
        <w:t>Article 8</w:t>
      </w:r>
      <w:bookmarkEnd w:id="22"/>
      <w:bookmarkEnd w:id="23"/>
    </w:p>
    <w:p w14:paraId="13B71036" w14:textId="7FA2D3E9" w:rsidR="001F3F22" w:rsidRDefault="001F3F22" w:rsidP="001F3F22">
      <w:pPr>
        <w:rPr>
          <w:lang w:val="fr-BE"/>
        </w:rPr>
      </w:pPr>
      <w:r w:rsidRPr="007A6745">
        <w:rPr>
          <w:lang w:val="fr-BE"/>
        </w:rPr>
        <w:t>L'Union s'interdit tout engagement envers toute idéologie soit politique, soit confessionnelle et veille au respect scrupuleux du pluralisme des opinions de ses membres. Elle encourage toute forme d'organisation mutualiste, qu'elle soit constituée sur une base régionale ou nationale, qu'elle soit ou non constituée en faveur du personnel d'une entreprise ou dans le cadre de l'entreprise. Elle n'accepte que des mutualités reconnues adhérant à ces mêmes principes.</w:t>
      </w:r>
    </w:p>
    <w:p w14:paraId="24A88F9A" w14:textId="7199C775" w:rsidR="00BF5325" w:rsidRDefault="00BF5325">
      <w:pPr>
        <w:spacing w:before="0" w:after="200"/>
        <w:jc w:val="left"/>
        <w:rPr>
          <w:lang w:val="fr-BE"/>
        </w:rPr>
      </w:pPr>
      <w:r>
        <w:rPr>
          <w:lang w:val="fr-BE"/>
        </w:rPr>
        <w:br w:type="page"/>
      </w:r>
    </w:p>
    <w:p w14:paraId="3385BC68" w14:textId="77777777" w:rsidR="00BF5325" w:rsidRPr="007A6745" w:rsidRDefault="00BF5325" w:rsidP="001F3F22">
      <w:pPr>
        <w:rPr>
          <w:lang w:val="fr-BE"/>
        </w:rPr>
      </w:pPr>
    </w:p>
    <w:p w14:paraId="18C1BF9A" w14:textId="647A827C" w:rsidR="001F3F22" w:rsidRPr="007A6745" w:rsidRDefault="007A6745" w:rsidP="007A6745">
      <w:pPr>
        <w:pStyle w:val="Titre2"/>
        <w:rPr>
          <w:lang w:val="fr-BE"/>
        </w:rPr>
      </w:pPr>
      <w:bookmarkStart w:id="24" w:name="_Toc84322550"/>
      <w:bookmarkStart w:id="25" w:name="_Toc168558316"/>
      <w:r w:rsidRPr="007A6745">
        <w:rPr>
          <w:lang w:val="fr-BE"/>
        </w:rPr>
        <w:t xml:space="preserve">Section </w:t>
      </w:r>
      <w:r w:rsidR="001F3F22" w:rsidRPr="007A6745">
        <w:rPr>
          <w:lang w:val="fr-BE"/>
        </w:rPr>
        <w:t>2 : Collaboration à la gestion de l'Assurance Obligatoire Soins de Santé et Indemnité</w:t>
      </w:r>
      <w:bookmarkEnd w:id="24"/>
      <w:bookmarkEnd w:id="25"/>
    </w:p>
    <w:p w14:paraId="5BE0301D" w14:textId="77777777" w:rsidR="001F3F22" w:rsidRPr="007A6745" w:rsidRDefault="001F3F22" w:rsidP="007A6745">
      <w:pPr>
        <w:pStyle w:val="Titre3"/>
        <w:rPr>
          <w:lang w:val="fr-BE"/>
        </w:rPr>
      </w:pPr>
      <w:bookmarkStart w:id="26" w:name="_Toc84322551"/>
      <w:bookmarkStart w:id="27" w:name="_Toc168558317"/>
      <w:r w:rsidRPr="007A6745">
        <w:rPr>
          <w:lang w:val="fr-BE"/>
        </w:rPr>
        <w:t>Article 9</w:t>
      </w:r>
      <w:bookmarkEnd w:id="26"/>
      <w:bookmarkEnd w:id="27"/>
    </w:p>
    <w:p w14:paraId="42A2B914" w14:textId="77777777" w:rsidR="001F3F22" w:rsidRPr="007A6745" w:rsidRDefault="001F3F22" w:rsidP="0042445D">
      <w:pPr>
        <w:ind w:left="567" w:hanging="567"/>
        <w:rPr>
          <w:lang w:val="fr-BE"/>
        </w:rPr>
      </w:pPr>
      <w:r w:rsidRPr="007A6745">
        <w:rPr>
          <w:lang w:val="fr-BE"/>
        </w:rPr>
        <w:t>§ 1.</w:t>
      </w:r>
      <w:r w:rsidRPr="007A6745">
        <w:rPr>
          <w:lang w:val="fr-BE"/>
        </w:rPr>
        <w:tab/>
        <w:t>L’Union Nationale représente les mutualités auprès des organes de gestion, d’avis et de concertation qui sont institués par les pouvoirs publics.</w:t>
      </w:r>
    </w:p>
    <w:p w14:paraId="77A3075C" w14:textId="77777777" w:rsidR="001F3F22" w:rsidRPr="007A6745" w:rsidRDefault="001F3F22" w:rsidP="0042445D">
      <w:pPr>
        <w:ind w:left="567"/>
        <w:rPr>
          <w:lang w:val="fr-BE"/>
        </w:rPr>
      </w:pPr>
      <w:r w:rsidRPr="007A6745">
        <w:rPr>
          <w:lang w:val="fr-BE"/>
        </w:rPr>
        <w:t>Elle défend dans ces organes les intérêts des mutualités et de leurs membres.</w:t>
      </w:r>
    </w:p>
    <w:p w14:paraId="445E3F1F" w14:textId="77777777" w:rsidR="001F3F22" w:rsidRPr="007A6745" w:rsidRDefault="001F3F22" w:rsidP="0042445D">
      <w:pPr>
        <w:ind w:left="567" w:hanging="567"/>
        <w:rPr>
          <w:lang w:val="fr-BE"/>
        </w:rPr>
      </w:pPr>
      <w:r w:rsidRPr="007A6745">
        <w:rPr>
          <w:lang w:val="fr-BE"/>
        </w:rPr>
        <w:t>§ 2.</w:t>
      </w:r>
      <w:r w:rsidRPr="007A6745">
        <w:rPr>
          <w:lang w:val="fr-BE"/>
        </w:rPr>
        <w:tab/>
        <w:t>L'Union Nationale, responsable de la bonne exécution de l'assurance obligatoire, peut autoriser, dans les limites et suivant les normes qu'elle définit, les mutualités à accomplir certaines tâches pour l'exécution des obligations prévues par la loi relative à l'assurance obligatoire, soins de santé et indemnités coordonnée le 14 juillet 1994 et dans le respect de la loi du 6 août 1990.</w:t>
      </w:r>
    </w:p>
    <w:p w14:paraId="6EA854E9" w14:textId="77777777" w:rsidR="001F3F22" w:rsidRPr="007A6745" w:rsidRDefault="001F3F22" w:rsidP="0042445D">
      <w:pPr>
        <w:ind w:left="567"/>
        <w:rPr>
          <w:lang w:val="fr-BE"/>
        </w:rPr>
      </w:pPr>
      <w:r w:rsidRPr="007A6745">
        <w:rPr>
          <w:lang w:val="fr-BE"/>
        </w:rPr>
        <w:t>L'Union Nationale veille au respect de la séparation entre l'assurance obligatoire et les autres activités.</w:t>
      </w:r>
    </w:p>
    <w:p w14:paraId="4ACE67E1" w14:textId="77777777" w:rsidR="001F3F22" w:rsidRPr="007A6745" w:rsidRDefault="001F3F22" w:rsidP="0042445D">
      <w:pPr>
        <w:ind w:left="567"/>
        <w:rPr>
          <w:lang w:val="fr-BE"/>
        </w:rPr>
      </w:pPr>
      <w:r w:rsidRPr="007A6745">
        <w:rPr>
          <w:lang w:val="fr-BE"/>
        </w:rPr>
        <w:t>L'Union Nationale se dote d'un service de contrôle interne conformément à l'article 31 de la loi du 6 août 1990.</w:t>
      </w:r>
    </w:p>
    <w:p w14:paraId="6B73F8AE" w14:textId="77777777" w:rsidR="001F3F22" w:rsidRPr="007A6745" w:rsidRDefault="001F3F22" w:rsidP="0042445D">
      <w:pPr>
        <w:ind w:left="567"/>
        <w:rPr>
          <w:lang w:val="fr-BE"/>
        </w:rPr>
      </w:pPr>
      <w:r w:rsidRPr="007A6745">
        <w:rPr>
          <w:lang w:val="fr-BE"/>
        </w:rPr>
        <w:t>Le réviseur désigné par l'Union Nationale est chargé pour l'assurance obligatoire, tant au niveau des mutualités que de l'Union Nationale, de l'exécution des missions prévues par la loi du 6 août 1990.</w:t>
      </w:r>
    </w:p>
    <w:p w14:paraId="5B181229" w14:textId="77777777" w:rsidR="001F3F22" w:rsidRPr="007A6745" w:rsidRDefault="001F3F22" w:rsidP="0042445D">
      <w:pPr>
        <w:ind w:left="567"/>
        <w:rPr>
          <w:lang w:val="fr-BE"/>
        </w:rPr>
      </w:pPr>
      <w:r w:rsidRPr="007A6745">
        <w:rPr>
          <w:lang w:val="fr-BE"/>
        </w:rPr>
        <w:t>L'Union Nationale procure aux mutualités affiliées, toute la documentation dont elles peuvent avoir besoin, en vue de l'application et de l'interprétation des dispositions légales et réglementaires.</w:t>
      </w:r>
    </w:p>
    <w:p w14:paraId="457D9EEA" w14:textId="77777777" w:rsidR="001F3F22" w:rsidRPr="007A6745" w:rsidRDefault="001F3F22" w:rsidP="0042445D">
      <w:pPr>
        <w:ind w:left="567" w:hanging="567"/>
        <w:rPr>
          <w:lang w:val="fr-BE"/>
        </w:rPr>
      </w:pPr>
      <w:r w:rsidRPr="007A6745">
        <w:rPr>
          <w:lang w:val="fr-BE"/>
        </w:rPr>
        <w:t>§ 3.</w:t>
      </w:r>
      <w:r w:rsidRPr="007A6745">
        <w:rPr>
          <w:lang w:val="fr-BE"/>
        </w:rPr>
        <w:tab/>
        <w:t>En cas de manquement à la mission confiée par l'Union Nationale à ses mutualités, le Conseil d'Administration peut, par décision motivée, retirer l'autorisation conférée auxdites mutualités dans le cadre de l'exécution de l'assurance obligatoire.</w:t>
      </w:r>
    </w:p>
    <w:p w14:paraId="7F463FAF" w14:textId="77777777" w:rsidR="001F3F22" w:rsidRPr="007A6745" w:rsidRDefault="001F3F22" w:rsidP="0042445D">
      <w:pPr>
        <w:ind w:left="567"/>
        <w:rPr>
          <w:lang w:val="fr-BE"/>
        </w:rPr>
      </w:pPr>
      <w:r w:rsidRPr="007A6745">
        <w:rPr>
          <w:lang w:val="fr-BE"/>
        </w:rPr>
        <w:t>La mutualité peut interjeter appel de cette décision auprès du Ministre ayant les Affaires Sociales dans ses attributions dans les quinze jours civils de la notification de la décision.</w:t>
      </w:r>
    </w:p>
    <w:p w14:paraId="4506241F" w14:textId="77777777" w:rsidR="001F3F22" w:rsidRPr="007A6745" w:rsidRDefault="001F3F22" w:rsidP="0042445D">
      <w:pPr>
        <w:ind w:left="567" w:hanging="567"/>
        <w:rPr>
          <w:lang w:val="fr-BE"/>
        </w:rPr>
      </w:pPr>
      <w:r w:rsidRPr="007A6745">
        <w:rPr>
          <w:lang w:val="fr-BE"/>
        </w:rPr>
        <w:t>§ 4.</w:t>
      </w:r>
      <w:r w:rsidRPr="007A6745">
        <w:rPr>
          <w:lang w:val="fr-BE"/>
        </w:rPr>
        <w:tab/>
        <w:t>Lorsqu'une autorisation donnée est retirée, la mutualité ne répond plus aux dispositions de l'article 3 de la loi du 6 août 1990 et est, dès lors, d'office dissoute, ce qui entraîne l'application de l'article 47 de cette loi.</w:t>
      </w:r>
    </w:p>
    <w:p w14:paraId="17A4835E" w14:textId="41291C21" w:rsidR="001F3F22" w:rsidRPr="005E675B" w:rsidRDefault="001F3F22" w:rsidP="0042445D">
      <w:pPr>
        <w:ind w:left="567" w:hanging="567"/>
        <w:rPr>
          <w:strike/>
          <w:lang w:val="fr-BE"/>
        </w:rPr>
      </w:pPr>
      <w:r w:rsidRPr="007A6745">
        <w:rPr>
          <w:lang w:val="fr-BE"/>
        </w:rPr>
        <w:t>§ 5.</w:t>
      </w:r>
      <w:r w:rsidRPr="007A6745">
        <w:rPr>
          <w:lang w:val="fr-BE"/>
        </w:rPr>
        <w:tab/>
        <w:t xml:space="preserve">Sans préjudice des dispositions du § 3 de cet article, lorsque l'Union Nationale constate qu'une mutualité affiliée n'agit pas suivant ses objectifs statutaires ou ne respecte pas les obligations imposées par la loi du 6 août 1990 ou ses arrêtés d'exécution, en ce compris les conditions de l'autorisation visée au § 2 </w:t>
      </w:r>
      <w:r w:rsidRPr="005E675B">
        <w:rPr>
          <w:lang w:val="fr-BE"/>
        </w:rPr>
        <w:t xml:space="preserve">ou ne respecte pas les dispositions du code déontologique ou du code de gouvernance, </w:t>
      </w:r>
      <w:r w:rsidR="005E675B" w:rsidRPr="005E675B">
        <w:rPr>
          <w:lang w:val="fr-BE"/>
        </w:rPr>
        <w:t>elle </w:t>
      </w:r>
      <w:r w:rsidR="005E675B">
        <w:rPr>
          <w:strike/>
          <w:lang w:val="fr-BE"/>
        </w:rPr>
        <w:t>:</w:t>
      </w:r>
    </w:p>
    <w:p w14:paraId="1D507947" w14:textId="19372A58" w:rsidR="001F3F22" w:rsidRPr="00EB5715" w:rsidRDefault="001F3F22" w:rsidP="00B211C9">
      <w:pPr>
        <w:ind w:left="851"/>
        <w:rPr>
          <w:lang w:val="fr-BE"/>
        </w:rPr>
      </w:pPr>
      <w:r w:rsidRPr="005E675B">
        <w:rPr>
          <w:lang w:val="fr-BE"/>
        </w:rPr>
        <w:t xml:space="preserve">1° </w:t>
      </w:r>
      <w:r w:rsidRPr="009A4FFE">
        <w:rPr>
          <w:lang w:val="fr-BE"/>
        </w:rPr>
        <w:t xml:space="preserve">dispose </w:t>
      </w:r>
      <w:r w:rsidR="005E675B" w:rsidRPr="009A4FFE">
        <w:rPr>
          <w:lang w:val="fr-BE"/>
        </w:rPr>
        <w:t>de plein droit de la possibilité</w:t>
      </w:r>
      <w:r w:rsidR="005E675B" w:rsidRPr="005E675B">
        <w:rPr>
          <w:lang w:val="fr-BE"/>
        </w:rPr>
        <w:t xml:space="preserve"> </w:t>
      </w:r>
      <w:r w:rsidRPr="005E675B">
        <w:rPr>
          <w:lang w:val="fr-BE"/>
        </w:rPr>
        <w:t xml:space="preserve">d’expliquer directement sa position aux organes statutaires de la mutualité. Cette explication peut avoir lieu par écrit et/ou oralement lors d’une séance de l’Assemblée Générale et/ou du Conseil d’Administration ou de </w:t>
      </w:r>
      <w:r w:rsidR="000D45CE" w:rsidRPr="00EB5715">
        <w:rPr>
          <w:lang w:val="fr-BE"/>
        </w:rPr>
        <w:t>tout comité visé à l’article 23, § 2 de la loi du 6 aout 1990.</w:t>
      </w:r>
    </w:p>
    <w:p w14:paraId="2124A087" w14:textId="6C165E01" w:rsidR="001F3F22" w:rsidRPr="005E675B" w:rsidRDefault="001F3F22" w:rsidP="00B211C9">
      <w:pPr>
        <w:ind w:left="851"/>
        <w:rPr>
          <w:lang w:val="fr-BE"/>
        </w:rPr>
      </w:pPr>
      <w:r w:rsidRPr="005E675B">
        <w:rPr>
          <w:lang w:val="fr-BE"/>
        </w:rPr>
        <w:t>2° peut ordonner à la mutualité de régulariser la si</w:t>
      </w:r>
      <w:r w:rsidR="00C1757E">
        <w:rPr>
          <w:lang w:val="fr-BE"/>
        </w:rPr>
        <w:t>t</w:t>
      </w:r>
      <w:r w:rsidRPr="005E675B">
        <w:rPr>
          <w:lang w:val="fr-BE"/>
        </w:rPr>
        <w:t xml:space="preserve">uation dans un délai qu'elle détermine et, à défaut de régularisation dans le délai imparti, l'Union nationale peut décider de prendre une ou plusieurs mesures </w:t>
      </w:r>
      <w:r w:rsidR="00954F2F" w:rsidRPr="005E675B">
        <w:rPr>
          <w:lang w:val="fr-BE"/>
        </w:rPr>
        <w:t>suivantes :</w:t>
      </w:r>
    </w:p>
    <w:p w14:paraId="152F3170" w14:textId="7B44561C" w:rsidR="001F3F22" w:rsidRPr="005E675B" w:rsidRDefault="001F3F22" w:rsidP="00796362">
      <w:pPr>
        <w:pStyle w:val="Paragraphedeliste"/>
        <w:numPr>
          <w:ilvl w:val="1"/>
          <w:numId w:val="39"/>
        </w:numPr>
        <w:spacing w:before="0" w:after="200"/>
        <w:ind w:left="1134" w:hanging="283"/>
        <w:jc w:val="left"/>
        <w:rPr>
          <w:lang w:val="fr-BE"/>
        </w:rPr>
      </w:pPr>
      <w:r w:rsidRPr="005E675B">
        <w:rPr>
          <w:lang w:val="fr-BE"/>
        </w:rPr>
        <w:lastRenderedPageBreak/>
        <w:t>suspendre l'exercice des compétences des organes de la mutualité concernée et s'y substituer pendant une période déterminée et renouvelable;</w:t>
      </w:r>
    </w:p>
    <w:p w14:paraId="4E8859B9" w14:textId="07A867B0" w:rsidR="001F3F22" w:rsidRPr="005E675B" w:rsidRDefault="001F3F22" w:rsidP="00796362">
      <w:pPr>
        <w:pStyle w:val="Paragraphedeliste"/>
        <w:numPr>
          <w:ilvl w:val="1"/>
          <w:numId w:val="39"/>
        </w:numPr>
        <w:spacing w:before="0" w:after="200"/>
        <w:ind w:left="1134" w:hanging="283"/>
        <w:jc w:val="left"/>
        <w:rPr>
          <w:lang w:val="fr-BE"/>
        </w:rPr>
      </w:pPr>
      <w:r w:rsidRPr="005E675B">
        <w:rPr>
          <w:lang w:val="fr-BE"/>
        </w:rPr>
        <w:t>suspendre ou annuler une décision litigieuse.</w:t>
      </w:r>
    </w:p>
    <w:p w14:paraId="6C2CD453" w14:textId="77777777" w:rsidR="005E675B" w:rsidRPr="009A4FFE" w:rsidRDefault="001F3F22" w:rsidP="005E675B">
      <w:pPr>
        <w:ind w:left="567"/>
        <w:rPr>
          <w:lang w:val="fr-BE"/>
        </w:rPr>
      </w:pPr>
      <w:r w:rsidRPr="009A4FFE">
        <w:rPr>
          <w:lang w:val="fr-BE"/>
        </w:rPr>
        <w:t>L’Union Nationale informe sans délai l’Office de contrôle de sa constatation et de l’adoption d’une ou plusieurs mesures susvisées. Elle peut solliciter l’avis de l’Office avant d’adopter l’une de ces mesures.</w:t>
      </w:r>
      <w:r w:rsidR="005E675B" w:rsidRPr="009A4FFE">
        <w:rPr>
          <w:lang w:val="fr-BE"/>
        </w:rPr>
        <w:t xml:space="preserve"> La mutualité dispose du droit d’être entendue avant l’adoption de l’une de ces mesures.</w:t>
      </w:r>
    </w:p>
    <w:p w14:paraId="5FE6E559" w14:textId="0EDA76E8" w:rsidR="001F3F22" w:rsidRPr="009A4FFE" w:rsidRDefault="001F3F22" w:rsidP="00B211C9">
      <w:pPr>
        <w:ind w:left="567"/>
        <w:rPr>
          <w:lang w:val="fr-BE"/>
        </w:rPr>
      </w:pPr>
    </w:p>
    <w:p w14:paraId="37F96AB0" w14:textId="77777777" w:rsidR="001F3F22" w:rsidRPr="009A4FFE" w:rsidRDefault="001F3F22" w:rsidP="00B211C9">
      <w:pPr>
        <w:ind w:left="567"/>
        <w:rPr>
          <w:lang w:val="fr-BE"/>
        </w:rPr>
      </w:pPr>
      <w:r w:rsidRPr="009A4FFE">
        <w:rPr>
          <w:lang w:val="fr-BE"/>
        </w:rPr>
        <w:t>La mutualité qui conteste la décision de l’union nationale peut :</w:t>
      </w:r>
    </w:p>
    <w:p w14:paraId="767EB63B" w14:textId="5A515B4C" w:rsidR="001F3F22" w:rsidRPr="009A4FFE" w:rsidRDefault="001F3F22" w:rsidP="00B211C9">
      <w:pPr>
        <w:ind w:left="851"/>
        <w:rPr>
          <w:lang w:val="fr-BE"/>
        </w:rPr>
      </w:pPr>
      <w:r w:rsidRPr="009A4FFE">
        <w:rPr>
          <w:lang w:val="fr-BE"/>
        </w:rPr>
        <w:t xml:space="preserve">1° solliciter, en l’absence de recours devant le tribunal du travail compétent visé au point 2, l’avis de l’Office de contrôle à ce propos dans </w:t>
      </w:r>
      <w:r w:rsidR="005E675B" w:rsidRPr="009A4FFE">
        <w:rPr>
          <w:lang w:val="fr-BE"/>
        </w:rPr>
        <w:t xml:space="preserve">un délai d’un mois à compter </w:t>
      </w:r>
      <w:r w:rsidRPr="009A4FFE">
        <w:rPr>
          <w:lang w:val="fr-BE"/>
        </w:rPr>
        <w:t>de la notification de la décision. Dans ce cas, l’Office de contrôle communique son avis aux deux parties dans les deux mois de la réception de la demande d’avis, après avoir entendu les deux parties  ;</w:t>
      </w:r>
    </w:p>
    <w:p w14:paraId="7621DC88" w14:textId="77777777" w:rsidR="001F3F22" w:rsidRPr="005E675B" w:rsidRDefault="001F3F22" w:rsidP="00B211C9">
      <w:pPr>
        <w:ind w:left="851"/>
        <w:rPr>
          <w:lang w:val="fr-BE"/>
        </w:rPr>
      </w:pPr>
      <w:r w:rsidRPr="009A4FFE">
        <w:rPr>
          <w:lang w:val="fr-BE"/>
        </w:rPr>
        <w:t>2° introduire, à peine de déchéance, un recours par voie de requête devant le tribunal</w:t>
      </w:r>
      <w:r w:rsidRPr="005E675B">
        <w:rPr>
          <w:lang w:val="fr-BE"/>
        </w:rPr>
        <w:t xml:space="preserve"> du travail compétent dans les deux mois de la notification de la décision.</w:t>
      </w:r>
    </w:p>
    <w:p w14:paraId="4E502F8E" w14:textId="77777777" w:rsidR="001F3F22" w:rsidRPr="005E675B" w:rsidRDefault="001F3F22" w:rsidP="00B211C9">
      <w:pPr>
        <w:ind w:left="567"/>
        <w:rPr>
          <w:lang w:val="fr-BE"/>
        </w:rPr>
      </w:pPr>
      <w:r w:rsidRPr="005E675B">
        <w:rPr>
          <w:lang w:val="fr-BE"/>
        </w:rPr>
        <w:t>En cas de sollicitation de l’avis de l’Office visé au point 1, ce délai est prolongé de deux mois. L'action introduite devant le tribunal du travail n'est pas suspensive.</w:t>
      </w:r>
    </w:p>
    <w:p w14:paraId="753D4BBA" w14:textId="77777777" w:rsidR="001F3F22" w:rsidRPr="005E675B" w:rsidRDefault="001F3F22" w:rsidP="00B211C9">
      <w:pPr>
        <w:ind w:left="567"/>
        <w:rPr>
          <w:lang w:val="fr-BE"/>
        </w:rPr>
      </w:pPr>
      <w:r w:rsidRPr="005E675B">
        <w:rPr>
          <w:lang w:val="fr-BE"/>
        </w:rPr>
        <w:t>La mutualité avertit sans délai l’Office de contrôle de l’introduction de ce recours.</w:t>
      </w:r>
    </w:p>
    <w:p w14:paraId="4B8F030C" w14:textId="31212D9F" w:rsidR="001F3F22" w:rsidRPr="005E675B" w:rsidRDefault="001F3F22" w:rsidP="00B211C9">
      <w:pPr>
        <w:ind w:left="567"/>
        <w:rPr>
          <w:lang w:val="fr-BE"/>
        </w:rPr>
      </w:pPr>
      <w:r w:rsidRPr="005E675B">
        <w:rPr>
          <w:lang w:val="fr-BE"/>
        </w:rPr>
        <w:t>En cas d’introduction d’un recours devant le tribunal du travail compétent après avoir sollicité l’avis de l’Office de contrôle conformément au point 1 et avant que cet avis ait été communiqué aux deux parties, l’avis de l’Office de contrôle est censé ne jamais avoir été sollicité.</w:t>
      </w:r>
    </w:p>
    <w:p w14:paraId="4874D387" w14:textId="77777777" w:rsidR="001F3F22" w:rsidRPr="005E675B" w:rsidRDefault="001F3F22" w:rsidP="00B211C9">
      <w:pPr>
        <w:ind w:left="567"/>
        <w:rPr>
          <w:lang w:val="fr-BE"/>
        </w:rPr>
      </w:pPr>
      <w:r w:rsidRPr="005E675B">
        <w:rPr>
          <w:lang w:val="fr-BE"/>
        </w:rPr>
        <w:t>A défaut de régularisation dans le délai imparti, le Conseil d'Administration peut décider de suspendre l'exercice des compétences des organes de la mutualité concernée et peut s'y substituer pendant une période déterminée et renouvelable.</w:t>
      </w:r>
    </w:p>
    <w:p w14:paraId="44E3B8A9" w14:textId="77777777" w:rsidR="001F3F22" w:rsidRPr="007A6745" w:rsidRDefault="001F3F22" w:rsidP="00A23C20">
      <w:pPr>
        <w:ind w:left="567" w:hanging="567"/>
        <w:rPr>
          <w:lang w:val="fr-BE"/>
        </w:rPr>
      </w:pPr>
      <w:r w:rsidRPr="007A6745">
        <w:rPr>
          <w:lang w:val="fr-BE"/>
        </w:rPr>
        <w:t>§ 6.</w:t>
      </w:r>
      <w:r w:rsidRPr="007A6745">
        <w:rPr>
          <w:lang w:val="fr-BE"/>
        </w:rPr>
        <w:tab/>
        <w:t>En cas de dissolution de la mutualité, l'Union Nationale est vis-à-vis des membres et personnes à charge, subrogée à ladite mutualité pour ce qui concerne l'exécution des obligations relatives à l'assurance obligatoire soins de santé et indemnités, et ce, jusqu'au moment où l'affiliation de ceux-ci à une autre mutualité devient effective.</w:t>
      </w:r>
    </w:p>
    <w:p w14:paraId="6F300455" w14:textId="77777777" w:rsidR="001F3F22" w:rsidRPr="007A6745" w:rsidRDefault="001F3F22" w:rsidP="00A23C20">
      <w:pPr>
        <w:ind w:left="567" w:hanging="567"/>
        <w:rPr>
          <w:lang w:val="fr-BE"/>
        </w:rPr>
      </w:pPr>
      <w:r w:rsidRPr="007A6745">
        <w:rPr>
          <w:lang w:val="fr-BE"/>
        </w:rPr>
        <w:t>§ 7.</w:t>
      </w:r>
      <w:r w:rsidRPr="007A6745">
        <w:rPr>
          <w:lang w:val="fr-BE"/>
        </w:rPr>
        <w:tab/>
        <w:t>Vu la mise en œuvre progressive d'une responsabilité financière des mutualités et dans l'optique d'une meilleure connaissance et maîtrise des dépenses de santé, l'Union Nationale réalisera des études systématiques :</w:t>
      </w:r>
    </w:p>
    <w:p w14:paraId="20232206" w14:textId="77777777" w:rsidR="001F3F22" w:rsidRPr="007A6745" w:rsidRDefault="001F3F22" w:rsidP="00796362">
      <w:pPr>
        <w:numPr>
          <w:ilvl w:val="1"/>
          <w:numId w:val="40"/>
        </w:numPr>
        <w:ind w:left="851" w:hanging="284"/>
        <w:rPr>
          <w:lang w:val="fr-BE"/>
        </w:rPr>
      </w:pPr>
      <w:r w:rsidRPr="007A6745">
        <w:rPr>
          <w:lang w:val="fr-BE"/>
        </w:rPr>
        <w:t>des facteurs de risques sous-tendant la consommation des affiliés des Mutualités Libres ;</w:t>
      </w:r>
    </w:p>
    <w:p w14:paraId="7EDCFE71" w14:textId="5DA95713" w:rsidR="001F3F22" w:rsidRDefault="001F3F22" w:rsidP="00796362">
      <w:pPr>
        <w:numPr>
          <w:ilvl w:val="1"/>
          <w:numId w:val="40"/>
        </w:numPr>
        <w:ind w:left="851" w:hanging="284"/>
        <w:rPr>
          <w:lang w:val="fr-BE"/>
        </w:rPr>
      </w:pPr>
      <w:r w:rsidRPr="007A6745">
        <w:rPr>
          <w:lang w:val="fr-BE"/>
        </w:rPr>
        <w:t>des coûts par pathologies traitées, tant dans une optique de maîtrise des dépenses (connaître l'efficacité des divers prestataires) que dans une optique d'information des membres.</w:t>
      </w:r>
    </w:p>
    <w:p w14:paraId="447E54B6" w14:textId="07B4532C" w:rsidR="00BF5325" w:rsidRDefault="00BF5325">
      <w:pPr>
        <w:spacing w:before="0" w:after="200"/>
        <w:jc w:val="left"/>
        <w:rPr>
          <w:lang w:val="fr-BE"/>
        </w:rPr>
      </w:pPr>
      <w:r>
        <w:rPr>
          <w:lang w:val="fr-BE"/>
        </w:rPr>
        <w:br w:type="page"/>
      </w:r>
    </w:p>
    <w:p w14:paraId="2BE77622" w14:textId="77777777" w:rsidR="00BF5325" w:rsidRPr="007A6745" w:rsidRDefault="00BF5325" w:rsidP="00BF5325">
      <w:pPr>
        <w:ind w:left="851"/>
        <w:rPr>
          <w:lang w:val="fr-BE"/>
        </w:rPr>
      </w:pPr>
    </w:p>
    <w:p w14:paraId="7F1A3314" w14:textId="1CEAB66A" w:rsidR="001F3F22" w:rsidRPr="007A6745" w:rsidRDefault="007A6745" w:rsidP="007A6745">
      <w:pPr>
        <w:pStyle w:val="Titre2"/>
        <w:rPr>
          <w:lang w:val="fr-BE"/>
        </w:rPr>
      </w:pPr>
      <w:bookmarkStart w:id="28" w:name="_Toc84322552"/>
      <w:bookmarkStart w:id="29" w:name="_Toc168558318"/>
      <w:r w:rsidRPr="007A6745">
        <w:rPr>
          <w:lang w:val="fr-BE"/>
        </w:rPr>
        <w:t xml:space="preserve">Section </w:t>
      </w:r>
      <w:r w:rsidR="001F3F22" w:rsidRPr="007A6745">
        <w:rPr>
          <w:lang w:val="fr-BE"/>
        </w:rPr>
        <w:t>3 : Démission</w:t>
      </w:r>
      <w:bookmarkEnd w:id="28"/>
      <w:bookmarkEnd w:id="29"/>
    </w:p>
    <w:p w14:paraId="2B267430" w14:textId="77777777" w:rsidR="001F3F22" w:rsidRPr="007A6745" w:rsidRDefault="001F3F22" w:rsidP="007A6745">
      <w:pPr>
        <w:pStyle w:val="Titre3"/>
        <w:rPr>
          <w:lang w:val="fr-BE"/>
        </w:rPr>
      </w:pPr>
      <w:bookmarkStart w:id="30" w:name="_Toc84322553"/>
      <w:bookmarkStart w:id="31" w:name="_Toc168558319"/>
      <w:r w:rsidRPr="007A6745">
        <w:rPr>
          <w:lang w:val="fr-BE"/>
        </w:rPr>
        <w:t>Article 10</w:t>
      </w:r>
      <w:bookmarkEnd w:id="30"/>
      <w:bookmarkEnd w:id="31"/>
    </w:p>
    <w:p w14:paraId="7D441AE5" w14:textId="77777777" w:rsidR="001F3F22" w:rsidRPr="007A6745" w:rsidRDefault="001F3F22" w:rsidP="001F3F22">
      <w:pPr>
        <w:rPr>
          <w:lang w:val="fr-BE"/>
        </w:rPr>
      </w:pPr>
      <w:r w:rsidRPr="007A6745">
        <w:rPr>
          <w:lang w:val="fr-BE"/>
        </w:rPr>
        <w:t>Les mutualités se réservent la faculté de se retirer de l'Union au 31 décembre de chaque année, moyennant un préavis de six mois.</w:t>
      </w:r>
    </w:p>
    <w:p w14:paraId="38C8ABA4" w14:textId="77777777" w:rsidR="001F3F22" w:rsidRPr="007A6745" w:rsidRDefault="001F3F22" w:rsidP="007A6745">
      <w:pPr>
        <w:pStyle w:val="Titre3"/>
        <w:rPr>
          <w:lang w:val="fr-BE"/>
        </w:rPr>
      </w:pPr>
      <w:bookmarkStart w:id="32" w:name="_Toc84322554"/>
      <w:bookmarkStart w:id="33" w:name="_Toc168558320"/>
      <w:r w:rsidRPr="007A6745">
        <w:rPr>
          <w:lang w:val="fr-BE"/>
        </w:rPr>
        <w:t>Article 11</w:t>
      </w:r>
      <w:bookmarkEnd w:id="32"/>
      <w:bookmarkEnd w:id="33"/>
    </w:p>
    <w:p w14:paraId="056D9483" w14:textId="77777777" w:rsidR="001F3F22" w:rsidRPr="007A6745" w:rsidRDefault="001F3F22" w:rsidP="001F3F22">
      <w:pPr>
        <w:rPr>
          <w:lang w:val="fr-BE"/>
        </w:rPr>
      </w:pPr>
      <w:r w:rsidRPr="007A6745">
        <w:rPr>
          <w:lang w:val="fr-BE"/>
        </w:rPr>
        <w:t>Toute mutualité désirant faire mutation collective est tenue, en plus des obligations légales prévues par la loi relative à l'assurance obligatoire, soins de santé et indemnités coordonnée le 14 juillet 1994 et de la loi du 6 août 1990, de verser une indemnité de dédommagement correspondant à 6 mois de frais d'administration de des services obligatoire ainsi qu'à 6 mois de frais d'administration prévus pour les services nationaux complémentaires. L'Union Nationale procède d'office à la retenue de cette indemnité de dédommagement. L'indemnité de dédommagement ne devra pas être payée lorsque le préavis comporte un an. Les mutualités sont tenues au paiement intégral des cotisations relatives aux services complémentaires afférents aux années antérieures en ce compris l'année complète précédant la date de prise d'effet de la mutation.</w:t>
      </w:r>
    </w:p>
    <w:p w14:paraId="57E72893" w14:textId="77777777" w:rsidR="001F3F22" w:rsidRPr="007A6745" w:rsidRDefault="001F3F22" w:rsidP="001F3F22">
      <w:pPr>
        <w:rPr>
          <w:lang w:val="fr-BE"/>
        </w:rPr>
      </w:pPr>
      <w:r w:rsidRPr="007A6745">
        <w:rPr>
          <w:lang w:val="fr-BE"/>
        </w:rPr>
        <w:t>Par ailleurs, ce retrait ne peut avoir lieu que moyennant l'engagement formel de prise en charge et d'apurement des dettes à l'égard de l'Union Nationale.</w:t>
      </w:r>
    </w:p>
    <w:p w14:paraId="5A0C7813" w14:textId="77777777" w:rsidR="001F3F22" w:rsidRPr="007A6745" w:rsidRDefault="001F3F22" w:rsidP="007A6745">
      <w:pPr>
        <w:pStyle w:val="Titre3"/>
        <w:rPr>
          <w:lang w:val="fr-BE"/>
        </w:rPr>
      </w:pPr>
      <w:bookmarkStart w:id="34" w:name="_Toc84322555"/>
      <w:bookmarkStart w:id="35" w:name="_Toc168558321"/>
      <w:r w:rsidRPr="007A6745">
        <w:rPr>
          <w:lang w:val="fr-BE"/>
        </w:rPr>
        <w:t>Article 12</w:t>
      </w:r>
      <w:bookmarkEnd w:id="34"/>
      <w:bookmarkEnd w:id="35"/>
    </w:p>
    <w:p w14:paraId="2B676797" w14:textId="77777777" w:rsidR="001F3F22" w:rsidRPr="007A6745" w:rsidRDefault="001F3F22" w:rsidP="001F3F22">
      <w:pPr>
        <w:rPr>
          <w:lang w:val="fr-BE"/>
        </w:rPr>
      </w:pPr>
      <w:r w:rsidRPr="007A6745">
        <w:rPr>
          <w:lang w:val="fr-BE"/>
        </w:rPr>
        <w:t>Sous réserve des dispositions prévues à l'article 11, toute démission doit être adressée par la mutualité au Président de l'Union Nationale, par lettre recommandée, avant le 1</w:t>
      </w:r>
      <w:r w:rsidRPr="007A6745">
        <w:rPr>
          <w:vertAlign w:val="superscript"/>
          <w:lang w:val="fr-BE"/>
        </w:rPr>
        <w:t>er</w:t>
      </w:r>
      <w:r w:rsidRPr="007A6745">
        <w:rPr>
          <w:lang w:val="fr-BE"/>
        </w:rPr>
        <w:t xml:space="preserve"> juillet de l'année ; elle ne pourra entrer en vigueur qu'à dater du 1</w:t>
      </w:r>
      <w:r w:rsidRPr="007A6745">
        <w:rPr>
          <w:vertAlign w:val="superscript"/>
          <w:lang w:val="fr-BE"/>
        </w:rPr>
        <w:t>er</w:t>
      </w:r>
      <w:r w:rsidRPr="007A6745">
        <w:rPr>
          <w:lang w:val="fr-BE"/>
        </w:rPr>
        <w:t xml:space="preserve"> janvier suivant.</w:t>
      </w:r>
    </w:p>
    <w:p w14:paraId="38FDDAE8" w14:textId="77777777" w:rsidR="001F3F22" w:rsidRPr="007A6745" w:rsidRDefault="001F3F22" w:rsidP="007A6745">
      <w:pPr>
        <w:pStyle w:val="Titre3"/>
        <w:rPr>
          <w:lang w:val="fr-BE"/>
        </w:rPr>
      </w:pPr>
      <w:bookmarkStart w:id="36" w:name="_Toc84322556"/>
      <w:bookmarkStart w:id="37" w:name="_Toc168558322"/>
      <w:r w:rsidRPr="007A6745">
        <w:rPr>
          <w:lang w:val="fr-BE"/>
        </w:rPr>
        <w:t>Article 13</w:t>
      </w:r>
      <w:bookmarkEnd w:id="36"/>
      <w:bookmarkEnd w:id="37"/>
    </w:p>
    <w:p w14:paraId="7DC3C1F5" w14:textId="77777777" w:rsidR="001F3F22" w:rsidRPr="007A6745" w:rsidRDefault="001F3F22" w:rsidP="001F3F22">
      <w:pPr>
        <w:rPr>
          <w:lang w:val="fr-BE"/>
        </w:rPr>
      </w:pPr>
      <w:r w:rsidRPr="007A6745">
        <w:rPr>
          <w:lang w:val="fr-BE"/>
        </w:rPr>
        <w:t>Toute mutualité démissionnaire ainsi que chacun de ses membres individuellement, sont déchus de tous droits quelconques sur les avoirs de l'Union Nationale.</w:t>
      </w:r>
    </w:p>
    <w:p w14:paraId="1D5EAAF5" w14:textId="6B437CEB" w:rsidR="001F3F22" w:rsidRPr="00727CCD" w:rsidRDefault="00A23C20" w:rsidP="007A6745">
      <w:pPr>
        <w:pStyle w:val="Titre1"/>
        <w:rPr>
          <w:lang w:val="fr-BE"/>
        </w:rPr>
      </w:pPr>
      <w:bookmarkStart w:id="38" w:name="_Toc84322557"/>
      <w:bookmarkStart w:id="39" w:name="_Toc168558323"/>
      <w:r>
        <w:rPr>
          <w:lang w:val="fr-BE"/>
        </w:rPr>
        <w:lastRenderedPageBreak/>
        <w:t>C</w:t>
      </w:r>
      <w:r w:rsidR="001F3F22" w:rsidRPr="00727CCD">
        <w:rPr>
          <w:lang w:val="fr-BE"/>
        </w:rPr>
        <w:t xml:space="preserve">hapitre </w:t>
      </w:r>
      <w:r>
        <w:rPr>
          <w:lang w:val="fr-BE"/>
        </w:rPr>
        <w:t>III</w:t>
      </w:r>
      <w:r w:rsidR="001F3F22" w:rsidRPr="00727CCD">
        <w:rPr>
          <w:lang w:val="fr-BE"/>
        </w:rPr>
        <w:t xml:space="preserve"> </w:t>
      </w:r>
      <w:r>
        <w:rPr>
          <w:lang w:val="fr-BE"/>
        </w:rPr>
        <w:t>–</w:t>
      </w:r>
      <w:r w:rsidR="001F3F22" w:rsidRPr="00727CCD">
        <w:rPr>
          <w:lang w:val="fr-BE"/>
        </w:rPr>
        <w:t xml:space="preserve"> O</w:t>
      </w:r>
      <w:r>
        <w:rPr>
          <w:lang w:val="fr-BE"/>
        </w:rPr>
        <w:t>rganes de l’Union Nationale</w:t>
      </w:r>
      <w:bookmarkEnd w:id="38"/>
      <w:bookmarkEnd w:id="39"/>
    </w:p>
    <w:p w14:paraId="53D12DC1" w14:textId="45BF12D1" w:rsidR="001F3F22" w:rsidRPr="00727CCD" w:rsidRDefault="007A6745" w:rsidP="007A6745">
      <w:pPr>
        <w:pStyle w:val="Titre2"/>
        <w:rPr>
          <w:lang w:val="fr-BE"/>
        </w:rPr>
      </w:pPr>
      <w:bookmarkStart w:id="40" w:name="_Toc84322558"/>
      <w:bookmarkStart w:id="41" w:name="_Toc168558324"/>
      <w:r w:rsidRPr="00727CCD">
        <w:rPr>
          <w:lang w:val="fr-BE"/>
        </w:rPr>
        <w:t xml:space="preserve">Section </w:t>
      </w:r>
      <w:r w:rsidR="001F3F22" w:rsidRPr="00727CCD">
        <w:rPr>
          <w:lang w:val="fr-BE"/>
        </w:rPr>
        <w:t>1 : L’Assemblée Générale</w:t>
      </w:r>
      <w:bookmarkEnd w:id="40"/>
      <w:bookmarkEnd w:id="41"/>
    </w:p>
    <w:p w14:paraId="1AD51A29" w14:textId="77777777" w:rsidR="001F3F22" w:rsidRPr="007A6745" w:rsidRDefault="001F3F22" w:rsidP="007A6745">
      <w:pPr>
        <w:pStyle w:val="Titre3"/>
        <w:rPr>
          <w:lang w:val="fr-BE"/>
        </w:rPr>
      </w:pPr>
      <w:bookmarkStart w:id="42" w:name="_Toc84322559"/>
      <w:bookmarkStart w:id="43" w:name="_Toc168558325"/>
      <w:r w:rsidRPr="007A6745">
        <w:rPr>
          <w:lang w:val="fr-BE"/>
        </w:rPr>
        <w:t>Article 14</w:t>
      </w:r>
      <w:bookmarkEnd w:id="42"/>
      <w:bookmarkEnd w:id="43"/>
    </w:p>
    <w:p w14:paraId="7C595096" w14:textId="77777777" w:rsidR="001F3F22" w:rsidRPr="007A6745" w:rsidRDefault="001F3F22" w:rsidP="001F3F22">
      <w:pPr>
        <w:rPr>
          <w:lang w:val="fr-BE"/>
        </w:rPr>
      </w:pPr>
      <w:r w:rsidRPr="007A6745">
        <w:rPr>
          <w:lang w:val="fr-BE"/>
        </w:rPr>
        <w:t>L'Assemblée Générale se compose de délégués élus, pour une période de maximum</w:t>
      </w:r>
      <w:r w:rsidRPr="007A6745">
        <w:rPr>
          <w:b/>
          <w:bCs/>
          <w:i/>
          <w:iCs/>
          <w:lang w:val="fr-BE"/>
        </w:rPr>
        <w:t xml:space="preserve"> </w:t>
      </w:r>
      <w:r w:rsidRPr="007A6745">
        <w:rPr>
          <w:lang w:val="fr-BE"/>
        </w:rPr>
        <w:t>6 ans renouvelable, par les Assemblées Générales des mutualités affiliées.</w:t>
      </w:r>
    </w:p>
    <w:p w14:paraId="43630133" w14:textId="77777777" w:rsidR="005E675B" w:rsidRPr="005E675B" w:rsidRDefault="005E675B" w:rsidP="005E675B">
      <w:pPr>
        <w:rPr>
          <w:lang w:val="fr-BE"/>
        </w:rPr>
      </w:pPr>
      <w:r w:rsidRPr="005E675B">
        <w:rPr>
          <w:lang w:val="fr-BE"/>
        </w:rPr>
        <w:t>Chaque mutualité y sera représentée à raison d'un délégué par tranche complète de 20.000 membres avec un minimum de 2 délégués.</w:t>
      </w:r>
    </w:p>
    <w:p w14:paraId="4831D0A7" w14:textId="77777777" w:rsidR="005E675B" w:rsidRPr="005E675B" w:rsidRDefault="005E675B" w:rsidP="005E675B">
      <w:pPr>
        <w:rPr>
          <w:lang w:val="fr-BE"/>
        </w:rPr>
      </w:pPr>
      <w:r w:rsidRPr="005E675B">
        <w:rPr>
          <w:lang w:val="fr-BE"/>
        </w:rPr>
        <w:t>L’effectif pris en considération est le nombre de titulaires en assurance obligatoire calculée au 30 juin de l’année précédant celle au cours de laquelle le nombre de représentants à l’Assemblée Générale doit être fixé.</w:t>
      </w:r>
    </w:p>
    <w:p w14:paraId="5813C828" w14:textId="77777777" w:rsidR="001F3F22" w:rsidRPr="007A6745" w:rsidRDefault="001F3F22" w:rsidP="001F3F22">
      <w:pPr>
        <w:rPr>
          <w:lang w:val="fr-BE"/>
        </w:rPr>
      </w:pPr>
      <w:r w:rsidRPr="007A6745">
        <w:rPr>
          <w:lang w:val="fr-BE"/>
        </w:rPr>
        <w:t>Les mutualités peuvent, en outre, élire autant de délégués suppléants que de délégués effectifs.</w:t>
      </w:r>
    </w:p>
    <w:p w14:paraId="09F27CC7" w14:textId="77777777" w:rsidR="001F3F22" w:rsidRPr="007A6745" w:rsidRDefault="001F3F22" w:rsidP="001F3F22">
      <w:pPr>
        <w:rPr>
          <w:lang w:val="fr-BE"/>
        </w:rPr>
      </w:pPr>
      <w:r w:rsidRPr="007A6745">
        <w:rPr>
          <w:lang w:val="fr-BE"/>
        </w:rPr>
        <w:t>Pour être élus, les délégués doivent être affiliés auprès de la mutualité qu'ils représentent et faire partie de son Assemblée Générale.</w:t>
      </w:r>
    </w:p>
    <w:p w14:paraId="36A99464" w14:textId="77777777" w:rsidR="001F3F22" w:rsidRPr="007A6745" w:rsidRDefault="001F3F22" w:rsidP="007A6745">
      <w:pPr>
        <w:pStyle w:val="Titre3"/>
        <w:rPr>
          <w:lang w:val="fr-BE"/>
        </w:rPr>
      </w:pPr>
      <w:bookmarkStart w:id="44" w:name="_Toc84322560"/>
      <w:bookmarkStart w:id="45" w:name="_Toc168558326"/>
      <w:r w:rsidRPr="007A6745">
        <w:rPr>
          <w:lang w:val="fr-BE"/>
        </w:rPr>
        <w:t>Article 15</w:t>
      </w:r>
      <w:bookmarkEnd w:id="44"/>
      <w:bookmarkEnd w:id="45"/>
    </w:p>
    <w:p w14:paraId="22AE9FB7" w14:textId="77777777" w:rsidR="001F3F22" w:rsidRPr="007A6745" w:rsidRDefault="001F3F22" w:rsidP="001F3F22">
      <w:pPr>
        <w:rPr>
          <w:lang w:val="fr-BE"/>
        </w:rPr>
      </w:pPr>
      <w:r w:rsidRPr="007A6745">
        <w:rPr>
          <w:lang w:val="fr-BE"/>
        </w:rPr>
        <w:t>L'Assemblée Générale peut également élire au maximum 15 conseillers à l'Assemblée Générale. Ceux-ci ont voix consultative.</w:t>
      </w:r>
    </w:p>
    <w:p w14:paraId="2031EBBA" w14:textId="77777777" w:rsidR="001F3F22" w:rsidRPr="007A6745" w:rsidRDefault="001F3F22" w:rsidP="001F3F22">
      <w:pPr>
        <w:rPr>
          <w:lang w:val="fr-BE"/>
        </w:rPr>
      </w:pPr>
      <w:r w:rsidRPr="007A6745">
        <w:rPr>
          <w:lang w:val="fr-BE"/>
        </w:rPr>
        <w:t>Les membres de la direction de l'Union Nationale peuvent assister à l'Assemblée Générale avec voix consultative.</w:t>
      </w:r>
    </w:p>
    <w:p w14:paraId="362CF38C" w14:textId="77777777" w:rsidR="001F3F22" w:rsidRPr="007A6745" w:rsidRDefault="001F3F22" w:rsidP="007A6745">
      <w:pPr>
        <w:pStyle w:val="Titre3"/>
        <w:rPr>
          <w:lang w:val="fr-BE"/>
        </w:rPr>
      </w:pPr>
      <w:bookmarkStart w:id="46" w:name="_Toc84322561"/>
      <w:bookmarkStart w:id="47" w:name="_Toc168558327"/>
      <w:r w:rsidRPr="007A6745">
        <w:rPr>
          <w:lang w:val="fr-BE"/>
        </w:rPr>
        <w:t>Article 16</w:t>
      </w:r>
      <w:bookmarkEnd w:id="46"/>
      <w:bookmarkEnd w:id="47"/>
    </w:p>
    <w:p w14:paraId="75880571" w14:textId="77777777" w:rsidR="001F3F22" w:rsidRPr="007A6745" w:rsidRDefault="001F3F22" w:rsidP="001F3F22">
      <w:pPr>
        <w:rPr>
          <w:lang w:val="fr-BE"/>
        </w:rPr>
      </w:pPr>
      <w:r w:rsidRPr="007A6745">
        <w:rPr>
          <w:lang w:val="fr-BE"/>
        </w:rPr>
        <w:t>Perdent leur qualité de délégué, sur décision de l'Assemblée Générale de l'Union Nationale:</w:t>
      </w:r>
    </w:p>
    <w:p w14:paraId="7E45BA1B" w14:textId="77777777" w:rsidR="001F3F22" w:rsidRPr="007A6745" w:rsidRDefault="001F3F22" w:rsidP="00796362">
      <w:pPr>
        <w:numPr>
          <w:ilvl w:val="0"/>
          <w:numId w:val="12"/>
        </w:numPr>
        <w:rPr>
          <w:lang w:val="fr-BE"/>
        </w:rPr>
      </w:pPr>
      <w:r w:rsidRPr="007A6745">
        <w:rPr>
          <w:lang w:val="fr-BE"/>
        </w:rPr>
        <w:t>ceux dont le mandat est retiré par leur mutualité ;</w:t>
      </w:r>
    </w:p>
    <w:p w14:paraId="540199F7" w14:textId="77777777" w:rsidR="001F3F22" w:rsidRPr="007A6745" w:rsidRDefault="001F3F22" w:rsidP="00796362">
      <w:pPr>
        <w:numPr>
          <w:ilvl w:val="0"/>
          <w:numId w:val="12"/>
        </w:numPr>
        <w:rPr>
          <w:lang w:val="fr-BE"/>
        </w:rPr>
      </w:pPr>
      <w:r w:rsidRPr="007A6745">
        <w:rPr>
          <w:lang w:val="fr-BE"/>
        </w:rPr>
        <w:t>ceux qui calomnient un membre du Conseil d'Administration à l'occasion de l'exercice de leurs fonctions;</w:t>
      </w:r>
    </w:p>
    <w:p w14:paraId="5C7C71D2" w14:textId="77777777" w:rsidR="001F3F22" w:rsidRPr="007A6745" w:rsidRDefault="001F3F22" w:rsidP="00796362">
      <w:pPr>
        <w:numPr>
          <w:ilvl w:val="0"/>
          <w:numId w:val="12"/>
        </w:numPr>
        <w:rPr>
          <w:lang w:val="fr-BE"/>
        </w:rPr>
      </w:pPr>
      <w:r w:rsidRPr="007A6745">
        <w:rPr>
          <w:lang w:val="fr-BE"/>
        </w:rPr>
        <w:t>ceux qui menacent ou insultent un délégué en assemblée ;</w:t>
      </w:r>
    </w:p>
    <w:p w14:paraId="2D275E01" w14:textId="77777777" w:rsidR="001F3F22" w:rsidRPr="007A6745" w:rsidRDefault="001F3F22" w:rsidP="00796362">
      <w:pPr>
        <w:numPr>
          <w:ilvl w:val="0"/>
          <w:numId w:val="12"/>
        </w:numPr>
        <w:rPr>
          <w:lang w:val="fr-BE"/>
        </w:rPr>
      </w:pPr>
      <w:r w:rsidRPr="007A6745">
        <w:rPr>
          <w:lang w:val="fr-BE"/>
        </w:rPr>
        <w:t>ceux qui posent des actes de nature à nuire aux intérêts de l'Union Nationale ;</w:t>
      </w:r>
    </w:p>
    <w:p w14:paraId="5A4E2899" w14:textId="77777777" w:rsidR="001F3F22" w:rsidRPr="007A6745" w:rsidRDefault="001F3F22" w:rsidP="00796362">
      <w:pPr>
        <w:numPr>
          <w:ilvl w:val="0"/>
          <w:numId w:val="12"/>
        </w:numPr>
        <w:rPr>
          <w:lang w:val="fr-BE"/>
        </w:rPr>
      </w:pPr>
      <w:r w:rsidRPr="007A6745">
        <w:rPr>
          <w:lang w:val="fr-BE"/>
        </w:rPr>
        <w:t>ceux qui refusent de se soumettre aux statuts et aux règlements de l'Union Nationale ;</w:t>
      </w:r>
    </w:p>
    <w:p w14:paraId="0378666E" w14:textId="77777777" w:rsidR="001F3F22" w:rsidRPr="007A6745" w:rsidRDefault="001F3F22" w:rsidP="00796362">
      <w:pPr>
        <w:numPr>
          <w:ilvl w:val="0"/>
          <w:numId w:val="12"/>
        </w:numPr>
        <w:rPr>
          <w:lang w:val="fr-BE"/>
        </w:rPr>
      </w:pPr>
      <w:r w:rsidRPr="007A6745">
        <w:rPr>
          <w:lang w:val="fr-BE"/>
        </w:rPr>
        <w:t>ceux qui ont encouru une condamnation conditionnelle ou non, coulée en force de chose jugée à une peine criminelle ou à un emprisonnement principal de plus de trois mois.</w:t>
      </w:r>
    </w:p>
    <w:p w14:paraId="3CFE2C34" w14:textId="03FC01D8" w:rsidR="001F3F22" w:rsidRDefault="001F3F22" w:rsidP="00796362">
      <w:pPr>
        <w:numPr>
          <w:ilvl w:val="0"/>
          <w:numId w:val="12"/>
        </w:numPr>
        <w:rPr>
          <w:lang w:val="fr-BE"/>
        </w:rPr>
      </w:pPr>
      <w:r w:rsidRPr="007A6745">
        <w:rPr>
          <w:lang w:val="fr-BE"/>
        </w:rPr>
        <w:t>Ceux qui ont été absents sans être excusés et sans donner de procuration à trois réunions de l’Assemblée Générale</w:t>
      </w:r>
    </w:p>
    <w:p w14:paraId="75DF7430" w14:textId="628B6485" w:rsidR="00BF5325" w:rsidRDefault="00BF5325">
      <w:pPr>
        <w:spacing w:before="0" w:after="200"/>
        <w:jc w:val="left"/>
        <w:rPr>
          <w:lang w:val="fr-BE"/>
        </w:rPr>
      </w:pPr>
      <w:r>
        <w:rPr>
          <w:lang w:val="fr-BE"/>
        </w:rPr>
        <w:br w:type="page"/>
      </w:r>
    </w:p>
    <w:p w14:paraId="189C2440" w14:textId="77777777" w:rsidR="00BF5325" w:rsidRPr="007A6745" w:rsidRDefault="00BF5325" w:rsidP="00BF5325">
      <w:pPr>
        <w:ind w:left="720"/>
        <w:rPr>
          <w:lang w:val="fr-BE"/>
        </w:rPr>
      </w:pPr>
    </w:p>
    <w:p w14:paraId="601B56F5" w14:textId="77777777" w:rsidR="001F3F22" w:rsidRPr="007A6745" w:rsidRDefault="001F3F22" w:rsidP="007A6745">
      <w:pPr>
        <w:pStyle w:val="Titre3"/>
        <w:rPr>
          <w:lang w:val="fr-BE"/>
        </w:rPr>
      </w:pPr>
      <w:bookmarkStart w:id="48" w:name="_Toc84322562"/>
      <w:bookmarkStart w:id="49" w:name="_Toc168558328"/>
      <w:r w:rsidRPr="007A6745">
        <w:rPr>
          <w:lang w:val="fr-BE"/>
        </w:rPr>
        <w:t>Article 17 : Compétence de l'Assemblée Générale</w:t>
      </w:r>
      <w:bookmarkEnd w:id="48"/>
      <w:bookmarkEnd w:id="49"/>
    </w:p>
    <w:p w14:paraId="13E3E03B" w14:textId="77777777" w:rsidR="001F3F22" w:rsidRPr="007A6745" w:rsidRDefault="001F3F22" w:rsidP="001F3F22">
      <w:pPr>
        <w:rPr>
          <w:lang w:val="fr-BE"/>
        </w:rPr>
      </w:pPr>
      <w:bookmarkStart w:id="50" w:name="_Hlk164841512"/>
      <w:r w:rsidRPr="007A6745">
        <w:rPr>
          <w:lang w:val="fr-BE"/>
        </w:rPr>
        <w:t>L'Assemblée Générale délibère et décide sur les objets suivants :</w:t>
      </w:r>
    </w:p>
    <w:p w14:paraId="281DE824" w14:textId="77777777" w:rsidR="001F3F22" w:rsidRPr="00ED4578" w:rsidRDefault="001F3F22" w:rsidP="00796362">
      <w:pPr>
        <w:numPr>
          <w:ilvl w:val="0"/>
          <w:numId w:val="13"/>
        </w:numPr>
        <w:rPr>
          <w:lang w:val="fr-BE"/>
        </w:rPr>
      </w:pPr>
      <w:r w:rsidRPr="00ED4578">
        <w:rPr>
          <w:lang w:val="fr-BE"/>
        </w:rPr>
        <w:t>les modifications des statuts ;</w:t>
      </w:r>
    </w:p>
    <w:p w14:paraId="1E5F631B" w14:textId="77777777" w:rsidR="001F3F22" w:rsidRPr="00ED4578" w:rsidRDefault="001F3F22" w:rsidP="00796362">
      <w:pPr>
        <w:numPr>
          <w:ilvl w:val="0"/>
          <w:numId w:val="13"/>
        </w:numPr>
        <w:rPr>
          <w:lang w:val="fr-BE"/>
        </w:rPr>
      </w:pPr>
      <w:r w:rsidRPr="00ED4578">
        <w:rPr>
          <w:lang w:val="fr-BE"/>
        </w:rPr>
        <w:t>l'élection et la révocation des administrateurs ;</w:t>
      </w:r>
    </w:p>
    <w:p w14:paraId="4C69B4DC" w14:textId="28414FD0" w:rsidR="001F3F22" w:rsidRPr="00EB5715" w:rsidRDefault="001F3F22" w:rsidP="00796362">
      <w:pPr>
        <w:numPr>
          <w:ilvl w:val="0"/>
          <w:numId w:val="13"/>
        </w:numPr>
        <w:rPr>
          <w:lang w:val="fr-BE"/>
        </w:rPr>
      </w:pPr>
      <w:r w:rsidRPr="00ED4578">
        <w:rPr>
          <w:lang w:val="fr-BE"/>
        </w:rPr>
        <w:t>l'approbation des budgets et comptes annuels ;</w:t>
      </w:r>
    </w:p>
    <w:p w14:paraId="5892781D" w14:textId="630AA493" w:rsidR="003D5306" w:rsidRPr="008C006E" w:rsidRDefault="00EB5715" w:rsidP="00F9490F">
      <w:pPr>
        <w:numPr>
          <w:ilvl w:val="0"/>
          <w:numId w:val="13"/>
        </w:numPr>
        <w:rPr>
          <w:lang w:val="fr-BE"/>
        </w:rPr>
      </w:pPr>
      <w:r w:rsidRPr="008C006E">
        <w:rPr>
          <w:lang w:val="fr-BE"/>
        </w:rPr>
        <w:t>l’oc</w:t>
      </w:r>
      <w:r w:rsidR="003D5306" w:rsidRPr="008C006E">
        <w:rPr>
          <w:lang w:val="fr-BE"/>
        </w:rPr>
        <w:t xml:space="preserve">troi de jetons de présence, du remboursement de frais liés à l'exécution du mandat et l'octroi d'un défraiement </w:t>
      </w:r>
      <w:r w:rsidR="00D15C73" w:rsidRPr="008C006E">
        <w:rPr>
          <w:lang w:val="fr-BE"/>
        </w:rPr>
        <w:t xml:space="preserve">forfaitaire </w:t>
      </w:r>
      <w:r w:rsidR="003D5306" w:rsidRPr="008C006E">
        <w:rPr>
          <w:lang w:val="fr-BE"/>
        </w:rPr>
        <w:t xml:space="preserve">pour ces frais aux administrateurs, aux membres de l'assemblée générale ainsi qu’aux membres </w:t>
      </w:r>
      <w:r w:rsidR="00CF3086" w:rsidRPr="008C006E">
        <w:rPr>
          <w:lang w:val="fr-BE"/>
        </w:rPr>
        <w:t xml:space="preserve">effectifs </w:t>
      </w:r>
      <w:r w:rsidR="003D5306" w:rsidRPr="008C006E">
        <w:rPr>
          <w:lang w:val="fr-BE"/>
        </w:rPr>
        <w:t>d’un comité visé à l’article 23, § 2 de la loi du 6 aout 1990.</w:t>
      </w:r>
    </w:p>
    <w:p w14:paraId="42AFD83F" w14:textId="0D3B37A4" w:rsidR="00121E5D" w:rsidRPr="003D5306" w:rsidRDefault="00121E5D" w:rsidP="003D5306">
      <w:pPr>
        <w:pStyle w:val="Paragraphedeliste"/>
        <w:rPr>
          <w:lang w:val="fr-BE"/>
        </w:rPr>
      </w:pPr>
      <w:r w:rsidRPr="003D5306">
        <w:rPr>
          <w:lang w:val="fr-BE"/>
        </w:rPr>
        <w:t>Ces informations sont reprises dans les annexes des statuts et en font partie intégrante.</w:t>
      </w:r>
    </w:p>
    <w:bookmarkEnd w:id="50"/>
    <w:p w14:paraId="1EA5B545" w14:textId="77777777" w:rsidR="001F3F22" w:rsidRPr="00ED4578" w:rsidRDefault="001F3F22" w:rsidP="00796362">
      <w:pPr>
        <w:numPr>
          <w:ilvl w:val="0"/>
          <w:numId w:val="13"/>
        </w:numPr>
        <w:rPr>
          <w:lang w:val="fr-BE"/>
        </w:rPr>
      </w:pPr>
      <w:r w:rsidRPr="00ED4578">
        <w:rPr>
          <w:lang w:val="fr-BE"/>
        </w:rPr>
        <w:t>la désignation d'un réviseur d'entreprise ;</w:t>
      </w:r>
    </w:p>
    <w:p w14:paraId="5627DF2C" w14:textId="77777777" w:rsidR="001F3F22" w:rsidRPr="00ED4578" w:rsidRDefault="001F3F22" w:rsidP="00796362">
      <w:pPr>
        <w:numPr>
          <w:ilvl w:val="0"/>
          <w:numId w:val="13"/>
        </w:numPr>
        <w:rPr>
          <w:lang w:val="fr-BE"/>
        </w:rPr>
      </w:pPr>
      <w:r w:rsidRPr="00ED4578">
        <w:rPr>
          <w:lang w:val="fr-BE"/>
        </w:rPr>
        <w:t>la collaboration avec des tiers visées à l'article 63 des présents statuts ;</w:t>
      </w:r>
    </w:p>
    <w:p w14:paraId="52A98349" w14:textId="77777777" w:rsidR="001F3F22" w:rsidRPr="00ED4578" w:rsidRDefault="001F3F22" w:rsidP="00796362">
      <w:pPr>
        <w:numPr>
          <w:ilvl w:val="0"/>
          <w:numId w:val="13"/>
        </w:numPr>
        <w:rPr>
          <w:lang w:val="fr-BE"/>
        </w:rPr>
      </w:pPr>
      <w:r w:rsidRPr="00ED4578">
        <w:rPr>
          <w:lang w:val="fr-BE"/>
        </w:rPr>
        <w:t>l'approbation du groupement de services de mutualités affiliées dans une société mutualiste visée à l'article 43bis §1 alinéa 1 de la loi du 6 août 1990 ;</w:t>
      </w:r>
    </w:p>
    <w:p w14:paraId="4C1E5B5D" w14:textId="7A9E9776" w:rsidR="001F3F22" w:rsidRPr="00ED4578" w:rsidRDefault="001F3F22" w:rsidP="00796362">
      <w:pPr>
        <w:numPr>
          <w:ilvl w:val="0"/>
          <w:numId w:val="13"/>
        </w:numPr>
        <w:rPr>
          <w:lang w:val="fr-BE"/>
        </w:rPr>
      </w:pPr>
      <w:r w:rsidRPr="00ED4578">
        <w:rPr>
          <w:lang w:val="fr-BE"/>
        </w:rPr>
        <w:t>l’approbation de la création d’une société mutualiste visée à l’article 43bis §5 de la loi du 6 août 1990</w:t>
      </w:r>
      <w:r w:rsidR="00121E5D" w:rsidRPr="00ED4578">
        <w:rPr>
          <w:lang w:val="fr-BE"/>
        </w:rPr>
        <w:t> ;</w:t>
      </w:r>
    </w:p>
    <w:p w14:paraId="43A3E271" w14:textId="086B0380" w:rsidR="001F3F22" w:rsidRPr="00ED4578" w:rsidRDefault="001F3F22" w:rsidP="00796362">
      <w:pPr>
        <w:numPr>
          <w:ilvl w:val="0"/>
          <w:numId w:val="13"/>
        </w:numPr>
        <w:rPr>
          <w:lang w:val="fr-BE"/>
        </w:rPr>
      </w:pPr>
      <w:r w:rsidRPr="00ED4578">
        <w:rPr>
          <w:lang w:val="fr-BE"/>
        </w:rPr>
        <w:t>l’approbation de la création d’une société mutualiste visée à l’article 43bis §1 alinéa 2 de la loi du 6 août 1990</w:t>
      </w:r>
      <w:r w:rsidR="00121E5D" w:rsidRPr="00ED4578">
        <w:rPr>
          <w:lang w:val="fr-BE"/>
        </w:rPr>
        <w:t> ;</w:t>
      </w:r>
    </w:p>
    <w:p w14:paraId="0132D2DC" w14:textId="09DF9237" w:rsidR="001F3F22" w:rsidRPr="007A6745" w:rsidRDefault="001F3F22" w:rsidP="00796362">
      <w:pPr>
        <w:numPr>
          <w:ilvl w:val="0"/>
          <w:numId w:val="13"/>
        </w:numPr>
        <w:rPr>
          <w:lang w:val="fr-BE"/>
        </w:rPr>
      </w:pPr>
      <w:r w:rsidRPr="00ED4578">
        <w:rPr>
          <w:lang w:val="fr-BE"/>
        </w:rPr>
        <w:t>l’approbation de l’affiliation d’une mu</w:t>
      </w:r>
      <w:r w:rsidRPr="007A6745">
        <w:rPr>
          <w:lang w:val="fr-BE"/>
        </w:rPr>
        <w:t>tualité à une société mutualistes visées à l’article 43bis §§ 1</w:t>
      </w:r>
      <w:r w:rsidRPr="007A6745">
        <w:rPr>
          <w:vertAlign w:val="superscript"/>
          <w:lang w:val="fr-BE"/>
        </w:rPr>
        <w:t>er</w:t>
      </w:r>
      <w:r w:rsidRPr="007A6745">
        <w:rPr>
          <w:lang w:val="fr-BE"/>
        </w:rPr>
        <w:t xml:space="preserve"> alinéa 1 ou 5, ou à l’article 70 §7 de la loi du 6 août 1990</w:t>
      </w:r>
      <w:r w:rsidR="00121E5D">
        <w:rPr>
          <w:lang w:val="fr-BE"/>
        </w:rPr>
        <w:t> ;</w:t>
      </w:r>
    </w:p>
    <w:p w14:paraId="15CFF22E" w14:textId="49217CB4" w:rsidR="001F3F22" w:rsidRPr="007A6745" w:rsidRDefault="001F3F22" w:rsidP="00796362">
      <w:pPr>
        <w:numPr>
          <w:ilvl w:val="0"/>
          <w:numId w:val="13"/>
        </w:numPr>
        <w:rPr>
          <w:lang w:val="fr-BE"/>
        </w:rPr>
      </w:pPr>
      <w:r w:rsidRPr="007A6745">
        <w:rPr>
          <w:lang w:val="fr-BE"/>
        </w:rPr>
        <w:t>la transformation d’une société mutualiste visée à l’article 43bis §1 alinéa 1 en une société mutualiste visée à l’article 43bis §1, alinéa 2 de la loi du 6 août 1990</w:t>
      </w:r>
      <w:r w:rsidR="00121E5D">
        <w:rPr>
          <w:lang w:val="fr-BE"/>
        </w:rPr>
        <w:t> ;</w:t>
      </w:r>
    </w:p>
    <w:p w14:paraId="658A8149" w14:textId="0AE93E45" w:rsidR="001F3F22" w:rsidRPr="007A6745" w:rsidRDefault="001F3F22" w:rsidP="00796362">
      <w:pPr>
        <w:numPr>
          <w:ilvl w:val="0"/>
          <w:numId w:val="13"/>
        </w:numPr>
        <w:rPr>
          <w:lang w:val="fr-BE"/>
        </w:rPr>
      </w:pPr>
      <w:r w:rsidRPr="007A6745">
        <w:rPr>
          <w:lang w:val="fr-BE"/>
        </w:rPr>
        <w:t>la fusion de sociétés mutualistes visées à l’article 43bis §§1 ou 5, ou à l’article 70 §7 de la loi du 6 août 1990</w:t>
      </w:r>
      <w:r w:rsidR="00121E5D">
        <w:rPr>
          <w:lang w:val="fr-BE"/>
        </w:rPr>
        <w:t> ;</w:t>
      </w:r>
    </w:p>
    <w:p w14:paraId="0D8ECA2B" w14:textId="66BB3572" w:rsidR="001F3F22" w:rsidRPr="007A6745" w:rsidRDefault="001F3F22" w:rsidP="00796362">
      <w:pPr>
        <w:numPr>
          <w:ilvl w:val="0"/>
          <w:numId w:val="13"/>
        </w:numPr>
        <w:rPr>
          <w:lang w:val="fr-BE"/>
        </w:rPr>
      </w:pPr>
      <w:r w:rsidRPr="007A6745">
        <w:rPr>
          <w:lang w:val="fr-BE"/>
        </w:rPr>
        <w:t>La dissolution d’une société mutualiste visée à l'article 43bis, §§ 1</w:t>
      </w:r>
      <w:r w:rsidRPr="007A6745">
        <w:rPr>
          <w:vertAlign w:val="superscript"/>
          <w:lang w:val="fr-BE"/>
        </w:rPr>
        <w:t>er</w:t>
      </w:r>
      <w:r w:rsidRPr="007A6745">
        <w:rPr>
          <w:lang w:val="fr-BE"/>
        </w:rPr>
        <w:t xml:space="preserve"> ou 5, ou à l’article 70, § 7, le transfert de portefeuille qui en découle et la destination à donner aux éventuels actifs résiduels visés à l’article 46, § 4 de la loi du 6 août 1990</w:t>
      </w:r>
      <w:r w:rsidR="00121E5D">
        <w:rPr>
          <w:lang w:val="fr-BE"/>
        </w:rPr>
        <w:t> ;</w:t>
      </w:r>
    </w:p>
    <w:p w14:paraId="39EE79FC" w14:textId="36FE4F59" w:rsidR="001F3F22" w:rsidRPr="007A6745" w:rsidRDefault="001F3F22" w:rsidP="00796362">
      <w:pPr>
        <w:numPr>
          <w:ilvl w:val="0"/>
          <w:numId w:val="13"/>
        </w:numPr>
        <w:rPr>
          <w:lang w:val="fr-BE"/>
        </w:rPr>
      </w:pPr>
      <w:r w:rsidRPr="007A6745">
        <w:rPr>
          <w:lang w:val="fr-BE"/>
        </w:rPr>
        <w:t>la demande d'adhésion d'une mutualité ;</w:t>
      </w:r>
    </w:p>
    <w:p w14:paraId="0CCA9264" w14:textId="4AA0FCE6" w:rsidR="001F3F22" w:rsidRPr="007A6745" w:rsidRDefault="001F3F22" w:rsidP="00796362">
      <w:pPr>
        <w:numPr>
          <w:ilvl w:val="0"/>
          <w:numId w:val="13"/>
        </w:numPr>
        <w:rPr>
          <w:lang w:val="fr-BE"/>
        </w:rPr>
      </w:pPr>
      <w:r w:rsidRPr="007A6745">
        <w:rPr>
          <w:lang w:val="fr-BE"/>
        </w:rPr>
        <w:t>la dissolution d’une mutualité, visée à l’article 45 et la destination à donner aux éventuels actifs résiduels visés à l’article 46, § 4 de la loi du 6 août 1990</w:t>
      </w:r>
      <w:r w:rsidR="00121E5D">
        <w:rPr>
          <w:lang w:val="fr-BE"/>
        </w:rPr>
        <w:t> ;</w:t>
      </w:r>
    </w:p>
    <w:p w14:paraId="525EB1A3" w14:textId="20CF7B7B" w:rsidR="001F3F22" w:rsidRPr="007A6745" w:rsidRDefault="001F3F22" w:rsidP="00796362">
      <w:pPr>
        <w:numPr>
          <w:ilvl w:val="0"/>
          <w:numId w:val="13"/>
        </w:numPr>
        <w:rPr>
          <w:lang w:val="fr-BE"/>
        </w:rPr>
      </w:pPr>
      <w:r w:rsidRPr="007A6745">
        <w:rPr>
          <w:lang w:val="fr-BE"/>
        </w:rPr>
        <w:t>la fusion de mutualités affiliées</w:t>
      </w:r>
      <w:r w:rsidR="00121E5D">
        <w:rPr>
          <w:lang w:val="fr-BE"/>
        </w:rPr>
        <w:t> ;</w:t>
      </w:r>
    </w:p>
    <w:p w14:paraId="15D1939B" w14:textId="77777777" w:rsidR="001F3F22" w:rsidRPr="007A6745" w:rsidRDefault="001F3F22" w:rsidP="00796362">
      <w:pPr>
        <w:numPr>
          <w:ilvl w:val="0"/>
          <w:numId w:val="13"/>
        </w:numPr>
        <w:rPr>
          <w:lang w:val="fr-BE"/>
        </w:rPr>
      </w:pPr>
      <w:r w:rsidRPr="007A6745">
        <w:rPr>
          <w:lang w:val="fr-BE"/>
        </w:rPr>
        <w:t>la fusion avec une autre Union Nationale ;</w:t>
      </w:r>
    </w:p>
    <w:p w14:paraId="24186F89" w14:textId="77777777" w:rsidR="001F3F22" w:rsidRPr="007A6745" w:rsidRDefault="001F3F22" w:rsidP="00796362">
      <w:pPr>
        <w:numPr>
          <w:ilvl w:val="0"/>
          <w:numId w:val="13"/>
        </w:numPr>
        <w:rPr>
          <w:lang w:val="fr-BE"/>
        </w:rPr>
      </w:pPr>
      <w:r w:rsidRPr="007A6745">
        <w:rPr>
          <w:lang w:val="fr-BE"/>
        </w:rPr>
        <w:t>la dissolution de l'Union Nationale ;</w:t>
      </w:r>
    </w:p>
    <w:p w14:paraId="587BA685" w14:textId="4062DE48" w:rsidR="001F3F22" w:rsidRDefault="001F3F22" w:rsidP="00796362">
      <w:pPr>
        <w:numPr>
          <w:ilvl w:val="0"/>
          <w:numId w:val="13"/>
        </w:numPr>
        <w:rPr>
          <w:lang w:val="fr-BE"/>
        </w:rPr>
      </w:pPr>
      <w:r w:rsidRPr="007A6745">
        <w:rPr>
          <w:lang w:val="fr-BE"/>
        </w:rPr>
        <w:t>tous les points portés régulièrement à son ordre du jour.</w:t>
      </w:r>
    </w:p>
    <w:p w14:paraId="09132BC0" w14:textId="46A88B7B" w:rsidR="00BF5325" w:rsidRPr="007A6745" w:rsidRDefault="00BF5325" w:rsidP="00FC6BE4">
      <w:pPr>
        <w:spacing w:before="0" w:after="200"/>
        <w:jc w:val="left"/>
        <w:rPr>
          <w:lang w:val="fr-BE"/>
        </w:rPr>
      </w:pPr>
      <w:r>
        <w:rPr>
          <w:lang w:val="fr-BE"/>
        </w:rPr>
        <w:br w:type="page"/>
      </w:r>
    </w:p>
    <w:p w14:paraId="1AB02EA9" w14:textId="77777777" w:rsidR="001F3F22" w:rsidRPr="007A6745" w:rsidRDefault="001F3F22" w:rsidP="007A6745">
      <w:pPr>
        <w:pStyle w:val="Titre3"/>
        <w:rPr>
          <w:lang w:val="fr-BE"/>
        </w:rPr>
      </w:pPr>
      <w:bookmarkStart w:id="51" w:name="_Toc84322563"/>
      <w:bookmarkStart w:id="52" w:name="_Toc168558329"/>
      <w:r w:rsidRPr="007A6745">
        <w:rPr>
          <w:lang w:val="fr-BE"/>
        </w:rPr>
        <w:lastRenderedPageBreak/>
        <w:t>Article 18</w:t>
      </w:r>
      <w:bookmarkEnd w:id="51"/>
      <w:bookmarkEnd w:id="52"/>
    </w:p>
    <w:p w14:paraId="73FAC3E9" w14:textId="77777777" w:rsidR="001F3F22" w:rsidRPr="007A6745" w:rsidRDefault="001F3F22" w:rsidP="00796362">
      <w:pPr>
        <w:numPr>
          <w:ilvl w:val="0"/>
          <w:numId w:val="14"/>
        </w:numPr>
        <w:rPr>
          <w:lang w:val="fr-BE"/>
        </w:rPr>
      </w:pPr>
      <w:r w:rsidRPr="007A6745">
        <w:rPr>
          <w:lang w:val="fr-BE"/>
        </w:rPr>
        <w:t>Les décisions sont valablement prises si au moins la moitié des délégués sont présents ou représentés et si les votes exprimés l'ont été à la majorité simple, sauf dans les cas où la loi ou les présents statuts le stipulent autrement.</w:t>
      </w:r>
    </w:p>
    <w:p w14:paraId="763ABC86" w14:textId="77777777" w:rsidR="001F3F22" w:rsidRPr="007A6745" w:rsidRDefault="001F3F22" w:rsidP="00AF2E54">
      <w:pPr>
        <w:ind w:left="709"/>
        <w:rPr>
          <w:lang w:val="fr-BE"/>
        </w:rPr>
      </w:pPr>
      <w:r w:rsidRPr="007A6745">
        <w:rPr>
          <w:lang w:val="fr-BE"/>
        </w:rPr>
        <w:t>Les abstentions ne sont pas prises en considération pour la détermination de cette majorité.</w:t>
      </w:r>
    </w:p>
    <w:p w14:paraId="465F5CB0" w14:textId="57FC2EB5" w:rsidR="001F3F22" w:rsidRPr="00EB5715" w:rsidRDefault="001F3F22" w:rsidP="00796362">
      <w:pPr>
        <w:numPr>
          <w:ilvl w:val="0"/>
          <w:numId w:val="14"/>
        </w:numPr>
        <w:rPr>
          <w:lang w:val="fr-BE"/>
        </w:rPr>
      </w:pPr>
      <w:r w:rsidRPr="007A6745">
        <w:rPr>
          <w:lang w:val="fr-BE"/>
        </w:rPr>
        <w:t>Si le quorum de présences exigé n'est pas atteint la première fois, une deuxième Assemblée Générale est convoquée. Ne peuvent être repris à l’ordre du jour de cette Assemblée que des points qui étaient inscrits à l’ordre du jour de la première Assemblée Générale. Cette seconde Assemblée Générale délibère valablement quel que soit le nombre de membres présents</w:t>
      </w:r>
      <w:r w:rsidR="006575DA">
        <w:rPr>
          <w:lang w:val="fr-BE"/>
        </w:rPr>
        <w:t xml:space="preserve"> </w:t>
      </w:r>
      <w:r w:rsidR="006575DA" w:rsidRPr="00EB5715">
        <w:rPr>
          <w:lang w:val="fr-BE"/>
        </w:rPr>
        <w:t>ou représentés</w:t>
      </w:r>
      <w:r w:rsidRPr="00EB5715">
        <w:rPr>
          <w:lang w:val="fr-BE"/>
        </w:rPr>
        <w:t>.</w:t>
      </w:r>
    </w:p>
    <w:p w14:paraId="53739717" w14:textId="77777777" w:rsidR="001F3F22" w:rsidRPr="007A6745" w:rsidRDefault="001F3F22" w:rsidP="00796362">
      <w:pPr>
        <w:numPr>
          <w:ilvl w:val="0"/>
          <w:numId w:val="14"/>
        </w:numPr>
        <w:rPr>
          <w:lang w:val="fr-BE"/>
        </w:rPr>
      </w:pPr>
      <w:r w:rsidRPr="007A6745">
        <w:rPr>
          <w:lang w:val="fr-BE"/>
        </w:rPr>
        <w:t>Dans le cas où le délégué effectif et son suppléant sont dans l'impossibilité d'assister à une Assemblée Générale, le délégué effectif peut donner procuration à un autre délégué effectif ou suppléant. Tout délégué ne peut être porteur que d'une procuration.</w:t>
      </w:r>
    </w:p>
    <w:p w14:paraId="14782E51" w14:textId="77777777" w:rsidR="001F3F22" w:rsidRPr="007A6745" w:rsidRDefault="001F3F22" w:rsidP="00796362">
      <w:pPr>
        <w:numPr>
          <w:ilvl w:val="0"/>
          <w:numId w:val="14"/>
        </w:numPr>
        <w:rPr>
          <w:lang w:val="fr-BE"/>
        </w:rPr>
      </w:pPr>
      <w:r w:rsidRPr="007A6745">
        <w:rPr>
          <w:lang w:val="fr-BE"/>
        </w:rPr>
        <w:t>Chaque membre de l'Assemblée Générale a droit à une voix. Les membres n'ont toutefois pas voix délibérative pour les points à l'ordre du jour concernant des services éventuels auxquels la mutualité qu'ils représentent ne participe pas.</w:t>
      </w:r>
    </w:p>
    <w:p w14:paraId="61958E8C" w14:textId="77777777" w:rsidR="001F3F22" w:rsidRPr="007A6745" w:rsidRDefault="001F3F22" w:rsidP="001F3F22">
      <w:pPr>
        <w:rPr>
          <w:lang w:val="fr-BE"/>
        </w:rPr>
      </w:pPr>
      <w:r w:rsidRPr="007A6745">
        <w:rPr>
          <w:lang w:val="fr-BE"/>
        </w:rPr>
        <w:t>L’administrateur qui est également membre de l’Assemblée Générale ne peut participer à la délibération et au vote concernant sa propre révocation. Les personnes exclues du vote ne sont pas prises en considération pour le calcul du quorum de présences pour le point de l’ordre du jour concerné.</w:t>
      </w:r>
    </w:p>
    <w:p w14:paraId="418A88BF" w14:textId="700DFA2B" w:rsidR="001F3F22" w:rsidRPr="007A6745" w:rsidRDefault="001F3F22" w:rsidP="007A6745">
      <w:pPr>
        <w:pStyle w:val="Titre3"/>
        <w:rPr>
          <w:lang w:val="fr-BE"/>
        </w:rPr>
      </w:pPr>
      <w:bookmarkStart w:id="53" w:name="_Toc84322564"/>
      <w:bookmarkStart w:id="54" w:name="_Toc168558330"/>
      <w:r w:rsidRPr="007A6745">
        <w:rPr>
          <w:lang w:val="fr-BE"/>
        </w:rPr>
        <w:t>Article 18bis : Mode de réunion</w:t>
      </w:r>
      <w:bookmarkEnd w:id="53"/>
      <w:bookmarkEnd w:id="54"/>
    </w:p>
    <w:p w14:paraId="7AACD2D6" w14:textId="77777777" w:rsidR="001F3F22" w:rsidRPr="007A6745" w:rsidRDefault="001F3F22" w:rsidP="001F3F22">
      <w:pPr>
        <w:rPr>
          <w:lang w:val="fr-BE"/>
        </w:rPr>
      </w:pPr>
      <w:r w:rsidRPr="007A6745">
        <w:rPr>
          <w:lang w:val="fr-BE"/>
        </w:rPr>
        <w:t>§ 1</w:t>
      </w:r>
      <w:r w:rsidRPr="007A6745">
        <w:rPr>
          <w:vertAlign w:val="superscript"/>
          <w:lang w:val="fr-BE"/>
        </w:rPr>
        <w:t>er</w:t>
      </w:r>
      <w:r w:rsidRPr="007A6745">
        <w:rPr>
          <w:lang w:val="fr-BE"/>
        </w:rPr>
        <w:t>. L'Assemblée Générale est tenue en principe en présentiel.</w:t>
      </w:r>
    </w:p>
    <w:p w14:paraId="53215892" w14:textId="77777777" w:rsidR="001F3F22" w:rsidRPr="007A6745" w:rsidRDefault="001F3F22" w:rsidP="001F3F22">
      <w:pPr>
        <w:rPr>
          <w:lang w:val="fr-BE"/>
        </w:rPr>
      </w:pPr>
      <w:r w:rsidRPr="007A6745">
        <w:rPr>
          <w:lang w:val="fr-BE"/>
        </w:rPr>
        <w:t>Afin de permettre au plus grand nombre d’élus de participer aux réunions de l’Assemblée Générale, le Conseil d'Administration (ou le Président dans le cadre de la délégation de compétence qui lui est attribuée) peut, en outre, prévoir la possibilité :</w:t>
      </w:r>
    </w:p>
    <w:p w14:paraId="414FCA8E" w14:textId="77777777" w:rsidR="001F3F22" w:rsidRPr="007A6745" w:rsidRDefault="001F3F22" w:rsidP="00796362">
      <w:pPr>
        <w:numPr>
          <w:ilvl w:val="0"/>
          <w:numId w:val="41"/>
        </w:numPr>
        <w:ind w:left="567" w:hanging="283"/>
        <w:rPr>
          <w:lang w:val="fr-BE"/>
        </w:rPr>
      </w:pPr>
      <w:r w:rsidRPr="007A6745">
        <w:rPr>
          <w:lang w:val="fr-BE"/>
        </w:rPr>
        <w:t>de participer à distance à la réunion par visio-conférence,</w:t>
      </w:r>
    </w:p>
    <w:p w14:paraId="2D1A8A8B" w14:textId="77777777" w:rsidR="001F3F22" w:rsidRPr="007A6745" w:rsidRDefault="001F3F22" w:rsidP="00796362">
      <w:pPr>
        <w:numPr>
          <w:ilvl w:val="0"/>
          <w:numId w:val="41"/>
        </w:numPr>
        <w:ind w:left="567" w:hanging="283"/>
        <w:rPr>
          <w:lang w:val="fr-BE"/>
        </w:rPr>
      </w:pPr>
      <w:r w:rsidRPr="007A6745">
        <w:rPr>
          <w:lang w:val="fr-BE"/>
        </w:rPr>
        <w:t>de voter à distance avant la tenue de la réunion.</w:t>
      </w:r>
    </w:p>
    <w:p w14:paraId="6E41D1FB" w14:textId="77777777" w:rsidR="001F3F22" w:rsidRPr="007A6745" w:rsidRDefault="001F3F22" w:rsidP="001F3F22">
      <w:pPr>
        <w:rPr>
          <w:lang w:val="fr-BE"/>
        </w:rPr>
      </w:pPr>
      <w:r w:rsidRPr="007A6745">
        <w:rPr>
          <w:lang w:val="fr-BE"/>
        </w:rPr>
        <w:t>Le Conseil d’Administration veille à :</w:t>
      </w:r>
    </w:p>
    <w:p w14:paraId="6E218211" w14:textId="77777777" w:rsidR="001F3F22" w:rsidRPr="007A6745" w:rsidRDefault="001F3F22" w:rsidP="00796362">
      <w:pPr>
        <w:numPr>
          <w:ilvl w:val="0"/>
          <w:numId w:val="41"/>
        </w:numPr>
        <w:ind w:left="567" w:hanging="283"/>
        <w:rPr>
          <w:lang w:val="fr-BE"/>
        </w:rPr>
      </w:pPr>
      <w:r w:rsidRPr="007A6745">
        <w:rPr>
          <w:lang w:val="fr-BE"/>
        </w:rPr>
        <w:t>ce que la sécurité du moyen de communication électronique soit garantie;</w:t>
      </w:r>
    </w:p>
    <w:p w14:paraId="1687B7FF" w14:textId="77777777" w:rsidR="001F3F22" w:rsidRPr="007A6745" w:rsidRDefault="001F3F22" w:rsidP="00796362">
      <w:pPr>
        <w:numPr>
          <w:ilvl w:val="0"/>
          <w:numId w:val="41"/>
        </w:numPr>
        <w:ind w:left="567" w:hanging="283"/>
        <w:rPr>
          <w:lang w:val="fr-BE"/>
        </w:rPr>
      </w:pPr>
      <w:r w:rsidRPr="007A6745">
        <w:rPr>
          <w:lang w:val="fr-BE"/>
        </w:rPr>
        <w:t>ce qu’il soit possible de contrôler la qualité et l'identité des élus qui votent.</w:t>
      </w:r>
    </w:p>
    <w:p w14:paraId="6FAA61D0" w14:textId="77777777" w:rsidR="001F3F22" w:rsidRPr="007A6745" w:rsidRDefault="001F3F22" w:rsidP="001F3F22">
      <w:pPr>
        <w:rPr>
          <w:lang w:val="fr-BE"/>
        </w:rPr>
      </w:pPr>
      <w:r w:rsidRPr="007A6745">
        <w:rPr>
          <w:lang w:val="fr-BE"/>
        </w:rPr>
        <w:t>Les compétences du Conseil d’Administration qui sont visées par le présent paragraphe peuvent être déléguées conformément à la loi du 6 août 1990.</w:t>
      </w:r>
    </w:p>
    <w:p w14:paraId="767760E5" w14:textId="77777777" w:rsidR="001F3F22" w:rsidRPr="007A6745" w:rsidRDefault="001F3F22" w:rsidP="001F3F22">
      <w:pPr>
        <w:rPr>
          <w:lang w:val="fr-BE"/>
        </w:rPr>
      </w:pPr>
      <w:r w:rsidRPr="007A6745">
        <w:rPr>
          <w:lang w:val="fr-BE"/>
        </w:rPr>
        <w:t>§ 2. Par dérogation au § 1</w:t>
      </w:r>
      <w:r w:rsidRPr="007A6745">
        <w:rPr>
          <w:vertAlign w:val="superscript"/>
          <w:lang w:val="fr-BE"/>
        </w:rPr>
        <w:t>er</w:t>
      </w:r>
      <w:r w:rsidRPr="007A6745">
        <w:rPr>
          <w:lang w:val="fr-BE"/>
        </w:rPr>
        <w:t>, le Président peut, si le Conseil d'Administration lui a délégué cette compétence organiser une réunion de l'Assemblée Générale exclusivement ou partiellement par visio-conférence ou par consultation écrite lorsque des circonstances exceptionnelles ou l'urgence le requièrent.</w:t>
      </w:r>
    </w:p>
    <w:p w14:paraId="5CCD269A" w14:textId="41977279" w:rsidR="001F3F22" w:rsidRPr="007A6745" w:rsidRDefault="001F3F22" w:rsidP="001F3F22">
      <w:pPr>
        <w:rPr>
          <w:lang w:val="fr-BE"/>
        </w:rPr>
      </w:pPr>
      <w:r w:rsidRPr="007A6745">
        <w:rPr>
          <w:lang w:val="fr-BE"/>
        </w:rPr>
        <w:t xml:space="preserve">Par les termes : « circonstances </w:t>
      </w:r>
      <w:r w:rsidR="00954F2F" w:rsidRPr="007A6745">
        <w:rPr>
          <w:lang w:val="fr-BE"/>
        </w:rPr>
        <w:t>exceptionnelles »</w:t>
      </w:r>
      <w:r w:rsidRPr="007A6745">
        <w:rPr>
          <w:lang w:val="fr-BE"/>
        </w:rPr>
        <w:t xml:space="preserve">, il faut entendre : « toute circonstance rendant impossible ou interdisant la tenue d’une réunion en présentiel ». </w:t>
      </w:r>
    </w:p>
    <w:p w14:paraId="454ED410" w14:textId="77777777" w:rsidR="001F3F22" w:rsidRPr="007A6745" w:rsidRDefault="001F3F22" w:rsidP="001F3F22">
      <w:pPr>
        <w:rPr>
          <w:lang w:val="fr-BE"/>
        </w:rPr>
      </w:pPr>
      <w:r w:rsidRPr="007A6745">
        <w:rPr>
          <w:lang w:val="fr-BE"/>
        </w:rPr>
        <w:t>Par le terme « urgence », il faut entendre : « toute situation nécessitant d'agir vite afin d’éviter un dommage ou afin de respecter le délai dans lequel une décision doit être prise ».</w:t>
      </w:r>
    </w:p>
    <w:p w14:paraId="7C2A35C9" w14:textId="77777777" w:rsidR="001F3F22" w:rsidRPr="007A6745" w:rsidRDefault="001F3F22" w:rsidP="001F3F22">
      <w:pPr>
        <w:rPr>
          <w:lang w:val="fr-BE"/>
        </w:rPr>
      </w:pPr>
      <w:r w:rsidRPr="007A6745">
        <w:rPr>
          <w:lang w:val="fr-BE"/>
        </w:rPr>
        <w:lastRenderedPageBreak/>
        <w:t xml:space="preserve">§ 3. Les délais de convocation, le quorum prévu et la majorité requise, qui sont prévus par la loi du 6 aout 1990 ou par les présents statuts pour que la délibération de l’Assemblée Générale soit valable, restent d’application dans les situations visées aux §§ 1er et 2. </w:t>
      </w:r>
    </w:p>
    <w:p w14:paraId="7A5E6743" w14:textId="77777777" w:rsidR="001F3F22" w:rsidRPr="007A6745" w:rsidRDefault="001F3F22" w:rsidP="001F3F22">
      <w:pPr>
        <w:rPr>
          <w:lang w:val="fr-BE"/>
        </w:rPr>
      </w:pPr>
      <w:r w:rsidRPr="007A6745">
        <w:rPr>
          <w:lang w:val="fr-BE"/>
        </w:rPr>
        <w:t xml:space="preserve">En ce qui concerne le quorum à atteindre, les élus qui participent à l'Assemblée Générale par visio-conférence ou qui ont communiqué leur vote dans le cadre d'une consultation écrite ou qui ont voté à distance avant la tenue de la réunion, sont réputés présents à la réunion. Dans un tel cas, les élus ne peuvent toutefois évidemment pas prétendre à une intervention à titre de frais de déplacement ou frais de repas. </w:t>
      </w:r>
    </w:p>
    <w:p w14:paraId="12AC704D" w14:textId="77777777" w:rsidR="001F3F22" w:rsidRPr="007A6745" w:rsidRDefault="001F3F22" w:rsidP="001F3F22">
      <w:pPr>
        <w:rPr>
          <w:lang w:val="fr-BE"/>
        </w:rPr>
      </w:pPr>
      <w:r w:rsidRPr="007A6745">
        <w:rPr>
          <w:lang w:val="fr-BE"/>
        </w:rPr>
        <w:t xml:space="preserve">Les dispositions statutaires relatives à la possibilité de donner une procuration sont également d'application lorsque la réunion se tient par visio-conférence conformément au § 2 ou pour les élus qui participent à la réunion par visioconférence en application du § 1er. En revanche, les procurations ne sont pas permises lorsque la réunion est organisée par consultation écrite. </w:t>
      </w:r>
    </w:p>
    <w:p w14:paraId="7C5CF04B" w14:textId="77777777" w:rsidR="001F3F22" w:rsidRPr="007A6745" w:rsidRDefault="001F3F22" w:rsidP="001F3F22">
      <w:pPr>
        <w:rPr>
          <w:lang w:val="fr-BE"/>
        </w:rPr>
      </w:pPr>
      <w:r w:rsidRPr="007A6745">
        <w:rPr>
          <w:lang w:val="fr-BE"/>
        </w:rPr>
        <w:t xml:space="preserve">§ 4. La convocation à la réunion de l'Assemblée Générale mentionne le mode selon lequel la réunion va se dérouler et le cas échéant, les circonstances exceptionnelles et/ou l'urgence qui est (sont) à la base du choix de ce mode de réunion. </w:t>
      </w:r>
    </w:p>
    <w:p w14:paraId="147B618A" w14:textId="77777777" w:rsidR="001F3F22" w:rsidRPr="007A6745" w:rsidRDefault="001F3F22" w:rsidP="001F3F22">
      <w:pPr>
        <w:rPr>
          <w:lang w:val="fr-BE"/>
        </w:rPr>
      </w:pPr>
      <w:r w:rsidRPr="007A6745">
        <w:rPr>
          <w:lang w:val="fr-BE"/>
        </w:rPr>
        <w:t>Elle contient, le cas échéant, une description claire et précise des procédures relatives à la participation à distance ou par consultation écrite, la possibilité d'exprimer son vote avant la tenue de la réunion et la possibilité ou non de donner une procuration à un autre élu.</w:t>
      </w:r>
    </w:p>
    <w:p w14:paraId="5C599B03" w14:textId="77777777" w:rsidR="001F3F22" w:rsidRPr="007A6745" w:rsidRDefault="001F3F22" w:rsidP="001F3F22">
      <w:pPr>
        <w:rPr>
          <w:lang w:val="fr-BE"/>
        </w:rPr>
      </w:pPr>
      <w:r w:rsidRPr="007A6745">
        <w:rPr>
          <w:lang w:val="fr-BE"/>
        </w:rPr>
        <w:t>§ 5. Lorsque la réunion est organisée par visio-conférence, le moyen de communication électronique doit permettre aux élus de prendre connaissance, de manière directe, simultanée et continue, des discussions au sein de l'Assemblée Générale et d'exercer leur droit de vote sur tous les points sur lesquels l'Assemblée Générale est appelée à se prononcer. Le moyen de communication électronique doit en outre permettre aux élus de participer aux délibérations et de poser des questions.</w:t>
      </w:r>
    </w:p>
    <w:p w14:paraId="749C9E8C" w14:textId="77777777" w:rsidR="001F3F22" w:rsidRPr="007A6745" w:rsidRDefault="001F3F22" w:rsidP="001F3F22">
      <w:pPr>
        <w:rPr>
          <w:lang w:val="fr-BE"/>
        </w:rPr>
      </w:pPr>
      <w:r w:rsidRPr="007A6745">
        <w:rPr>
          <w:lang w:val="fr-BE"/>
        </w:rPr>
        <w:t>§ 6. Lorsqu'il est recouru à une consultation écrite :</w:t>
      </w:r>
    </w:p>
    <w:p w14:paraId="377B669B" w14:textId="77777777" w:rsidR="001F3F22" w:rsidRPr="007A6745" w:rsidRDefault="001F3F22" w:rsidP="00796362">
      <w:pPr>
        <w:numPr>
          <w:ilvl w:val="0"/>
          <w:numId w:val="41"/>
        </w:numPr>
        <w:ind w:left="567" w:hanging="283"/>
        <w:rPr>
          <w:lang w:val="fr-BE"/>
        </w:rPr>
      </w:pPr>
      <w:r w:rsidRPr="007A6745">
        <w:rPr>
          <w:lang w:val="fr-BE"/>
        </w:rPr>
        <w:t>la convocation contient l’ordre du jour de la réunion, les raisons de la tenue par consultation écrite,  l’information nécessaire afin de permettre l’échange de questions et un bulletin de vote avec les mentions « oui », « non » ou  « abstention » ;</w:t>
      </w:r>
    </w:p>
    <w:p w14:paraId="141C2AFE" w14:textId="77777777" w:rsidR="001F3F22" w:rsidRPr="007A6745" w:rsidRDefault="001F3F22" w:rsidP="00796362">
      <w:pPr>
        <w:numPr>
          <w:ilvl w:val="0"/>
          <w:numId w:val="41"/>
        </w:numPr>
        <w:ind w:left="567" w:hanging="283"/>
        <w:rPr>
          <w:lang w:val="fr-BE"/>
        </w:rPr>
      </w:pPr>
      <w:r w:rsidRPr="007A6745">
        <w:rPr>
          <w:lang w:val="fr-BE"/>
        </w:rPr>
        <w:t>la convocation mentionne le délai endéans lequel le vote doit être communiqué, l’adresse postale et/ou l’adresse électronique auxquelles les bulletins de vote doivent être adressés ;</w:t>
      </w:r>
    </w:p>
    <w:p w14:paraId="17AA0E38" w14:textId="77777777" w:rsidR="001F3F22" w:rsidRPr="007A6745" w:rsidRDefault="001F3F22" w:rsidP="00796362">
      <w:pPr>
        <w:numPr>
          <w:ilvl w:val="0"/>
          <w:numId w:val="41"/>
        </w:numPr>
        <w:ind w:left="567" w:hanging="283"/>
        <w:rPr>
          <w:lang w:val="fr-BE"/>
        </w:rPr>
      </w:pPr>
      <w:r w:rsidRPr="007A6745">
        <w:rPr>
          <w:lang w:val="fr-BE"/>
        </w:rPr>
        <w:t>la convocation mentionnera également le délai endéans lequel des questions peuvent être posées par écrit ; le Conseil d’Administration veille à ce que les réponses aux questions posées soient mises à la disposition de tous les élus de manière à ce que les élus puissent les prendre en compte lors du vote et / ou modifier leur vote déjà exprimé en fonction de ces questions et réponses.</w:t>
      </w:r>
    </w:p>
    <w:p w14:paraId="71F039CE" w14:textId="77777777" w:rsidR="001F3F22" w:rsidRPr="007A6745" w:rsidRDefault="001F3F22" w:rsidP="001F3F22">
      <w:pPr>
        <w:rPr>
          <w:lang w:val="fr-BE"/>
        </w:rPr>
      </w:pPr>
      <w:r w:rsidRPr="007A6745">
        <w:rPr>
          <w:lang w:val="fr-BE"/>
        </w:rPr>
        <w:t>Lorsqu'il est répondu à une consultation écrite par voie postale, la date du cachet de la poste fait foi pour déterminer si le vote a été exprimé dans le délai requis. Pour être comptabilisé, le vote doit toutefois avoir été reçu 3 jours ouvrables après la fin du délai précité.</w:t>
      </w:r>
    </w:p>
    <w:p w14:paraId="27E68E45" w14:textId="13A8AB66" w:rsidR="001F3F22" w:rsidRDefault="001F3F22" w:rsidP="001F3F22">
      <w:pPr>
        <w:rPr>
          <w:lang w:val="fr-BE"/>
        </w:rPr>
      </w:pPr>
      <w:r w:rsidRPr="007A6745">
        <w:rPr>
          <w:lang w:val="fr-BE"/>
        </w:rPr>
        <w:t>En cas de recours à la procédure écrite, les membres pourront faire part de leurs remarques et/ou leur accord/opposition sur les différents points jusque 4 jours ouvrables avant la réunion. Le projet de procès-verbal reprenant les remarques/accords des membres sera transmis aux membres pour validation.</w:t>
      </w:r>
    </w:p>
    <w:p w14:paraId="48C432E8" w14:textId="0D9DC486" w:rsidR="00BF5325" w:rsidRDefault="00BF5325">
      <w:pPr>
        <w:spacing w:before="0" w:after="200"/>
        <w:jc w:val="left"/>
        <w:rPr>
          <w:lang w:val="fr-BE"/>
        </w:rPr>
      </w:pPr>
      <w:r>
        <w:rPr>
          <w:lang w:val="fr-BE"/>
        </w:rPr>
        <w:br w:type="page"/>
      </w:r>
    </w:p>
    <w:p w14:paraId="7888FBDA" w14:textId="77777777" w:rsidR="00BF5325" w:rsidRPr="007A6745" w:rsidRDefault="00BF5325" w:rsidP="001F3F22">
      <w:pPr>
        <w:rPr>
          <w:lang w:val="fr-BE"/>
        </w:rPr>
      </w:pPr>
    </w:p>
    <w:p w14:paraId="52ECBF69" w14:textId="77777777" w:rsidR="001F3F22" w:rsidRPr="007A6745" w:rsidRDefault="001F3F22" w:rsidP="001F3F22">
      <w:pPr>
        <w:rPr>
          <w:lang w:val="fr-BE"/>
        </w:rPr>
      </w:pPr>
      <w:r w:rsidRPr="007A6745">
        <w:rPr>
          <w:lang w:val="fr-BE"/>
        </w:rPr>
        <w:t>§ 7. Le procès-verbal de la réunion mentionne les questions qui ont été posées et les remarques qui ont été formulées, les réponses qui y ont été données, les votes qui ont été exprimés et les décisions qui ont été prises, ainsi que :</w:t>
      </w:r>
    </w:p>
    <w:p w14:paraId="5F7810E2" w14:textId="77777777" w:rsidR="001F3F22" w:rsidRPr="007A6745" w:rsidRDefault="001F3F22" w:rsidP="00796362">
      <w:pPr>
        <w:numPr>
          <w:ilvl w:val="0"/>
          <w:numId w:val="32"/>
        </w:numPr>
        <w:ind w:left="567" w:hanging="283"/>
        <w:rPr>
          <w:lang w:val="fr-BE"/>
        </w:rPr>
      </w:pPr>
      <w:r w:rsidRPr="007A6745">
        <w:rPr>
          <w:lang w:val="fr-BE"/>
        </w:rPr>
        <w:t>le nombre des élus présents ;</w:t>
      </w:r>
    </w:p>
    <w:p w14:paraId="1C2CA3F7" w14:textId="77777777" w:rsidR="001F3F22" w:rsidRPr="007A6745" w:rsidRDefault="001F3F22" w:rsidP="00796362">
      <w:pPr>
        <w:numPr>
          <w:ilvl w:val="0"/>
          <w:numId w:val="32"/>
        </w:numPr>
        <w:ind w:left="567" w:hanging="283"/>
        <w:rPr>
          <w:lang w:val="fr-BE"/>
        </w:rPr>
      </w:pPr>
      <w:r w:rsidRPr="007A6745">
        <w:rPr>
          <w:lang w:val="fr-BE"/>
        </w:rPr>
        <w:t>le cas échéant,  le nombre des élus qui ont donné une procuration ;</w:t>
      </w:r>
    </w:p>
    <w:p w14:paraId="779B09DA" w14:textId="77777777" w:rsidR="001F3F22" w:rsidRPr="007A6745" w:rsidRDefault="001F3F22" w:rsidP="00796362">
      <w:pPr>
        <w:numPr>
          <w:ilvl w:val="0"/>
          <w:numId w:val="32"/>
        </w:numPr>
        <w:ind w:left="567" w:hanging="283"/>
        <w:rPr>
          <w:lang w:val="fr-BE"/>
        </w:rPr>
      </w:pPr>
      <w:r w:rsidRPr="007A6745">
        <w:rPr>
          <w:lang w:val="fr-BE"/>
        </w:rPr>
        <w:t>le nombre des élus ni présents ni représentés ;</w:t>
      </w:r>
    </w:p>
    <w:p w14:paraId="11D5E935" w14:textId="77777777" w:rsidR="001F3F22" w:rsidRPr="007A6745" w:rsidRDefault="001F3F22" w:rsidP="00796362">
      <w:pPr>
        <w:numPr>
          <w:ilvl w:val="0"/>
          <w:numId w:val="32"/>
        </w:numPr>
        <w:ind w:left="567" w:hanging="283"/>
        <w:rPr>
          <w:lang w:val="fr-BE"/>
        </w:rPr>
      </w:pPr>
      <w:r w:rsidRPr="007A6745">
        <w:rPr>
          <w:lang w:val="fr-BE"/>
        </w:rPr>
        <w:t>le mode selon lequel la réunion s'est déroulée et le cas échéant, les circonstances exceptionnelles et/ou l'urgence qui est (sont) à la base du choix de ce mode de réunion ;</w:t>
      </w:r>
    </w:p>
    <w:p w14:paraId="56605737" w14:textId="77777777" w:rsidR="001F3F22" w:rsidRPr="007A6745" w:rsidRDefault="001F3F22" w:rsidP="00796362">
      <w:pPr>
        <w:numPr>
          <w:ilvl w:val="0"/>
          <w:numId w:val="32"/>
        </w:numPr>
        <w:ind w:left="567" w:hanging="283"/>
        <w:rPr>
          <w:lang w:val="fr-BE"/>
        </w:rPr>
      </w:pPr>
      <w:r w:rsidRPr="007A6745">
        <w:rPr>
          <w:lang w:val="fr-BE"/>
        </w:rPr>
        <w:t>les éventuels problèmes et incidents techniques qui ont empêché ou perturbé la participation par voie électronique à la réunion ou au vote ;</w:t>
      </w:r>
    </w:p>
    <w:p w14:paraId="48FEC554" w14:textId="77777777" w:rsidR="001F3F22" w:rsidRPr="007A6745" w:rsidRDefault="001F3F22" w:rsidP="00796362">
      <w:pPr>
        <w:numPr>
          <w:ilvl w:val="0"/>
          <w:numId w:val="32"/>
        </w:numPr>
        <w:ind w:left="567" w:hanging="283"/>
        <w:rPr>
          <w:lang w:val="fr-BE"/>
        </w:rPr>
      </w:pPr>
      <w:r w:rsidRPr="007A6745">
        <w:rPr>
          <w:lang w:val="fr-BE"/>
        </w:rPr>
        <w:t>le nombre d’élus qui ont participé à la réunion par visio-conférence et le nombre d’élus qui y ont participé en présentiel ;</w:t>
      </w:r>
    </w:p>
    <w:p w14:paraId="70E4F404" w14:textId="77777777" w:rsidR="001F3F22" w:rsidRPr="007A6745" w:rsidRDefault="001F3F22" w:rsidP="00796362">
      <w:pPr>
        <w:numPr>
          <w:ilvl w:val="0"/>
          <w:numId w:val="32"/>
        </w:numPr>
        <w:ind w:left="567" w:hanging="283"/>
        <w:rPr>
          <w:lang w:val="fr-BE"/>
        </w:rPr>
      </w:pPr>
      <w:r w:rsidRPr="007A6745">
        <w:rPr>
          <w:lang w:val="fr-BE"/>
        </w:rPr>
        <w:t>le cas échéant, le nombre des élus qui ont voté à distance avant la tenue de la réunion.</w:t>
      </w:r>
    </w:p>
    <w:p w14:paraId="1A7228C1" w14:textId="2CBF37F5" w:rsidR="001F3F22" w:rsidRPr="007A6745" w:rsidRDefault="001F3F22" w:rsidP="001F3F22">
      <w:pPr>
        <w:rPr>
          <w:lang w:val="fr-BE"/>
        </w:rPr>
      </w:pPr>
      <w:r w:rsidRPr="007A6745">
        <w:rPr>
          <w:lang w:val="fr-BE"/>
        </w:rPr>
        <w:t>Le procès-verbal ou la liste des présence</w:t>
      </w:r>
      <w:r w:rsidR="006119F9">
        <w:rPr>
          <w:lang w:val="fr-BE"/>
        </w:rPr>
        <w:t>s</w:t>
      </w:r>
      <w:r w:rsidRPr="007A6745">
        <w:rPr>
          <w:lang w:val="fr-BE"/>
        </w:rPr>
        <w:t xml:space="preserve"> devra en outre reprendre :</w:t>
      </w:r>
    </w:p>
    <w:p w14:paraId="28922BC9" w14:textId="77777777" w:rsidR="001F3F22" w:rsidRPr="007A6745" w:rsidRDefault="001F3F22" w:rsidP="00796362">
      <w:pPr>
        <w:numPr>
          <w:ilvl w:val="0"/>
          <w:numId w:val="33"/>
        </w:numPr>
        <w:ind w:left="567" w:hanging="283"/>
        <w:rPr>
          <w:lang w:val="fr-BE"/>
        </w:rPr>
      </w:pPr>
      <w:r w:rsidRPr="007A6745">
        <w:rPr>
          <w:lang w:val="fr-BE"/>
        </w:rPr>
        <w:t>l’identité des élus présents,</w:t>
      </w:r>
    </w:p>
    <w:p w14:paraId="0AA6964A" w14:textId="77777777" w:rsidR="001F3F22" w:rsidRPr="007A6745" w:rsidRDefault="001F3F22" w:rsidP="00796362">
      <w:pPr>
        <w:numPr>
          <w:ilvl w:val="0"/>
          <w:numId w:val="33"/>
        </w:numPr>
        <w:ind w:left="567" w:hanging="283"/>
        <w:rPr>
          <w:lang w:val="fr-BE"/>
        </w:rPr>
      </w:pPr>
      <w:r w:rsidRPr="007A6745">
        <w:rPr>
          <w:lang w:val="fr-BE"/>
        </w:rPr>
        <w:t>l’identité des élus qui ont donné procuration et à qui,</w:t>
      </w:r>
    </w:p>
    <w:p w14:paraId="33E04750" w14:textId="77777777" w:rsidR="001F3F22" w:rsidRPr="007A6745" w:rsidRDefault="001F3F22" w:rsidP="00796362">
      <w:pPr>
        <w:numPr>
          <w:ilvl w:val="0"/>
          <w:numId w:val="33"/>
        </w:numPr>
        <w:ind w:left="567" w:hanging="283"/>
        <w:rPr>
          <w:lang w:val="fr-BE"/>
        </w:rPr>
      </w:pPr>
      <w:r w:rsidRPr="007A6745">
        <w:rPr>
          <w:lang w:val="fr-BE"/>
        </w:rPr>
        <w:t>l’identité des élus ni présents ni représentés,</w:t>
      </w:r>
    </w:p>
    <w:p w14:paraId="3E1C84E8" w14:textId="77777777" w:rsidR="001F3F22" w:rsidRPr="007A6745" w:rsidRDefault="001F3F22" w:rsidP="00796362">
      <w:pPr>
        <w:numPr>
          <w:ilvl w:val="0"/>
          <w:numId w:val="33"/>
        </w:numPr>
        <w:ind w:left="567" w:hanging="283"/>
        <w:rPr>
          <w:lang w:val="fr-BE"/>
        </w:rPr>
      </w:pPr>
      <w:r w:rsidRPr="007A6745">
        <w:rPr>
          <w:lang w:val="fr-BE"/>
        </w:rPr>
        <w:t>le cas échéant, l’identité des élus suivant le mode de participation à la réunion (présentiel, visio-conférence ou consultation écrite).</w:t>
      </w:r>
    </w:p>
    <w:p w14:paraId="67237EA3" w14:textId="77777777" w:rsidR="001F3F22" w:rsidRPr="007A6745" w:rsidRDefault="001F3F22" w:rsidP="001F3F22">
      <w:pPr>
        <w:rPr>
          <w:lang w:val="fr-BE"/>
        </w:rPr>
      </w:pPr>
      <w:r w:rsidRPr="007A6745">
        <w:rPr>
          <w:lang w:val="fr-BE"/>
        </w:rPr>
        <w:t>§ 8. Le conseil d’administration peut déléguer la convocation de l’Assemblée Générale et les compétences visées aux §§ 1</w:t>
      </w:r>
      <w:r w:rsidRPr="007A6745">
        <w:rPr>
          <w:vertAlign w:val="superscript"/>
          <w:lang w:val="fr-BE"/>
        </w:rPr>
        <w:t>er</w:t>
      </w:r>
      <w:r w:rsidRPr="007A6745">
        <w:rPr>
          <w:lang w:val="fr-BE"/>
        </w:rPr>
        <w:t>, 2 et 6 conformément aux dispositions de la loi du 6 aout 1990.</w:t>
      </w:r>
    </w:p>
    <w:p w14:paraId="57BE228F" w14:textId="77777777" w:rsidR="001F3F22" w:rsidRPr="007A6745" w:rsidRDefault="001F3F22" w:rsidP="007A6745">
      <w:pPr>
        <w:pStyle w:val="Titre3"/>
        <w:rPr>
          <w:lang w:val="fr-BE"/>
        </w:rPr>
      </w:pPr>
      <w:bookmarkStart w:id="55" w:name="_Toc84322565"/>
      <w:bookmarkStart w:id="56" w:name="_Toc168558331"/>
      <w:r w:rsidRPr="007A6745">
        <w:rPr>
          <w:lang w:val="fr-BE"/>
        </w:rPr>
        <w:t>Article 19</w:t>
      </w:r>
      <w:bookmarkEnd w:id="55"/>
      <w:bookmarkEnd w:id="56"/>
    </w:p>
    <w:p w14:paraId="34409EA4" w14:textId="44B8D46C" w:rsidR="001F3F22" w:rsidRPr="009A4FFE" w:rsidRDefault="001F3F22" w:rsidP="001F3F22">
      <w:pPr>
        <w:rPr>
          <w:lang w:val="fr-BE"/>
        </w:rPr>
      </w:pPr>
      <w:r w:rsidRPr="009A4FFE">
        <w:rPr>
          <w:lang w:val="fr-BE"/>
        </w:rPr>
        <w:t>L'Assemblée Générale Ordinaire se réunit au moins une fois par an, sur convocation du Président du Conseil d'Administration (dans le cadre de la délégation de compétence qui lui est attribuée</w:t>
      </w:r>
      <w:r w:rsidR="009A4FFE" w:rsidRPr="009A4FFE">
        <w:rPr>
          <w:lang w:val="fr-BE"/>
        </w:rPr>
        <w:t xml:space="preserve"> par le Conseil d’Administration</w:t>
      </w:r>
      <w:r w:rsidRPr="009A4FFE">
        <w:rPr>
          <w:lang w:val="fr-BE"/>
        </w:rPr>
        <w:t>) en vue de l'approbation des comptes et du budget.</w:t>
      </w:r>
    </w:p>
    <w:p w14:paraId="2E12D97D" w14:textId="77777777" w:rsidR="001F3F22" w:rsidRPr="009A4FFE" w:rsidRDefault="001F3F22" w:rsidP="001F3F22">
      <w:pPr>
        <w:rPr>
          <w:lang w:val="fr-BE"/>
        </w:rPr>
      </w:pPr>
      <w:r w:rsidRPr="009A4FFE">
        <w:rPr>
          <w:lang w:val="fr-BE"/>
        </w:rPr>
        <w:t>Chaque membre de l'Assemblée Générale disposera au plus tard 8 jours avant la date de l'Assemblée Générale d'une documentation qui contient les données suivantes :</w:t>
      </w:r>
    </w:p>
    <w:p w14:paraId="242E5712" w14:textId="77777777" w:rsidR="001F3F22" w:rsidRPr="009A4FFE" w:rsidRDefault="001F3F22" w:rsidP="00796362">
      <w:pPr>
        <w:numPr>
          <w:ilvl w:val="0"/>
          <w:numId w:val="15"/>
        </w:numPr>
        <w:ind w:left="567" w:hanging="283"/>
        <w:rPr>
          <w:lang w:val="fr-BE"/>
        </w:rPr>
      </w:pPr>
      <w:r w:rsidRPr="009A4FFE">
        <w:rPr>
          <w:lang w:val="fr-BE"/>
        </w:rPr>
        <w:t>le rapport d'activité de l'exercice écoulé avec un aperçu du fonctionnement des différents services ;</w:t>
      </w:r>
    </w:p>
    <w:p w14:paraId="20CF0C08" w14:textId="77777777" w:rsidR="001F3F22" w:rsidRPr="009A4FFE" w:rsidRDefault="001F3F22" w:rsidP="00796362">
      <w:pPr>
        <w:numPr>
          <w:ilvl w:val="0"/>
          <w:numId w:val="15"/>
        </w:numPr>
        <w:ind w:left="567" w:hanging="283"/>
        <w:rPr>
          <w:lang w:val="fr-BE"/>
        </w:rPr>
      </w:pPr>
      <w:r w:rsidRPr="009A4FFE">
        <w:rPr>
          <w:lang w:val="fr-BE"/>
        </w:rPr>
        <w:t>le produit des cotisations des membres et leur mode d'affectation, ventilé entre les différents services ;</w:t>
      </w:r>
    </w:p>
    <w:p w14:paraId="420D551D" w14:textId="77777777" w:rsidR="001F3F22" w:rsidRPr="009A4FFE" w:rsidRDefault="001F3F22" w:rsidP="00796362">
      <w:pPr>
        <w:numPr>
          <w:ilvl w:val="0"/>
          <w:numId w:val="15"/>
        </w:numPr>
        <w:ind w:left="567" w:hanging="283"/>
        <w:rPr>
          <w:lang w:val="fr-BE"/>
        </w:rPr>
      </w:pPr>
      <w:r w:rsidRPr="009A4FFE">
        <w:rPr>
          <w:lang w:val="fr-BE"/>
        </w:rPr>
        <w:t>le projet de comptes annuels, comprenant le bilan, les comptes de résultats et l'explication, ainsi que le rapport du réviseur ;</w:t>
      </w:r>
    </w:p>
    <w:p w14:paraId="14871AF2" w14:textId="77777777" w:rsidR="001F3F22" w:rsidRPr="009A4FFE" w:rsidRDefault="001F3F22" w:rsidP="00796362">
      <w:pPr>
        <w:numPr>
          <w:ilvl w:val="0"/>
          <w:numId w:val="15"/>
        </w:numPr>
        <w:ind w:left="567" w:hanging="283"/>
        <w:rPr>
          <w:lang w:val="fr-BE"/>
        </w:rPr>
      </w:pPr>
      <w:r w:rsidRPr="009A4FFE">
        <w:rPr>
          <w:lang w:val="fr-BE"/>
        </w:rPr>
        <w:t>le projet de budget pour l'exercice suivant, tant global que ventilé entre les différents services ;</w:t>
      </w:r>
    </w:p>
    <w:p w14:paraId="06FAC31C" w14:textId="7A146050" w:rsidR="005E675B" w:rsidRPr="00EB5715" w:rsidRDefault="001F3F22" w:rsidP="005E675B">
      <w:pPr>
        <w:numPr>
          <w:ilvl w:val="0"/>
          <w:numId w:val="15"/>
        </w:numPr>
        <w:ind w:left="567" w:hanging="283"/>
        <w:rPr>
          <w:lang w:val="fr-BE"/>
        </w:rPr>
      </w:pPr>
      <w:r w:rsidRPr="009A4FFE">
        <w:rPr>
          <w:lang w:val="fr-BE"/>
        </w:rPr>
        <w:t xml:space="preserve">le rapport annuel concernant </w:t>
      </w:r>
      <w:r w:rsidR="005E675B" w:rsidRPr="009A4FFE">
        <w:rPr>
          <w:lang w:val="fr-BE"/>
        </w:rPr>
        <w:t>les collaborations avec des tiers</w:t>
      </w:r>
      <w:r w:rsidR="00CB101D">
        <w:rPr>
          <w:lang w:val="fr-BE"/>
        </w:rPr>
        <w:t xml:space="preserve">, </w:t>
      </w:r>
      <w:r w:rsidR="00CB101D" w:rsidRPr="00EB5715">
        <w:rPr>
          <w:lang w:val="fr-BE"/>
        </w:rPr>
        <w:t>visés à l’article 43, § 1</w:t>
      </w:r>
      <w:r w:rsidR="00CB101D" w:rsidRPr="00EB5715">
        <w:rPr>
          <w:vertAlign w:val="superscript"/>
          <w:lang w:val="fr-BE"/>
        </w:rPr>
        <w:t>er</w:t>
      </w:r>
      <w:r w:rsidR="00CB101D" w:rsidRPr="00EB5715">
        <w:rPr>
          <w:lang w:val="fr-BE"/>
        </w:rPr>
        <w:t xml:space="preserve"> de la loi du 6 aout 1990</w:t>
      </w:r>
      <w:r w:rsidR="00121E5D" w:rsidRPr="00EB5715">
        <w:rPr>
          <w:lang w:val="fr-BE"/>
        </w:rPr>
        <w:t> ;</w:t>
      </w:r>
    </w:p>
    <w:p w14:paraId="40E4D523" w14:textId="7C13B4A6" w:rsidR="006F4DD5" w:rsidRPr="009A4FFE" w:rsidRDefault="006F4DD5" w:rsidP="005E675B">
      <w:pPr>
        <w:numPr>
          <w:ilvl w:val="0"/>
          <w:numId w:val="15"/>
        </w:numPr>
        <w:ind w:left="567" w:hanging="283"/>
        <w:rPr>
          <w:lang w:val="fr-BE"/>
        </w:rPr>
      </w:pPr>
      <w:r w:rsidRPr="009A4FFE">
        <w:rPr>
          <w:lang w:val="fr-BE"/>
        </w:rPr>
        <w:t>Les propositions de modification des statuts</w:t>
      </w:r>
      <w:r w:rsidR="00121E5D" w:rsidRPr="009A4FFE">
        <w:rPr>
          <w:lang w:val="fr-BE"/>
        </w:rPr>
        <w:t> ;</w:t>
      </w:r>
    </w:p>
    <w:p w14:paraId="195BC80D" w14:textId="615C3A73" w:rsidR="006F4DD5" w:rsidRPr="009A4FFE" w:rsidRDefault="006F4DD5" w:rsidP="005E675B">
      <w:pPr>
        <w:numPr>
          <w:ilvl w:val="0"/>
          <w:numId w:val="15"/>
        </w:numPr>
        <w:ind w:left="567" w:hanging="283"/>
        <w:rPr>
          <w:lang w:val="fr-BE"/>
        </w:rPr>
      </w:pPr>
      <w:r w:rsidRPr="009A4FFE">
        <w:rPr>
          <w:lang w:val="fr-BE"/>
        </w:rPr>
        <w:lastRenderedPageBreak/>
        <w:t>Les décisions rendues, depuis l’Assemblée Générale précédente, par le Conseil de l’Office de Contrôle des Mutualités concernant des modifications statutaires</w:t>
      </w:r>
      <w:r w:rsidR="00121E5D" w:rsidRPr="009A4FFE">
        <w:rPr>
          <w:lang w:val="fr-BE"/>
        </w:rPr>
        <w:t>.</w:t>
      </w:r>
    </w:p>
    <w:p w14:paraId="03986A36" w14:textId="77777777" w:rsidR="001F3F22" w:rsidRPr="007A6745" w:rsidRDefault="001F3F22" w:rsidP="001F3F22">
      <w:pPr>
        <w:rPr>
          <w:lang w:val="fr-BE"/>
        </w:rPr>
      </w:pPr>
      <w:r w:rsidRPr="007A6745">
        <w:rPr>
          <w:lang w:val="fr-BE"/>
        </w:rPr>
        <w:t>L'ordre du jour est établi par le Président. Les délégués qui désirent y faire figurer un point particulier, doivent en faire la demande écrite au Président.</w:t>
      </w:r>
    </w:p>
    <w:p w14:paraId="092F40F5" w14:textId="77777777" w:rsidR="001F3F22" w:rsidRPr="007A6745" w:rsidRDefault="001F3F22" w:rsidP="001F3F22">
      <w:pPr>
        <w:rPr>
          <w:lang w:val="fr-BE"/>
        </w:rPr>
      </w:pPr>
      <w:r w:rsidRPr="007A6745">
        <w:rPr>
          <w:lang w:val="fr-BE"/>
        </w:rPr>
        <w:t>Les convocations mentionnant l'ordre du jour doivent être adressées aux délégués au moins 20 jours civils avant la date de la réunion.</w:t>
      </w:r>
    </w:p>
    <w:p w14:paraId="74DBB857" w14:textId="77777777" w:rsidR="001F3F22" w:rsidRPr="007A6745" w:rsidRDefault="001F3F22" w:rsidP="007A6745">
      <w:pPr>
        <w:pStyle w:val="Titre3"/>
        <w:rPr>
          <w:lang w:val="fr-BE"/>
        </w:rPr>
      </w:pPr>
      <w:bookmarkStart w:id="57" w:name="_Toc84322566"/>
      <w:bookmarkStart w:id="58" w:name="_Toc168558332"/>
      <w:r w:rsidRPr="007A6745">
        <w:rPr>
          <w:lang w:val="fr-BE"/>
        </w:rPr>
        <w:t>Article 20</w:t>
      </w:r>
      <w:bookmarkEnd w:id="57"/>
      <w:bookmarkEnd w:id="58"/>
    </w:p>
    <w:p w14:paraId="2C3BCA6F" w14:textId="77777777" w:rsidR="001F3F22" w:rsidRPr="007A6745" w:rsidRDefault="001F3F22" w:rsidP="001F3F22">
      <w:pPr>
        <w:rPr>
          <w:lang w:val="fr-BE"/>
        </w:rPr>
      </w:pPr>
      <w:r w:rsidRPr="007A6745">
        <w:rPr>
          <w:lang w:val="fr-BE"/>
        </w:rPr>
        <w:t>Une Assemblée Générale Extraordinaire sera tenue soit à la demande d'un cinquième de ses membres, soit à la demande du Conseil d'Administration.</w:t>
      </w:r>
    </w:p>
    <w:p w14:paraId="0CD1BC4D" w14:textId="77777777" w:rsidR="001F3F22" w:rsidRPr="007A6745" w:rsidRDefault="001F3F22" w:rsidP="001F3F22">
      <w:pPr>
        <w:rPr>
          <w:lang w:val="fr-BE"/>
        </w:rPr>
      </w:pPr>
      <w:r w:rsidRPr="007A6745">
        <w:rPr>
          <w:lang w:val="fr-BE"/>
        </w:rPr>
        <w:t>Les convocations mentionnant l'ordre du jour doivent être adressées aux délégués au moins 20 jours civils avant la date de la réunion.</w:t>
      </w:r>
    </w:p>
    <w:p w14:paraId="65317D62" w14:textId="77777777" w:rsidR="001F3F22" w:rsidRPr="007A6745" w:rsidRDefault="001F3F22" w:rsidP="007A6745">
      <w:pPr>
        <w:pStyle w:val="Titre3"/>
        <w:rPr>
          <w:lang w:val="fr-BE"/>
        </w:rPr>
      </w:pPr>
      <w:bookmarkStart w:id="59" w:name="_Toc84322567"/>
      <w:bookmarkStart w:id="60" w:name="_Toc168558333"/>
      <w:r w:rsidRPr="007A6745">
        <w:rPr>
          <w:lang w:val="fr-BE"/>
        </w:rPr>
        <w:t>Article 21</w:t>
      </w:r>
      <w:bookmarkEnd w:id="59"/>
      <w:bookmarkEnd w:id="60"/>
    </w:p>
    <w:p w14:paraId="36A40746" w14:textId="77777777" w:rsidR="001F3F22" w:rsidRPr="007A6745" w:rsidRDefault="001F3F22" w:rsidP="001F3F22">
      <w:pPr>
        <w:rPr>
          <w:lang w:val="fr-BE"/>
        </w:rPr>
      </w:pPr>
      <w:r w:rsidRPr="007A6745">
        <w:rPr>
          <w:lang w:val="fr-BE"/>
        </w:rPr>
        <w:t>Les résolutions des Assemblées Générales Ordinaires et Extraordinaires sont consignées dans des procès-verbaux qui sont adressés aux délégués.</w:t>
      </w:r>
    </w:p>
    <w:p w14:paraId="4DB7C6C5" w14:textId="77777777" w:rsidR="001F3F22" w:rsidRPr="007A6745" w:rsidRDefault="001F3F22" w:rsidP="007A6745">
      <w:pPr>
        <w:pStyle w:val="Titre3"/>
        <w:rPr>
          <w:lang w:val="fr-BE"/>
        </w:rPr>
      </w:pPr>
      <w:bookmarkStart w:id="61" w:name="_Toc84322568"/>
      <w:bookmarkStart w:id="62" w:name="_Toc168558334"/>
      <w:r w:rsidRPr="007A6745">
        <w:rPr>
          <w:lang w:val="fr-BE"/>
        </w:rPr>
        <w:t>Article 22</w:t>
      </w:r>
      <w:bookmarkEnd w:id="61"/>
      <w:bookmarkEnd w:id="62"/>
    </w:p>
    <w:p w14:paraId="1E515234" w14:textId="77777777" w:rsidR="001F3F22" w:rsidRPr="007A6745" w:rsidRDefault="001F3F22" w:rsidP="001F3F22">
      <w:pPr>
        <w:rPr>
          <w:lang w:val="fr-BE"/>
        </w:rPr>
      </w:pPr>
      <w:r w:rsidRPr="007A6745">
        <w:rPr>
          <w:lang w:val="fr-BE"/>
        </w:rPr>
        <w:t>Conformément aux dispositions de l'article 32 de la loi du 6 août 1990, l'Assemblée Générale désigne un réviseur d'entreprises choisi sur une liste de réviseurs agréés par l'OCM.</w:t>
      </w:r>
    </w:p>
    <w:p w14:paraId="30CB582D" w14:textId="77777777" w:rsidR="001F3F22" w:rsidRPr="007A6745" w:rsidRDefault="001F3F22" w:rsidP="001F3F22">
      <w:pPr>
        <w:rPr>
          <w:lang w:val="fr-BE"/>
        </w:rPr>
      </w:pPr>
      <w:r w:rsidRPr="007A6745">
        <w:rPr>
          <w:lang w:val="fr-BE"/>
        </w:rPr>
        <w:t>Le réviseur fait rapport à l'Assemblée Générale annuelle qui a à son ordre du jour l'approbation des comptes annuels de l'exercice.</w:t>
      </w:r>
    </w:p>
    <w:p w14:paraId="04029489" w14:textId="77777777" w:rsidR="001F3F22" w:rsidRPr="007A6745" w:rsidRDefault="001F3F22" w:rsidP="001F3F22">
      <w:pPr>
        <w:rPr>
          <w:lang w:val="fr-BE"/>
        </w:rPr>
      </w:pPr>
      <w:r w:rsidRPr="007A6745">
        <w:rPr>
          <w:lang w:val="fr-BE"/>
        </w:rPr>
        <w:t>Le mandat de réviseur est fixé pour une période renouvelable de 3 ans.</w:t>
      </w:r>
    </w:p>
    <w:p w14:paraId="72090B9B" w14:textId="77777777" w:rsidR="001F3F22" w:rsidRPr="007A6745" w:rsidRDefault="001F3F22" w:rsidP="007A6745">
      <w:pPr>
        <w:pStyle w:val="Titre3"/>
        <w:rPr>
          <w:lang w:val="fr-BE"/>
        </w:rPr>
      </w:pPr>
      <w:bookmarkStart w:id="63" w:name="_Toc84322569"/>
      <w:bookmarkStart w:id="64" w:name="_Toc168558335"/>
      <w:bookmarkStart w:id="65" w:name="_Hlk84249162"/>
      <w:r w:rsidRPr="007A6745">
        <w:rPr>
          <w:lang w:val="fr-BE"/>
        </w:rPr>
        <w:t>Article 23</w:t>
      </w:r>
      <w:bookmarkEnd w:id="63"/>
      <w:bookmarkEnd w:id="64"/>
    </w:p>
    <w:bookmarkEnd w:id="65"/>
    <w:p w14:paraId="600F3038" w14:textId="77777777" w:rsidR="001F3F22" w:rsidRPr="007A6745" w:rsidRDefault="001F3F22" w:rsidP="001F3F22">
      <w:pPr>
        <w:rPr>
          <w:lang w:val="fr-BE"/>
        </w:rPr>
      </w:pPr>
      <w:r w:rsidRPr="007A6745">
        <w:rPr>
          <w:lang w:val="fr-BE"/>
        </w:rPr>
        <w:t>L'Assemblée Générale peut déléguer au Conseil d'Administration, pour une durée d'un an renouvelable, la compétence de décider des adaptations des cotisations.</w:t>
      </w:r>
    </w:p>
    <w:p w14:paraId="41B9B860" w14:textId="77777777" w:rsidR="001F3F22" w:rsidRPr="007A6745" w:rsidRDefault="001F3F22" w:rsidP="001F3F22">
      <w:pPr>
        <w:rPr>
          <w:lang w:val="fr-BE"/>
        </w:rPr>
      </w:pPr>
      <w:r w:rsidRPr="007A6745">
        <w:rPr>
          <w:lang w:val="fr-BE"/>
        </w:rPr>
        <w:t>Ces adaptations sont communiquées pour approbation à l'Office de Contrôle.</w:t>
      </w:r>
    </w:p>
    <w:p w14:paraId="0CE30129" w14:textId="77777777" w:rsidR="001F3F22" w:rsidRPr="007A6745" w:rsidRDefault="001F3F22" w:rsidP="007A6745">
      <w:pPr>
        <w:pStyle w:val="Titre3"/>
        <w:rPr>
          <w:lang w:val="fr-BE"/>
        </w:rPr>
      </w:pPr>
      <w:bookmarkStart w:id="66" w:name="_Toc84322570"/>
      <w:bookmarkStart w:id="67" w:name="_Toc168558336"/>
      <w:r w:rsidRPr="007A6745">
        <w:rPr>
          <w:lang w:val="fr-BE"/>
        </w:rPr>
        <w:t>Article 23 bis</w:t>
      </w:r>
      <w:bookmarkEnd w:id="66"/>
      <w:bookmarkEnd w:id="67"/>
    </w:p>
    <w:p w14:paraId="235C900D" w14:textId="1F4ABB66" w:rsidR="008C006E" w:rsidRPr="006119F9" w:rsidRDefault="008C006E" w:rsidP="008C006E">
      <w:pPr>
        <w:rPr>
          <w:lang w:val="fr-BE"/>
        </w:rPr>
      </w:pPr>
      <w:r w:rsidRPr="00A92C58">
        <w:rPr>
          <w:lang w:val="fr-BE"/>
        </w:rPr>
        <w:t>L'Assemblée Générale fixe les montants des remboursements de frais (repas et déplacements) liés à la participation aux réunions et les jetons de présence éventuels qui peuvent être attribués aux membres effectifs de celle-ci lorsqu’ils assistent à une réunion</w:t>
      </w:r>
      <w:r w:rsidR="000D6C49">
        <w:rPr>
          <w:lang w:val="fr-BE"/>
        </w:rPr>
        <w:t xml:space="preserve"> </w:t>
      </w:r>
      <w:r w:rsidR="000D6C49" w:rsidRPr="006119F9">
        <w:rPr>
          <w:lang w:val="fr-BE"/>
        </w:rPr>
        <w:t>de l’Assemblée Générale, du Conseil d’Administration ou d’un Comité institué au sein de celui-ci.</w:t>
      </w:r>
    </w:p>
    <w:p w14:paraId="310F0AF4" w14:textId="77777777" w:rsidR="008C006E" w:rsidRPr="006119F9" w:rsidRDefault="008C006E" w:rsidP="008C006E">
      <w:pPr>
        <w:rPr>
          <w:lang w:val="fr-BE"/>
        </w:rPr>
      </w:pPr>
      <w:r w:rsidRPr="00A92C58">
        <w:rPr>
          <w:lang w:val="fr-BE"/>
        </w:rPr>
        <w:t>Le Conseil d’Administration fixe les montants des remboursements de frais (repas et déplacements) liés à la participation aux réunions et les jetons de présence éventuels qui peuvent être attribués aux conseillers lorsqu’ils assistent à une réunion</w:t>
      </w:r>
      <w:r>
        <w:rPr>
          <w:lang w:val="fr-BE"/>
        </w:rPr>
        <w:t xml:space="preserve"> </w:t>
      </w:r>
      <w:r w:rsidRPr="006119F9">
        <w:rPr>
          <w:lang w:val="fr-BE"/>
        </w:rPr>
        <w:t>de l’Assemblée Générale, du Conseil d’Administration ou d’un Comité institué au sein de celui-ci.</w:t>
      </w:r>
    </w:p>
    <w:p w14:paraId="29241061" w14:textId="77777777" w:rsidR="008C006E" w:rsidRDefault="008C006E" w:rsidP="008C006E">
      <w:pPr>
        <w:rPr>
          <w:lang w:val="fr-BE"/>
        </w:rPr>
      </w:pPr>
      <w:r w:rsidRPr="00A92C58">
        <w:rPr>
          <w:lang w:val="fr-BE"/>
        </w:rPr>
        <w:t>Ces montants sont repris en annexe des présents statuts.</w:t>
      </w:r>
    </w:p>
    <w:p w14:paraId="0445B942" w14:textId="77777777" w:rsidR="00490532" w:rsidRPr="008C006E" w:rsidRDefault="00490532" w:rsidP="00AA532F">
      <w:pPr>
        <w:rPr>
          <w:strike/>
          <w:lang w:val="fr-BE"/>
        </w:rPr>
      </w:pPr>
    </w:p>
    <w:p w14:paraId="4C4A68DE" w14:textId="5DA5E74F" w:rsidR="00BF5325" w:rsidRDefault="00BF5325">
      <w:pPr>
        <w:spacing w:before="0" w:after="200"/>
        <w:jc w:val="left"/>
        <w:rPr>
          <w:lang w:val="fr-BE"/>
        </w:rPr>
      </w:pPr>
      <w:r>
        <w:rPr>
          <w:lang w:val="fr-BE"/>
        </w:rPr>
        <w:br w:type="page"/>
      </w:r>
    </w:p>
    <w:p w14:paraId="40A7B9A9" w14:textId="77777777" w:rsidR="00BF5325" w:rsidRPr="007A6745" w:rsidRDefault="00BF5325" w:rsidP="001F3F22">
      <w:pPr>
        <w:rPr>
          <w:lang w:val="fr-BE"/>
        </w:rPr>
      </w:pPr>
    </w:p>
    <w:p w14:paraId="5B7245CA" w14:textId="6213BBD6" w:rsidR="001F3F22" w:rsidRPr="004A72EF" w:rsidRDefault="007A6745" w:rsidP="008A48D7">
      <w:pPr>
        <w:pStyle w:val="Titre2"/>
        <w:rPr>
          <w:lang w:val="fr-BE"/>
        </w:rPr>
      </w:pPr>
      <w:bookmarkStart w:id="68" w:name="_Toc84322571"/>
      <w:bookmarkStart w:id="69" w:name="_Toc168558337"/>
      <w:r w:rsidRPr="004A72EF">
        <w:rPr>
          <w:lang w:val="fr-BE"/>
        </w:rPr>
        <w:t xml:space="preserve">Section </w:t>
      </w:r>
      <w:r w:rsidR="001F3F22" w:rsidRPr="004A72EF">
        <w:rPr>
          <w:lang w:val="fr-BE"/>
        </w:rPr>
        <w:t>2 : Le Conseil d’Administration</w:t>
      </w:r>
      <w:bookmarkEnd w:id="68"/>
      <w:bookmarkEnd w:id="69"/>
    </w:p>
    <w:p w14:paraId="49EC4FD7" w14:textId="77777777" w:rsidR="001F3F22" w:rsidRPr="007A6745" w:rsidRDefault="001F3F22" w:rsidP="007A6745">
      <w:pPr>
        <w:pStyle w:val="Titre3"/>
        <w:rPr>
          <w:lang w:val="fr-BE"/>
        </w:rPr>
      </w:pPr>
      <w:bookmarkStart w:id="70" w:name="_Toc84322572"/>
      <w:bookmarkStart w:id="71" w:name="_Toc168558338"/>
      <w:r w:rsidRPr="007A6745">
        <w:rPr>
          <w:lang w:val="fr-BE"/>
        </w:rPr>
        <w:t>Article 24</w:t>
      </w:r>
      <w:bookmarkEnd w:id="70"/>
      <w:bookmarkEnd w:id="71"/>
    </w:p>
    <w:p w14:paraId="09BFD5CF" w14:textId="77777777" w:rsidR="001F3F22" w:rsidRPr="007A6745" w:rsidRDefault="001F3F22" w:rsidP="001F3F22">
      <w:pPr>
        <w:rPr>
          <w:lang w:val="fr-BE"/>
        </w:rPr>
      </w:pPr>
      <w:r w:rsidRPr="007A6745">
        <w:rPr>
          <w:lang w:val="fr-BE"/>
        </w:rPr>
        <w:t>L'Union Nationale est administrée par un Conseil d'Administration élu par l'Assemblée Générale et composé de maximum 28 administrateurs.</w:t>
      </w:r>
    </w:p>
    <w:p w14:paraId="1F7A0C7D" w14:textId="77777777" w:rsidR="001F3F22" w:rsidRPr="007A6745" w:rsidRDefault="001F3F22" w:rsidP="001F3F22">
      <w:pPr>
        <w:rPr>
          <w:lang w:val="fr-BE"/>
        </w:rPr>
      </w:pPr>
      <w:r w:rsidRPr="007A6745">
        <w:rPr>
          <w:lang w:val="fr-BE"/>
        </w:rPr>
        <w:t>Le Conseil d'Administration élit en son sein un Président et deux Vice-présidents, parmi lesquels un Premier Vice-président. Afin d’assurer son indépendance dans la gestion des instances, le mandat attribué au Président sera, après son élection, comptabilisé en dehors des mandats attribués aux mutualités en application de l’article 25 des présents statuts. La mutualité dont le Président est issu aura le droit de proposer l’élection d’un nouvel administrateur afin de conserver son nombre initial de mandats.</w:t>
      </w:r>
    </w:p>
    <w:p w14:paraId="283DEA48" w14:textId="77777777" w:rsidR="001F3F22" w:rsidRPr="007A6745" w:rsidRDefault="001F3F22" w:rsidP="001F3F22">
      <w:pPr>
        <w:rPr>
          <w:lang w:val="fr-BE"/>
        </w:rPr>
      </w:pPr>
      <w:r w:rsidRPr="007A6745">
        <w:rPr>
          <w:lang w:val="fr-BE"/>
        </w:rPr>
        <w:t>Pour autant qu'ils soient élus administrateurs par l’Assemblée Générale, le Directeur Général de l'Union Nationale, le Directeur Général Adjoint et le Secrétaire National font également partie du Conseil d’Administration. Si tel n’est pas le cas, ils assistent aux réunions avec voix consultative.</w:t>
      </w:r>
    </w:p>
    <w:p w14:paraId="6A51A1F2" w14:textId="77777777" w:rsidR="001F3F22" w:rsidRPr="007A6745" w:rsidRDefault="001F3F22" w:rsidP="007A6745">
      <w:pPr>
        <w:pStyle w:val="Titre3"/>
        <w:rPr>
          <w:lang w:val="fr-BE"/>
        </w:rPr>
      </w:pPr>
      <w:bookmarkStart w:id="72" w:name="_Toc84322573"/>
      <w:bookmarkStart w:id="73" w:name="_Toc168558339"/>
      <w:r w:rsidRPr="007A6745">
        <w:rPr>
          <w:lang w:val="fr-BE"/>
        </w:rPr>
        <w:t>Article 25</w:t>
      </w:r>
      <w:bookmarkEnd w:id="72"/>
      <w:bookmarkEnd w:id="73"/>
    </w:p>
    <w:p w14:paraId="58BEC04A" w14:textId="77777777" w:rsidR="001F3F22" w:rsidRPr="007A6745" w:rsidRDefault="001F3F22" w:rsidP="001F3F22">
      <w:pPr>
        <w:rPr>
          <w:lang w:val="fr-BE"/>
        </w:rPr>
      </w:pPr>
      <w:r w:rsidRPr="007A6745">
        <w:rPr>
          <w:lang w:val="fr-BE"/>
        </w:rPr>
        <w:t>En dehors du Président, du Directeur Général, du Directeur Général Adjoint et du Secrétaire National, le Conseil d'Administration se compose de 24</w:t>
      </w:r>
      <w:r w:rsidRPr="007A6745">
        <w:rPr>
          <w:b/>
          <w:bCs/>
          <w:i/>
          <w:iCs/>
          <w:lang w:val="fr-BE"/>
        </w:rPr>
        <w:t xml:space="preserve"> </w:t>
      </w:r>
      <w:r w:rsidRPr="007A6745">
        <w:rPr>
          <w:lang w:val="fr-BE"/>
        </w:rPr>
        <w:t>représentants attribués aux mutualités.</w:t>
      </w:r>
    </w:p>
    <w:p w14:paraId="28E3CEFF" w14:textId="77777777" w:rsidR="001F3F22" w:rsidRPr="007A6745" w:rsidRDefault="001F3F22" w:rsidP="001F3F22">
      <w:pPr>
        <w:rPr>
          <w:lang w:val="fr-BE"/>
        </w:rPr>
      </w:pPr>
      <w:r w:rsidRPr="007A6745">
        <w:rPr>
          <w:lang w:val="fr-BE"/>
        </w:rPr>
        <w:t>Toute mutualité a droit à un représentant. Le nombre d'Administrateurs déterminé conformément à l'article 24, est réparti entre les mutualités proportionnellement à leur effectif en assurance obligatoire.</w:t>
      </w:r>
    </w:p>
    <w:p w14:paraId="4688C6A2" w14:textId="77777777" w:rsidR="001F3F22" w:rsidRPr="007A6745" w:rsidRDefault="001F3F22" w:rsidP="001F3F22">
      <w:pPr>
        <w:rPr>
          <w:lang w:val="fr-BE"/>
        </w:rPr>
      </w:pPr>
      <w:r w:rsidRPr="007A6745">
        <w:rPr>
          <w:lang w:val="fr-BE"/>
        </w:rPr>
        <w:t>Le nombre de mandats attribués en dehors de la représentation des mutualités ne peut dépasser 25% du nombre total d’administrateurs.</w:t>
      </w:r>
    </w:p>
    <w:p w14:paraId="0838FEF6" w14:textId="77777777" w:rsidR="001F3F22" w:rsidRPr="007A6745" w:rsidRDefault="001F3F22" w:rsidP="007A6745">
      <w:pPr>
        <w:pStyle w:val="Titre3"/>
        <w:rPr>
          <w:lang w:val="fr-BE"/>
        </w:rPr>
      </w:pPr>
      <w:bookmarkStart w:id="74" w:name="_Toc84322574"/>
      <w:bookmarkStart w:id="75" w:name="_Toc168558340"/>
      <w:r w:rsidRPr="007A6745">
        <w:rPr>
          <w:lang w:val="fr-BE"/>
        </w:rPr>
        <w:t>Article 25 bis</w:t>
      </w:r>
      <w:bookmarkEnd w:id="74"/>
      <w:bookmarkEnd w:id="75"/>
    </w:p>
    <w:p w14:paraId="0D99C922" w14:textId="1E2B43F1" w:rsidR="001F3F22" w:rsidRPr="007A6745" w:rsidRDefault="001F3F22" w:rsidP="001F3F22">
      <w:pPr>
        <w:rPr>
          <w:lang w:val="fr-BE"/>
        </w:rPr>
      </w:pPr>
      <w:r w:rsidRPr="007A6745">
        <w:rPr>
          <w:lang w:val="fr-BE"/>
        </w:rPr>
        <w:t xml:space="preserve">En plus </w:t>
      </w:r>
      <w:r w:rsidR="00597DAF" w:rsidRPr="007A6745">
        <w:rPr>
          <w:lang w:val="fr-BE"/>
        </w:rPr>
        <w:t>des administrateurs visés</w:t>
      </w:r>
      <w:r w:rsidRPr="007A6745">
        <w:rPr>
          <w:lang w:val="fr-BE"/>
        </w:rPr>
        <w:t xml:space="preserve"> aux articles 24 et 25, l’Assemblée Générale peut élire un ou plusieurs administrateurs indépendants dans les conditions fixées par la réglementation.</w:t>
      </w:r>
    </w:p>
    <w:p w14:paraId="5FC5E5CE" w14:textId="77777777" w:rsidR="001F3F22" w:rsidRPr="007A6745" w:rsidRDefault="001F3F22" w:rsidP="007A6745">
      <w:pPr>
        <w:pStyle w:val="Titre3"/>
        <w:rPr>
          <w:lang w:val="fr-BE"/>
        </w:rPr>
      </w:pPr>
      <w:bookmarkStart w:id="76" w:name="_Toc84322575"/>
      <w:bookmarkStart w:id="77" w:name="_Toc168558341"/>
      <w:r w:rsidRPr="007A6745">
        <w:rPr>
          <w:lang w:val="fr-BE"/>
        </w:rPr>
        <w:t>Article 26</w:t>
      </w:r>
      <w:bookmarkEnd w:id="76"/>
      <w:bookmarkEnd w:id="77"/>
    </w:p>
    <w:p w14:paraId="460E027A" w14:textId="77777777" w:rsidR="001F3F22" w:rsidRPr="007A6745" w:rsidRDefault="001F3F22" w:rsidP="001F3F22">
      <w:pPr>
        <w:rPr>
          <w:lang w:val="fr-BE"/>
        </w:rPr>
      </w:pPr>
      <w:r w:rsidRPr="007A6745">
        <w:rPr>
          <w:lang w:val="fr-BE"/>
        </w:rPr>
        <w:t>Le Conseil d'Administration peut désigner au maximum 15 conseillers. Ils ont voix consultative.</w:t>
      </w:r>
    </w:p>
    <w:p w14:paraId="2281D8B7" w14:textId="638B06E1" w:rsidR="001F3F22" w:rsidRDefault="001F3F22" w:rsidP="001F3F22">
      <w:pPr>
        <w:rPr>
          <w:lang w:val="fr-BE"/>
        </w:rPr>
      </w:pPr>
      <w:r w:rsidRPr="007A6745">
        <w:rPr>
          <w:lang w:val="fr-BE"/>
        </w:rPr>
        <w:t>Les membres de la direction de l'Union Nationale, ainsi que les Directeurs des mutualités non élus en qualité d'Administrateur peuvent participer au Conseil d'Administration avec voix consultative.</w:t>
      </w:r>
    </w:p>
    <w:p w14:paraId="6793E291" w14:textId="24EDE82F" w:rsidR="00BF5325" w:rsidRDefault="00BF5325">
      <w:pPr>
        <w:spacing w:before="0" w:after="200"/>
        <w:jc w:val="left"/>
        <w:rPr>
          <w:lang w:val="fr-BE"/>
        </w:rPr>
      </w:pPr>
      <w:r>
        <w:rPr>
          <w:lang w:val="fr-BE"/>
        </w:rPr>
        <w:br w:type="page"/>
      </w:r>
    </w:p>
    <w:p w14:paraId="55F123D9" w14:textId="77777777" w:rsidR="00BF5325" w:rsidRPr="007A6745" w:rsidRDefault="00BF5325" w:rsidP="001F3F22">
      <w:pPr>
        <w:rPr>
          <w:lang w:val="fr-BE"/>
        </w:rPr>
      </w:pPr>
    </w:p>
    <w:p w14:paraId="40CB2713" w14:textId="77777777" w:rsidR="001F3F22" w:rsidRPr="007A6745" w:rsidRDefault="001F3F22" w:rsidP="007A6745">
      <w:pPr>
        <w:pStyle w:val="Titre3"/>
        <w:rPr>
          <w:lang w:val="fr-BE"/>
        </w:rPr>
      </w:pPr>
      <w:bookmarkStart w:id="78" w:name="_Toc84322576"/>
      <w:bookmarkStart w:id="79" w:name="_Toc168558342"/>
      <w:r w:rsidRPr="007A6745">
        <w:rPr>
          <w:lang w:val="fr-BE"/>
        </w:rPr>
        <w:t>Article 27</w:t>
      </w:r>
      <w:bookmarkEnd w:id="78"/>
      <w:bookmarkEnd w:id="79"/>
    </w:p>
    <w:p w14:paraId="5ABCD072" w14:textId="317CCAED" w:rsidR="005E675B" w:rsidRPr="005E675B" w:rsidRDefault="005E675B" w:rsidP="005E675B">
      <w:pPr>
        <w:rPr>
          <w:lang w:val="fr-BE"/>
        </w:rPr>
      </w:pPr>
      <w:r w:rsidRPr="005E675B">
        <w:rPr>
          <w:lang w:val="fr-BE"/>
        </w:rPr>
        <w:t xml:space="preserve">Pour être membre du Conseil d'Administration, il faut être majeur et </w:t>
      </w:r>
      <w:r w:rsidR="00C70D4A" w:rsidRPr="00C70D4A">
        <w:rPr>
          <w:lang w:val="fr-BE"/>
        </w:rPr>
        <w:t>de bonne conduite, vie et mœurs</w:t>
      </w:r>
      <w:r w:rsidRPr="005E675B">
        <w:rPr>
          <w:b/>
          <w:bCs/>
          <w:i/>
          <w:iCs/>
          <w:color w:val="00B050"/>
          <w:lang w:val="fr-BE"/>
        </w:rPr>
        <w:t>.</w:t>
      </w:r>
      <w:r w:rsidRPr="005E675B">
        <w:rPr>
          <w:lang w:val="fr-BE"/>
        </w:rPr>
        <w:t xml:space="preserve"> Il n'est toutefois pas exigé de faire partie de l'Assemblée Générale. Cessent d'être éligibles, les personnes ayant atteint l'âge de 72 ans au moment de l'élection.</w:t>
      </w:r>
    </w:p>
    <w:p w14:paraId="37C0DD44" w14:textId="77777777" w:rsidR="001F3F22" w:rsidRPr="007A6745" w:rsidRDefault="001F3F22" w:rsidP="001F3F22">
      <w:pPr>
        <w:rPr>
          <w:lang w:val="fr-BE"/>
        </w:rPr>
      </w:pPr>
      <w:r w:rsidRPr="007A6745">
        <w:rPr>
          <w:lang w:val="fr-BE"/>
        </w:rPr>
        <w:t>Il est automatiquement mis fin au mandat de l’administrateur au 1</w:t>
      </w:r>
      <w:r w:rsidRPr="007A6745">
        <w:rPr>
          <w:vertAlign w:val="superscript"/>
          <w:lang w:val="fr-BE"/>
        </w:rPr>
        <w:t>er</w:t>
      </w:r>
      <w:r w:rsidRPr="007A6745">
        <w:rPr>
          <w:lang w:val="fr-BE"/>
        </w:rPr>
        <w:t xml:space="preserve"> janvier de l’exercice qui suit celui au cours duquel il a atteint l’âge de 72 ans.</w:t>
      </w:r>
    </w:p>
    <w:p w14:paraId="7CF55124" w14:textId="578F99ED" w:rsidR="001F3F22" w:rsidRPr="007A6745" w:rsidRDefault="001F3F22" w:rsidP="001F3F22">
      <w:pPr>
        <w:rPr>
          <w:lang w:val="fr-BE"/>
        </w:rPr>
      </w:pPr>
      <w:r w:rsidRPr="007A6745">
        <w:rPr>
          <w:lang w:val="fr-BE"/>
        </w:rPr>
        <w:t xml:space="preserve">Le Conseil d'Administration ne peut être composé </w:t>
      </w:r>
      <w:r w:rsidRPr="00B0508E">
        <w:rPr>
          <w:lang w:val="fr-BE"/>
        </w:rPr>
        <w:t xml:space="preserve">de plus </w:t>
      </w:r>
      <w:r w:rsidRPr="00EB5715">
        <w:rPr>
          <w:lang w:val="fr-BE"/>
        </w:rPr>
        <w:t>d'1/</w:t>
      </w:r>
      <w:r w:rsidR="005E675B" w:rsidRPr="00EB5715">
        <w:rPr>
          <w:lang w:val="fr-BE"/>
        </w:rPr>
        <w:t>3</w:t>
      </w:r>
      <w:r w:rsidRPr="00EB5715">
        <w:rPr>
          <w:lang w:val="fr-BE"/>
        </w:rPr>
        <w:t xml:space="preserve"> de</w:t>
      </w:r>
      <w:r w:rsidRPr="00B0508E">
        <w:rPr>
          <w:lang w:val="fr-BE"/>
        </w:rPr>
        <w:t xml:space="preserve"> </w:t>
      </w:r>
      <w:r w:rsidRPr="007A6745">
        <w:rPr>
          <w:lang w:val="fr-BE"/>
        </w:rPr>
        <w:t>personnes rémunérées par une mutualité ou par l'Union Nationale.</w:t>
      </w:r>
    </w:p>
    <w:p w14:paraId="6A36D14E" w14:textId="77777777" w:rsidR="001F3F22" w:rsidRPr="007A6745" w:rsidRDefault="001F3F22" w:rsidP="001F3F22">
      <w:pPr>
        <w:rPr>
          <w:lang w:val="fr-BE"/>
        </w:rPr>
      </w:pPr>
      <w:r w:rsidRPr="007A6745">
        <w:rPr>
          <w:lang w:val="fr-BE"/>
        </w:rPr>
        <w:t>Plus de 75% des mandats ne peuvent être attribués aux personnes d’un même sexe.</w:t>
      </w:r>
    </w:p>
    <w:p w14:paraId="540887A9" w14:textId="77777777" w:rsidR="001F3F22" w:rsidRPr="007A6745" w:rsidRDefault="001F3F22" w:rsidP="007A6745">
      <w:pPr>
        <w:pStyle w:val="Titre3"/>
        <w:rPr>
          <w:lang w:val="fr-BE"/>
        </w:rPr>
      </w:pPr>
      <w:bookmarkStart w:id="80" w:name="_Toc84322577"/>
      <w:bookmarkStart w:id="81" w:name="_Toc168558343"/>
      <w:r w:rsidRPr="007A6745">
        <w:rPr>
          <w:lang w:val="fr-BE"/>
        </w:rPr>
        <w:t>Article 28</w:t>
      </w:r>
      <w:bookmarkEnd w:id="80"/>
      <w:bookmarkEnd w:id="81"/>
    </w:p>
    <w:p w14:paraId="4E8C5AFA" w14:textId="0F6A4C51" w:rsidR="006234F8" w:rsidRPr="008C006E" w:rsidRDefault="006234F8" w:rsidP="006234F8">
      <w:pPr>
        <w:rPr>
          <w:lang w:val="fr-BE"/>
        </w:rPr>
      </w:pPr>
      <w:bookmarkStart w:id="82" w:name="_Hlk164842084"/>
      <w:r w:rsidRPr="008C006E">
        <w:rPr>
          <w:lang w:val="fr-BE"/>
        </w:rPr>
        <w:t>L’Assemblée Générale fixe le montant des remboursements de frais, les défraiements forfaitaires et le montant des jetons de présence éventuels liés à la participation aux réunions du Conseil d’Administration et des Comités institués au sein de celui-ci</w:t>
      </w:r>
      <w:r w:rsidR="009C5CEE" w:rsidRPr="008C006E">
        <w:rPr>
          <w:lang w:val="fr-BE"/>
        </w:rPr>
        <w:t xml:space="preserve"> qui peuvent être attribués aux membres </w:t>
      </w:r>
      <w:r w:rsidR="00CF3086" w:rsidRPr="008C006E">
        <w:rPr>
          <w:lang w:val="fr-BE"/>
        </w:rPr>
        <w:t>effectifs</w:t>
      </w:r>
      <w:r w:rsidR="009C5CEE" w:rsidRPr="008C006E">
        <w:rPr>
          <w:lang w:val="fr-BE"/>
        </w:rPr>
        <w:t>.</w:t>
      </w:r>
    </w:p>
    <w:p w14:paraId="13E818D5" w14:textId="5C8B2993" w:rsidR="003E6C31" w:rsidRPr="008C006E" w:rsidRDefault="00CF3086" w:rsidP="00CF3086">
      <w:pPr>
        <w:rPr>
          <w:lang w:val="fr-BE"/>
        </w:rPr>
      </w:pPr>
      <w:r w:rsidRPr="008C006E">
        <w:rPr>
          <w:lang w:val="fr-BE"/>
        </w:rPr>
        <w:t xml:space="preserve">Le Conseil d’Administration fixe le montant des remboursements de frais, les défraiements forfaitaires et le montant des jetons de présence </w:t>
      </w:r>
      <w:r w:rsidR="008070C9" w:rsidRPr="008C006E">
        <w:rPr>
          <w:lang w:val="fr-BE"/>
        </w:rPr>
        <w:t xml:space="preserve">éventuels </w:t>
      </w:r>
      <w:r w:rsidRPr="008C006E">
        <w:rPr>
          <w:lang w:val="fr-BE"/>
        </w:rPr>
        <w:t xml:space="preserve">liés à la participation aux réunions du Conseil d’Administration et des Comités institués au sein de celui-ci qui peuvent être attribués aux </w:t>
      </w:r>
      <w:r w:rsidR="003E6C31" w:rsidRPr="008C006E">
        <w:rPr>
          <w:lang w:val="fr-BE"/>
        </w:rPr>
        <w:t>conseillers.</w:t>
      </w:r>
    </w:p>
    <w:p w14:paraId="798AFBD6" w14:textId="77777777" w:rsidR="006234F8" w:rsidRPr="008C006E" w:rsidRDefault="006234F8" w:rsidP="006234F8">
      <w:pPr>
        <w:rPr>
          <w:lang w:val="fr-BE"/>
        </w:rPr>
      </w:pPr>
      <w:r w:rsidRPr="008C006E">
        <w:rPr>
          <w:lang w:val="fr-BE"/>
        </w:rPr>
        <w:t>Ces montants sont repris en annexe des présents statuts.</w:t>
      </w:r>
    </w:p>
    <w:p w14:paraId="431EA416" w14:textId="77777777" w:rsidR="001F3F22" w:rsidRPr="007A6745" w:rsidRDefault="001F3F22" w:rsidP="007A6745">
      <w:pPr>
        <w:pStyle w:val="Titre3"/>
        <w:rPr>
          <w:lang w:val="fr-BE"/>
        </w:rPr>
      </w:pPr>
      <w:bookmarkStart w:id="83" w:name="_Toc84322578"/>
      <w:bookmarkStart w:id="84" w:name="_Toc168558344"/>
      <w:bookmarkEnd w:id="82"/>
      <w:r w:rsidRPr="007A6745">
        <w:rPr>
          <w:lang w:val="fr-BE"/>
        </w:rPr>
        <w:t>Article 29</w:t>
      </w:r>
      <w:bookmarkEnd w:id="83"/>
      <w:bookmarkEnd w:id="84"/>
    </w:p>
    <w:p w14:paraId="0989CA9E" w14:textId="7CDA2D0B" w:rsidR="001F3F22" w:rsidRPr="007A6745" w:rsidRDefault="001F3F22" w:rsidP="001F3F22">
      <w:pPr>
        <w:rPr>
          <w:lang w:val="fr-BE"/>
        </w:rPr>
      </w:pPr>
      <w:r w:rsidRPr="007A6745">
        <w:rPr>
          <w:lang w:val="fr-BE"/>
        </w:rPr>
        <w:t>Les membres du Conseil d'Administration sont élus par l'Assemblée Générale pour un terme de maximum 6 ans renouvelable. Il est d’abord vérifié si la règle de 75% maximum des mandats qui peuvent être attribués aux personnes d’un même sexe est respectée. Ensuite, il est procédé à l'attribution éventuelle de mandats aux personnes rémunérées par une mutualité dans les limites légales et statutaires. A ce sujet, chaque mutualité a la possibilité de faire élire comme délégué une personne rémunérée, soit par elle, soit par l'Union Nationale. Il peut toutefois être dérogé à cette règle d'un délégué par mutualité par décision motivée du Comité de Direction et ce, dans le respect des limites légales et statutaires.</w:t>
      </w:r>
    </w:p>
    <w:p w14:paraId="062ED516" w14:textId="77777777" w:rsidR="001F3F22" w:rsidRPr="007A6745" w:rsidRDefault="001F3F22" w:rsidP="001F3F22">
      <w:pPr>
        <w:rPr>
          <w:lang w:val="fr-BE"/>
        </w:rPr>
      </w:pPr>
      <w:r w:rsidRPr="007A6745">
        <w:rPr>
          <w:lang w:val="fr-BE"/>
        </w:rPr>
        <w:t>Les candidats au Conseil d'Administration de l'Union Nationale sont présentés par le Conseil d'Administration de chaque mutualité au moins un mois avant la date de l'Assemblée Générale. Lorsque le nombre de mandats restant à pourvoir, est égal ou supérieur au nombre de candidats, ceux-ci sont élus d'office.</w:t>
      </w:r>
    </w:p>
    <w:p w14:paraId="4DB15D9F" w14:textId="77777777" w:rsidR="001F3F22" w:rsidRPr="007A6745" w:rsidRDefault="001F3F22" w:rsidP="001F3F22">
      <w:pPr>
        <w:rPr>
          <w:lang w:val="fr-BE"/>
        </w:rPr>
      </w:pPr>
      <w:r w:rsidRPr="007A6745">
        <w:rPr>
          <w:lang w:val="fr-BE"/>
        </w:rPr>
        <w:t>Pour les mutualités qui présentent plus de candidats que le nombre de mandats à attribuer à ces dernières conformément à l'article 25, et dans le cas où un membre de l'Assemblée Générale présente sa candidature en dehors de la liste présentée par sa mutualité, l'Assemblée Générale de l'Union Nationale procède à l'élection des Administrateurs de cette mutualité.</w:t>
      </w:r>
    </w:p>
    <w:p w14:paraId="2861722F" w14:textId="77777777" w:rsidR="001F3F22" w:rsidRPr="007A6745" w:rsidRDefault="001F3F22" w:rsidP="001F3F22">
      <w:pPr>
        <w:rPr>
          <w:lang w:val="fr-BE"/>
        </w:rPr>
      </w:pPr>
      <w:r w:rsidRPr="007A6745">
        <w:rPr>
          <w:lang w:val="fr-BE"/>
        </w:rPr>
        <w:t>Sans préjudice de ce qui est dit ci-dessus, le Conseil d'Administration sortant de l'Union Nationale peut présenter sa propre liste de candidats.</w:t>
      </w:r>
    </w:p>
    <w:p w14:paraId="3D662B3F" w14:textId="59D00154" w:rsidR="001F3F22" w:rsidRPr="009A4FFE" w:rsidRDefault="001F3F22" w:rsidP="001F3F22">
      <w:pPr>
        <w:rPr>
          <w:lang w:val="fr-BE"/>
        </w:rPr>
      </w:pPr>
      <w:r w:rsidRPr="009A4FFE">
        <w:rPr>
          <w:lang w:val="fr-BE"/>
        </w:rPr>
        <w:t xml:space="preserve">Lorsqu’il y a lieu de procéder à un vote, l’ensemble des candidats concernés par ce vote sont repris sur la même liste électorale. </w:t>
      </w:r>
      <w:r w:rsidR="004D3101" w:rsidRPr="009A4FFE">
        <w:rPr>
          <w:lang w:val="fr-BE"/>
        </w:rPr>
        <w:t xml:space="preserve">Ceux-ci sont repris </w:t>
      </w:r>
      <w:r w:rsidR="006D6752" w:rsidRPr="009A4FFE">
        <w:rPr>
          <w:lang w:val="fr-BE"/>
        </w:rPr>
        <w:t>sur la liste par ordre alphabétique de leur nom, en débutant par la lettre tirée au sort par le Président, en alternant les homme</w:t>
      </w:r>
      <w:r w:rsidR="00121E5D" w:rsidRPr="009A4FFE">
        <w:rPr>
          <w:lang w:val="fr-BE"/>
        </w:rPr>
        <w:t>s</w:t>
      </w:r>
      <w:r w:rsidR="006D6752" w:rsidRPr="009A4FFE">
        <w:rPr>
          <w:lang w:val="fr-BE"/>
        </w:rPr>
        <w:t xml:space="preserve"> et les femmes. </w:t>
      </w:r>
      <w:r w:rsidRPr="009A4FFE">
        <w:rPr>
          <w:lang w:val="fr-BE"/>
        </w:rPr>
        <w:t xml:space="preserve"> </w:t>
      </w:r>
    </w:p>
    <w:p w14:paraId="1395F63E" w14:textId="77777777" w:rsidR="001F3F22" w:rsidRPr="009A4FFE" w:rsidRDefault="001F3F22" w:rsidP="001F3F22">
      <w:pPr>
        <w:rPr>
          <w:lang w:val="fr-BE"/>
        </w:rPr>
      </w:pPr>
      <w:r w:rsidRPr="009A4FFE">
        <w:rPr>
          <w:lang w:val="fr-BE"/>
        </w:rPr>
        <w:lastRenderedPageBreak/>
        <w:t xml:space="preserve">Le vote est secret. </w:t>
      </w:r>
    </w:p>
    <w:p w14:paraId="7B1460A4" w14:textId="77777777" w:rsidR="001F3F22" w:rsidRPr="009A4FFE" w:rsidRDefault="001F3F22" w:rsidP="001F3F22">
      <w:pPr>
        <w:rPr>
          <w:lang w:val="fr-BE"/>
        </w:rPr>
      </w:pPr>
      <w:r w:rsidRPr="009A4FFE">
        <w:rPr>
          <w:lang w:val="fr-BE"/>
        </w:rPr>
        <w:t>Il peut avoir lieu par vote électronique sur place ou à distance aux conditions fixées par l’Office de contrôle des mutualités et des unions nationales des mutualités. Les administrateurs sont élus dans l’ordre du nombre de voix sous réserve des règles prévues à l’alinéa 1.</w:t>
      </w:r>
    </w:p>
    <w:p w14:paraId="57CC75A7" w14:textId="77777777" w:rsidR="001F3F22" w:rsidRPr="007A6745" w:rsidRDefault="001F3F22" w:rsidP="007A6745">
      <w:pPr>
        <w:pStyle w:val="Titre3"/>
        <w:rPr>
          <w:lang w:val="fr-BE"/>
        </w:rPr>
      </w:pPr>
      <w:bookmarkStart w:id="85" w:name="_Toc84322579"/>
      <w:bookmarkStart w:id="86" w:name="_Toc168558345"/>
      <w:r w:rsidRPr="007A6745">
        <w:rPr>
          <w:lang w:val="fr-BE"/>
        </w:rPr>
        <w:t>Article 30</w:t>
      </w:r>
      <w:bookmarkEnd w:id="85"/>
      <w:bookmarkEnd w:id="86"/>
    </w:p>
    <w:p w14:paraId="59CA6E18" w14:textId="77777777" w:rsidR="001F3F22" w:rsidRPr="007A6745" w:rsidRDefault="001F3F22" w:rsidP="001F3F22">
      <w:pPr>
        <w:rPr>
          <w:lang w:val="fr-BE"/>
        </w:rPr>
      </w:pPr>
      <w:r w:rsidRPr="007A6745">
        <w:rPr>
          <w:lang w:val="fr-BE"/>
        </w:rPr>
        <w:t>Le remplacement des Administrateurs décédés, démissionnaires ou atteints par la limite d’âge a lieu à une prochaine Assemblée Générale, selon la procédure visée à l'article 29 des présents statuts. L'Administrateur ainsi élu, achève le mandat de celui qu'il remplace.</w:t>
      </w:r>
    </w:p>
    <w:p w14:paraId="45EE742C" w14:textId="77777777" w:rsidR="001F3F22" w:rsidRPr="009143CA" w:rsidRDefault="001F3F22" w:rsidP="001F3F22">
      <w:pPr>
        <w:rPr>
          <w:lang w:val="fr-BE"/>
        </w:rPr>
      </w:pPr>
      <w:r w:rsidRPr="009143CA">
        <w:rPr>
          <w:lang w:val="fr-BE"/>
        </w:rPr>
        <w:t>Quand la place d'un administrateur se libère avant la fin de son mandat, le Conseil d'Administration peut coopter un nouvel administrateur qui satisfait aux conditions d'éligibilité et en tenant compte de l'article 20 de la loi du 6 août 1990 et des conditions fixées par le Roi et les présents statuts.</w:t>
      </w:r>
    </w:p>
    <w:p w14:paraId="67EB9393" w14:textId="77777777" w:rsidR="001F3F22" w:rsidRPr="009143CA" w:rsidRDefault="001F3F22" w:rsidP="001F3F22">
      <w:pPr>
        <w:rPr>
          <w:lang w:val="fr-BE"/>
        </w:rPr>
      </w:pPr>
      <w:r w:rsidRPr="009143CA">
        <w:rPr>
          <w:lang w:val="fr-BE"/>
        </w:rPr>
        <w:t>Dans un tel cas, l'Assemblée Générale suivante doit procéder à l'élection de l'administrateur qui achèvera le mandat de l'ancien administrateur.</w:t>
      </w:r>
    </w:p>
    <w:p w14:paraId="53895534" w14:textId="77777777" w:rsidR="001F3F22" w:rsidRPr="009143CA" w:rsidRDefault="001F3F22" w:rsidP="001F3F22">
      <w:pPr>
        <w:rPr>
          <w:lang w:val="fr-BE"/>
        </w:rPr>
      </w:pPr>
      <w:r w:rsidRPr="009143CA">
        <w:rPr>
          <w:lang w:val="fr-BE"/>
        </w:rPr>
        <w:t>Si un autre administrateur que l'administrateur coopté est élu, le mandat de l'administrateur coopté prend fin à l'issue de l'Assemblée Générale.</w:t>
      </w:r>
    </w:p>
    <w:p w14:paraId="56968DD2" w14:textId="77777777" w:rsidR="001F3F22" w:rsidRPr="009143CA" w:rsidRDefault="001F3F22" w:rsidP="001F3F22">
      <w:pPr>
        <w:rPr>
          <w:lang w:val="fr-BE"/>
        </w:rPr>
      </w:pPr>
      <w:r w:rsidRPr="009143CA">
        <w:rPr>
          <w:lang w:val="fr-BE"/>
        </w:rPr>
        <w:t xml:space="preserve">Le nouvel administrateur devra avoir un profil et des compétences similaires à l’administrateur qu’il remplace. </w:t>
      </w:r>
    </w:p>
    <w:p w14:paraId="68CB9AA3" w14:textId="77777777" w:rsidR="001F3F22" w:rsidRPr="007A6745" w:rsidRDefault="001F3F22" w:rsidP="001F3F22">
      <w:pPr>
        <w:rPr>
          <w:lang w:val="fr-BE"/>
        </w:rPr>
      </w:pPr>
      <w:r w:rsidRPr="007A6745">
        <w:rPr>
          <w:lang w:val="fr-BE"/>
        </w:rPr>
        <w:t>La démission de la mutualité entraîne automatiquement la fin du mandat de ses représentants au Conseil d'Administration de l'Union Nationale.</w:t>
      </w:r>
    </w:p>
    <w:p w14:paraId="65F847E3" w14:textId="77777777" w:rsidR="001F3F22" w:rsidRPr="007A6745" w:rsidRDefault="001F3F22" w:rsidP="007A6745">
      <w:pPr>
        <w:pStyle w:val="Titre3"/>
        <w:rPr>
          <w:lang w:val="fr-BE"/>
        </w:rPr>
      </w:pPr>
      <w:bookmarkStart w:id="87" w:name="_Toc84322580"/>
      <w:bookmarkStart w:id="88" w:name="_Toc168558346"/>
      <w:r w:rsidRPr="007A6745">
        <w:rPr>
          <w:lang w:val="fr-BE"/>
        </w:rPr>
        <w:t>Article 31</w:t>
      </w:r>
      <w:bookmarkEnd w:id="87"/>
      <w:bookmarkEnd w:id="88"/>
    </w:p>
    <w:p w14:paraId="00EAC628" w14:textId="77777777" w:rsidR="001F3F22" w:rsidRPr="007A6745" w:rsidRDefault="001F3F22" w:rsidP="001F3F22">
      <w:pPr>
        <w:rPr>
          <w:lang w:val="fr-BE"/>
        </w:rPr>
      </w:pPr>
      <w:r w:rsidRPr="007A6745">
        <w:rPr>
          <w:lang w:val="fr-BE"/>
        </w:rPr>
        <w:t>L'Assemblée Générale peut prononcer la révocation d'un administrateur. Pour cela, 2/3 des membres de l'Assemblée Générale doivent être présents ou représentés et la décision doit être prise avec une majorité de 2/3 des voix.</w:t>
      </w:r>
    </w:p>
    <w:p w14:paraId="49C09538" w14:textId="77777777" w:rsidR="001F3F22" w:rsidRPr="007A6745" w:rsidRDefault="001F3F22" w:rsidP="007A6745">
      <w:pPr>
        <w:pStyle w:val="Titre3"/>
        <w:rPr>
          <w:lang w:val="fr-BE"/>
        </w:rPr>
      </w:pPr>
      <w:bookmarkStart w:id="89" w:name="_Toc84322581"/>
      <w:bookmarkStart w:id="90" w:name="_Toc168558347"/>
      <w:r w:rsidRPr="007A6745">
        <w:rPr>
          <w:lang w:val="fr-BE"/>
        </w:rPr>
        <w:t>Article 32</w:t>
      </w:r>
      <w:bookmarkEnd w:id="89"/>
      <w:bookmarkEnd w:id="90"/>
    </w:p>
    <w:p w14:paraId="7C295105" w14:textId="77777777" w:rsidR="001F3F22" w:rsidRPr="007A6745" w:rsidRDefault="001F3F22" w:rsidP="001F3F22">
      <w:pPr>
        <w:rPr>
          <w:lang w:val="fr-BE"/>
        </w:rPr>
      </w:pPr>
      <w:r w:rsidRPr="007A6745">
        <w:rPr>
          <w:lang w:val="fr-BE"/>
        </w:rPr>
        <w:t>Le Conseil d'Administration est chargé de la gestion de l’Union Nationale et exerce toutes les compétences que la loi ou les statuts n'ont pas explicitement attribuées à l'Assemblée Générale.</w:t>
      </w:r>
    </w:p>
    <w:p w14:paraId="581623A7" w14:textId="77777777" w:rsidR="001F3F22" w:rsidRPr="007A6745" w:rsidRDefault="001F3F22" w:rsidP="001F3F22">
      <w:pPr>
        <w:rPr>
          <w:lang w:val="fr-BE"/>
        </w:rPr>
      </w:pPr>
      <w:r w:rsidRPr="007A6745">
        <w:rPr>
          <w:lang w:val="fr-BE"/>
        </w:rPr>
        <w:t>Il prépare les décisions de l’Assemblée Générale et veille à l’exécution de celles-ci.</w:t>
      </w:r>
    </w:p>
    <w:p w14:paraId="64629ACD" w14:textId="77777777" w:rsidR="001F3F22" w:rsidRPr="007A6745" w:rsidRDefault="001F3F22" w:rsidP="001F3F22">
      <w:pPr>
        <w:rPr>
          <w:lang w:val="fr-BE"/>
        </w:rPr>
      </w:pPr>
      <w:r w:rsidRPr="007A6745">
        <w:rPr>
          <w:lang w:val="fr-BE"/>
        </w:rPr>
        <w:t>Il définit la politique générale (axes et priorités stratégiques) et les valeurs de l’Union Nationale. Dans ce cadre, il valide les propositions qui lui sont faites par le Comité de Direction.</w:t>
      </w:r>
    </w:p>
    <w:p w14:paraId="35D9A236" w14:textId="77777777" w:rsidR="001F3F22" w:rsidRPr="007A6745" w:rsidRDefault="001F3F22" w:rsidP="001F3F22">
      <w:pPr>
        <w:rPr>
          <w:lang w:val="fr-BE"/>
        </w:rPr>
      </w:pPr>
      <w:r w:rsidRPr="007A6745">
        <w:rPr>
          <w:lang w:val="fr-BE"/>
        </w:rPr>
        <w:t xml:space="preserve">Il évalue également régulièrement la mise en œuvre et l’exécution des axes et priorités stratégiques qui ont été définis via un </w:t>
      </w:r>
      <w:proofErr w:type="spellStart"/>
      <w:r w:rsidRPr="007A6745">
        <w:rPr>
          <w:lang w:val="fr-BE"/>
        </w:rPr>
        <w:t>reporting</w:t>
      </w:r>
      <w:proofErr w:type="spellEnd"/>
      <w:r w:rsidRPr="007A6745">
        <w:rPr>
          <w:lang w:val="fr-BE"/>
        </w:rPr>
        <w:t xml:space="preserve"> régulier qui lui est fait par le Comité de Direction. Dans le cadre de cette mission, il approuve chaque année les objectifs du Comité de Direction et procède à l’évaluation de leur réalisation.</w:t>
      </w:r>
    </w:p>
    <w:p w14:paraId="7930AF21" w14:textId="77777777" w:rsidR="001F3F22" w:rsidRPr="007A6745" w:rsidRDefault="001F3F22" w:rsidP="001F3F22">
      <w:pPr>
        <w:rPr>
          <w:lang w:val="fr-BE"/>
        </w:rPr>
      </w:pPr>
      <w:r w:rsidRPr="007A6745">
        <w:rPr>
          <w:lang w:val="fr-BE"/>
        </w:rPr>
        <w:t xml:space="preserve">Il supervise le Comité de Direction et le management par le recours effectif aux pouvoirs d’enquête dont le Conseil d’Administration est investi et par le </w:t>
      </w:r>
      <w:proofErr w:type="spellStart"/>
      <w:r w:rsidRPr="007A6745">
        <w:rPr>
          <w:lang w:val="fr-BE"/>
        </w:rPr>
        <w:t>reporting</w:t>
      </w:r>
      <w:proofErr w:type="spellEnd"/>
      <w:r w:rsidRPr="007A6745">
        <w:rPr>
          <w:lang w:val="fr-BE"/>
        </w:rPr>
        <w:t xml:space="preserve"> qui lui est fait sur l’évolution de l’activité de l’Union Nationale.</w:t>
      </w:r>
    </w:p>
    <w:p w14:paraId="5BBB8A0F" w14:textId="77777777" w:rsidR="001F3F22" w:rsidRPr="007A6745" w:rsidRDefault="001F3F22" w:rsidP="001F3F22">
      <w:pPr>
        <w:rPr>
          <w:lang w:val="fr-BE"/>
        </w:rPr>
      </w:pPr>
      <w:r w:rsidRPr="007A6745">
        <w:rPr>
          <w:lang w:val="fr-BE"/>
        </w:rPr>
        <w:t>Il prend connaissance des constats importants établis par les fonctions de contrôle indépendantes, par le réviseur et par les autorités de contrôle, le cas échéant via ses comités spécialisés constitués par le conseil, et veille à ce que le Comité de Direction prenne les mesures appropriées permettant de remédier aux éventuelles déficiences. Il est le responsable final de l’Audit Interne.</w:t>
      </w:r>
    </w:p>
    <w:p w14:paraId="44AC5211" w14:textId="77777777" w:rsidR="001F3F22" w:rsidRPr="007A6745" w:rsidRDefault="001F3F22" w:rsidP="001F3F22">
      <w:pPr>
        <w:rPr>
          <w:lang w:val="fr-BE"/>
        </w:rPr>
      </w:pPr>
      <w:r w:rsidRPr="007A6745">
        <w:rPr>
          <w:lang w:val="fr-BE"/>
        </w:rPr>
        <w:lastRenderedPageBreak/>
        <w:t>Il est chargé d’approuver et d’évaluer régulièrement la structure de gestion, l’organisation, les mécanismes de contrôle interne, et les fonctions de contrôle indépendantes de l’Union Nationale.</w:t>
      </w:r>
    </w:p>
    <w:p w14:paraId="21D5303E" w14:textId="77777777" w:rsidR="001F3F22" w:rsidRPr="007A6745" w:rsidRDefault="001F3F22" w:rsidP="001F3F22">
      <w:pPr>
        <w:rPr>
          <w:lang w:val="fr-BE"/>
        </w:rPr>
      </w:pPr>
      <w:r w:rsidRPr="007A6745">
        <w:rPr>
          <w:lang w:val="fr-BE"/>
        </w:rPr>
        <w:t>Il s’assure et vérifie régulièrement que l’Union Nationale dispose d’un contrôle interne efficace sur le plan de la fiabilité du processus en matière d’information financière.</w:t>
      </w:r>
    </w:p>
    <w:p w14:paraId="0AA87ABE" w14:textId="77777777" w:rsidR="001F3F22" w:rsidRPr="007A6745" w:rsidRDefault="001F3F22" w:rsidP="001F3F22">
      <w:pPr>
        <w:rPr>
          <w:lang w:val="fr-BE"/>
        </w:rPr>
      </w:pPr>
      <w:r w:rsidRPr="007A6745">
        <w:rPr>
          <w:lang w:val="fr-BE"/>
        </w:rPr>
        <w:t>Il approuve les Chartes, les Politiques, le Code d’Ethique et de Conduite ainsi que le Code de Gouvernance nécessaires au bon fonctionnement de l’Union Nationale. Le Code de Gouvernance reprend les conditions d’agrément des mutualités pour participer à l’assurance obligatoire.</w:t>
      </w:r>
    </w:p>
    <w:p w14:paraId="7C7971AF" w14:textId="4F18D1CF" w:rsidR="001F3F22" w:rsidRPr="007A6745" w:rsidRDefault="001F3F22" w:rsidP="001F3F22">
      <w:pPr>
        <w:rPr>
          <w:lang w:val="fr-BE"/>
        </w:rPr>
      </w:pPr>
      <w:r w:rsidRPr="007A6745">
        <w:rPr>
          <w:lang w:val="fr-BE"/>
        </w:rPr>
        <w:t>La compétence du Conseil d'Administration s'étend à l'assurance obligatoire et aux services complémentaires</w:t>
      </w:r>
      <w:r w:rsidR="006119F9">
        <w:rPr>
          <w:lang w:val="fr-BE"/>
        </w:rPr>
        <w:t>. I</w:t>
      </w:r>
      <w:r w:rsidRPr="007A6745">
        <w:rPr>
          <w:lang w:val="fr-BE"/>
        </w:rPr>
        <w:t>l veille à la séparation des deux secteurs.</w:t>
      </w:r>
    </w:p>
    <w:p w14:paraId="5A0B3C49" w14:textId="77777777" w:rsidR="001F3F22" w:rsidRPr="007A6745" w:rsidRDefault="001F3F22" w:rsidP="001F3F22">
      <w:pPr>
        <w:rPr>
          <w:lang w:val="fr-BE"/>
        </w:rPr>
      </w:pPr>
      <w:r w:rsidRPr="007A6745">
        <w:rPr>
          <w:lang w:val="fr-BE"/>
        </w:rPr>
        <w:t>En matière d'assurance obligatoire et conformément à l'article 9 :</w:t>
      </w:r>
    </w:p>
    <w:p w14:paraId="7C14A424" w14:textId="77777777" w:rsidR="001F3F22" w:rsidRPr="007A6745" w:rsidRDefault="001F3F22" w:rsidP="00796362">
      <w:pPr>
        <w:numPr>
          <w:ilvl w:val="0"/>
          <w:numId w:val="42"/>
        </w:numPr>
        <w:ind w:left="567" w:hanging="283"/>
        <w:rPr>
          <w:lang w:val="fr-BE"/>
        </w:rPr>
      </w:pPr>
      <w:r w:rsidRPr="007A6745">
        <w:rPr>
          <w:lang w:val="fr-BE"/>
        </w:rPr>
        <w:t>il organise les services administratifs de l'Union de la façon la plus rationnelle et la plus économique;</w:t>
      </w:r>
    </w:p>
    <w:p w14:paraId="3EEA014C" w14:textId="77777777" w:rsidR="001F3F22" w:rsidRPr="007A6745" w:rsidRDefault="001F3F22" w:rsidP="00796362">
      <w:pPr>
        <w:numPr>
          <w:ilvl w:val="0"/>
          <w:numId w:val="42"/>
        </w:numPr>
        <w:ind w:left="567" w:hanging="283"/>
        <w:rPr>
          <w:lang w:val="fr-BE"/>
        </w:rPr>
      </w:pPr>
      <w:r w:rsidRPr="007A6745">
        <w:rPr>
          <w:lang w:val="fr-BE"/>
        </w:rPr>
        <w:t>il précise les devoirs et obligations des mutualités dans le cadre de l'autorisation prévue à l'article 9, § 1. Une convention particulière, à laquelle la mutualité doit souscrire pour être autorisée à exécuter certaines tâches en assurance obligatoire, peut être établie par le Conseil d'Administration ;</w:t>
      </w:r>
    </w:p>
    <w:p w14:paraId="3240A324" w14:textId="77777777" w:rsidR="001F3F22" w:rsidRPr="007A6745" w:rsidRDefault="001F3F22" w:rsidP="00796362">
      <w:pPr>
        <w:numPr>
          <w:ilvl w:val="0"/>
          <w:numId w:val="42"/>
        </w:numPr>
        <w:ind w:left="567" w:hanging="283"/>
        <w:rPr>
          <w:lang w:val="fr-BE"/>
        </w:rPr>
      </w:pPr>
      <w:r w:rsidRPr="007A6745">
        <w:rPr>
          <w:lang w:val="fr-BE"/>
        </w:rPr>
        <w:t>il veille au respect des règlements qu'il arrête en matière d'assurance obligatoire soins de santé et indemnités ;</w:t>
      </w:r>
    </w:p>
    <w:p w14:paraId="74BF7072" w14:textId="77777777" w:rsidR="001F3F22" w:rsidRPr="007A6745" w:rsidRDefault="001F3F22" w:rsidP="00796362">
      <w:pPr>
        <w:numPr>
          <w:ilvl w:val="0"/>
          <w:numId w:val="42"/>
        </w:numPr>
        <w:ind w:left="567" w:hanging="283"/>
        <w:rPr>
          <w:lang w:val="fr-BE"/>
        </w:rPr>
      </w:pPr>
      <w:r w:rsidRPr="007A6745">
        <w:rPr>
          <w:lang w:val="fr-BE"/>
        </w:rPr>
        <w:t>il prend connaissance du rapport de synthèse du Service de Contrôle Interne ;</w:t>
      </w:r>
    </w:p>
    <w:p w14:paraId="6F49B37B" w14:textId="77777777" w:rsidR="001F3F22" w:rsidRPr="007A6745" w:rsidRDefault="001F3F22" w:rsidP="00796362">
      <w:pPr>
        <w:numPr>
          <w:ilvl w:val="0"/>
          <w:numId w:val="42"/>
        </w:numPr>
        <w:ind w:left="567" w:hanging="283"/>
        <w:rPr>
          <w:lang w:val="fr-BE"/>
        </w:rPr>
      </w:pPr>
      <w:r w:rsidRPr="007A6745">
        <w:rPr>
          <w:lang w:val="fr-BE"/>
        </w:rPr>
        <w:t>il s'assure de la viabilité des mutualités.</w:t>
      </w:r>
    </w:p>
    <w:p w14:paraId="79776F70" w14:textId="77777777" w:rsidR="001F3F22" w:rsidRPr="007A6745" w:rsidRDefault="001F3F22" w:rsidP="001F3F22">
      <w:pPr>
        <w:rPr>
          <w:lang w:val="fr-BE"/>
        </w:rPr>
      </w:pPr>
      <w:r w:rsidRPr="007A6745">
        <w:rPr>
          <w:lang w:val="fr-BE"/>
        </w:rPr>
        <w:t>En matière de services complémentaires et d'épargne prénuptiale :</w:t>
      </w:r>
    </w:p>
    <w:p w14:paraId="75FB2255" w14:textId="77777777" w:rsidR="001F3F22" w:rsidRPr="007A6745" w:rsidRDefault="001F3F22" w:rsidP="00796362">
      <w:pPr>
        <w:numPr>
          <w:ilvl w:val="0"/>
          <w:numId w:val="42"/>
        </w:numPr>
        <w:ind w:left="567" w:hanging="283"/>
        <w:rPr>
          <w:lang w:val="fr-BE"/>
        </w:rPr>
      </w:pPr>
      <w:r w:rsidRPr="007A6745">
        <w:rPr>
          <w:lang w:val="fr-BE"/>
        </w:rPr>
        <w:t>il détermine les règles d'organisation et de fonctionnement de chaque service ;</w:t>
      </w:r>
    </w:p>
    <w:p w14:paraId="3E610074" w14:textId="77777777" w:rsidR="001F3F22" w:rsidRPr="007A6745" w:rsidRDefault="001F3F22" w:rsidP="00796362">
      <w:pPr>
        <w:numPr>
          <w:ilvl w:val="0"/>
          <w:numId w:val="42"/>
        </w:numPr>
        <w:ind w:left="567" w:hanging="283"/>
        <w:rPr>
          <w:lang w:val="fr-BE"/>
        </w:rPr>
      </w:pPr>
      <w:r w:rsidRPr="007A6745">
        <w:rPr>
          <w:lang w:val="fr-BE"/>
        </w:rPr>
        <w:t>il précise les devoirs et obligations des mutualités dans la mesure où celles-ci se voient déléguer certaines missions ;</w:t>
      </w:r>
    </w:p>
    <w:p w14:paraId="2A5B396F" w14:textId="77777777" w:rsidR="001F3F22" w:rsidRPr="007A6745" w:rsidRDefault="001F3F22" w:rsidP="00796362">
      <w:pPr>
        <w:numPr>
          <w:ilvl w:val="0"/>
          <w:numId w:val="42"/>
        </w:numPr>
        <w:ind w:left="567" w:hanging="283"/>
        <w:rPr>
          <w:lang w:val="fr-BE"/>
        </w:rPr>
      </w:pPr>
      <w:r w:rsidRPr="007A6745">
        <w:rPr>
          <w:lang w:val="fr-BE"/>
        </w:rPr>
        <w:t>il prend connaissance du rapport de synthèse du Service de Contrôle Interne ;</w:t>
      </w:r>
    </w:p>
    <w:p w14:paraId="08B72242" w14:textId="77777777" w:rsidR="001F3F22" w:rsidRPr="007A6745" w:rsidRDefault="001F3F22" w:rsidP="00796362">
      <w:pPr>
        <w:numPr>
          <w:ilvl w:val="0"/>
          <w:numId w:val="42"/>
        </w:numPr>
        <w:ind w:left="567" w:hanging="283"/>
        <w:rPr>
          <w:lang w:val="fr-BE"/>
        </w:rPr>
      </w:pPr>
      <w:r w:rsidRPr="007A6745">
        <w:rPr>
          <w:lang w:val="fr-BE"/>
        </w:rPr>
        <w:t>il se prononce sur la création de tout nouveau service visé à l'article 3, alinéa 1</w:t>
      </w:r>
      <w:r w:rsidRPr="007A6745">
        <w:rPr>
          <w:vertAlign w:val="superscript"/>
          <w:lang w:val="fr-BE"/>
        </w:rPr>
        <w:t>er</w:t>
      </w:r>
      <w:r w:rsidRPr="007A6745">
        <w:rPr>
          <w:lang w:val="fr-BE"/>
        </w:rPr>
        <w:t>, b) et c), de la loi du 6 août 1990 relative aux mutualités et aux Unions Nationales de Mutualités.</w:t>
      </w:r>
    </w:p>
    <w:p w14:paraId="74A9E3AA" w14:textId="77777777" w:rsidR="001F3F22" w:rsidRPr="007A6745" w:rsidRDefault="001F3F22" w:rsidP="001F3F22">
      <w:pPr>
        <w:rPr>
          <w:lang w:val="fr-BE"/>
        </w:rPr>
      </w:pPr>
      <w:r w:rsidRPr="007A6745">
        <w:rPr>
          <w:lang w:val="fr-BE"/>
        </w:rPr>
        <w:t>Le Conseil d’Administration statue chaque année sur le rapport d’évaluation du système de gestion des plaintes et du suivi des recommandations de l’année précédente.</w:t>
      </w:r>
    </w:p>
    <w:p w14:paraId="348FD89C" w14:textId="77777777" w:rsidR="001F3F22" w:rsidRPr="007A6745" w:rsidRDefault="001F3F22" w:rsidP="001F3F22">
      <w:pPr>
        <w:rPr>
          <w:lang w:val="fr-BE"/>
        </w:rPr>
      </w:pPr>
      <w:r w:rsidRPr="007A6745">
        <w:rPr>
          <w:lang w:val="fr-BE"/>
        </w:rPr>
        <w:t>Le Conseil d'Administration nomme et révoque le Directeur Général.</w:t>
      </w:r>
    </w:p>
    <w:p w14:paraId="0D75A939" w14:textId="77777777" w:rsidR="001F3F22" w:rsidRPr="007A6745" w:rsidRDefault="001F3F22" w:rsidP="001F3F22">
      <w:pPr>
        <w:rPr>
          <w:lang w:val="fr-BE"/>
        </w:rPr>
      </w:pPr>
      <w:bookmarkStart w:id="91" w:name="_Hlk68165029"/>
      <w:r w:rsidRPr="007A6745">
        <w:rPr>
          <w:lang w:val="fr-BE"/>
        </w:rPr>
        <w:t>Le Conseil d'Administration peut, sous sa responsabilité, déléguer des actes relevant de la gestion de l’Union ou une partie de ses compétences au Président, à un ou plusieurs administrateurs ou à un Comité de Direction, dont les membres sont désignés par le Conseil d'Administration en son sein.</w:t>
      </w:r>
    </w:p>
    <w:p w14:paraId="39F23717" w14:textId="77777777" w:rsidR="001F3F22" w:rsidRPr="007A6745" w:rsidRDefault="001F3F22" w:rsidP="001F3F22">
      <w:pPr>
        <w:rPr>
          <w:lang w:val="fr-BE"/>
        </w:rPr>
      </w:pPr>
      <w:r w:rsidRPr="007A6745">
        <w:rPr>
          <w:lang w:val="fr-BE"/>
        </w:rPr>
        <w:t>Ne peuvent toutefois pas être déléguées :</w:t>
      </w:r>
    </w:p>
    <w:p w14:paraId="1C384EC4" w14:textId="77777777" w:rsidR="001F3F22" w:rsidRPr="007A6745" w:rsidRDefault="001F3F22" w:rsidP="00796362">
      <w:pPr>
        <w:numPr>
          <w:ilvl w:val="0"/>
          <w:numId w:val="42"/>
        </w:numPr>
        <w:ind w:left="567" w:hanging="283"/>
        <w:rPr>
          <w:lang w:val="fr-BE"/>
        </w:rPr>
      </w:pPr>
      <w:r w:rsidRPr="007A6745">
        <w:rPr>
          <w:lang w:val="fr-BE"/>
        </w:rPr>
        <w:t>la politique générale de l’Union</w:t>
      </w:r>
    </w:p>
    <w:p w14:paraId="37326DC6" w14:textId="77777777" w:rsidR="001F3F22" w:rsidRPr="007A6745" w:rsidRDefault="001F3F22" w:rsidP="00796362">
      <w:pPr>
        <w:numPr>
          <w:ilvl w:val="0"/>
          <w:numId w:val="42"/>
        </w:numPr>
        <w:ind w:left="567" w:hanging="283"/>
        <w:rPr>
          <w:lang w:val="fr-BE"/>
        </w:rPr>
      </w:pPr>
      <w:r w:rsidRPr="007A6745">
        <w:rPr>
          <w:lang w:val="fr-BE"/>
        </w:rPr>
        <w:t>l’intégralité des compétences du Conseil d’Administration</w:t>
      </w:r>
    </w:p>
    <w:p w14:paraId="24AA2417" w14:textId="77777777" w:rsidR="001F3F22" w:rsidRPr="007A6745" w:rsidRDefault="001F3F22" w:rsidP="00796362">
      <w:pPr>
        <w:numPr>
          <w:ilvl w:val="0"/>
          <w:numId w:val="42"/>
        </w:numPr>
        <w:ind w:left="567" w:hanging="283"/>
        <w:rPr>
          <w:lang w:val="fr-BE"/>
        </w:rPr>
      </w:pPr>
      <w:r w:rsidRPr="007A6745">
        <w:rPr>
          <w:lang w:val="fr-BE"/>
        </w:rPr>
        <w:t>la fixation des cotisations</w:t>
      </w:r>
    </w:p>
    <w:p w14:paraId="2E37540F" w14:textId="77777777" w:rsidR="001F3F22" w:rsidRPr="007A6745" w:rsidRDefault="001F3F22" w:rsidP="00796362">
      <w:pPr>
        <w:numPr>
          <w:ilvl w:val="0"/>
          <w:numId w:val="42"/>
        </w:numPr>
        <w:ind w:left="567" w:hanging="283"/>
        <w:rPr>
          <w:lang w:val="fr-BE"/>
        </w:rPr>
      </w:pPr>
      <w:r w:rsidRPr="007A6745">
        <w:rPr>
          <w:lang w:val="fr-BE"/>
        </w:rPr>
        <w:t>les mesures qui peuvent être prises à l’encontre des mutualités ou sociétés mutualistes</w:t>
      </w:r>
    </w:p>
    <w:p w14:paraId="1BA084CA" w14:textId="77777777" w:rsidR="001F3F22" w:rsidRPr="007A6745" w:rsidRDefault="001F3F22" w:rsidP="00796362">
      <w:pPr>
        <w:numPr>
          <w:ilvl w:val="0"/>
          <w:numId w:val="42"/>
        </w:numPr>
        <w:ind w:left="567" w:hanging="283"/>
        <w:rPr>
          <w:lang w:val="fr-BE"/>
        </w:rPr>
      </w:pPr>
      <w:r w:rsidRPr="007A6745">
        <w:rPr>
          <w:lang w:val="fr-BE"/>
        </w:rPr>
        <w:t>l’octroi ou le retrait d’agrément octroyé aux mutualités pour la gestion de l’Assurance Obligatoire</w:t>
      </w:r>
    </w:p>
    <w:p w14:paraId="7812FBD7" w14:textId="5A1D9F14" w:rsidR="001F3F22" w:rsidRPr="00ED4578" w:rsidRDefault="001F3F22" w:rsidP="00796362">
      <w:pPr>
        <w:numPr>
          <w:ilvl w:val="0"/>
          <w:numId w:val="42"/>
        </w:numPr>
        <w:ind w:left="567" w:hanging="283"/>
        <w:rPr>
          <w:lang w:val="fr-BE"/>
        </w:rPr>
      </w:pPr>
      <w:r w:rsidRPr="00ED4578">
        <w:rPr>
          <w:lang w:val="fr-BE"/>
        </w:rPr>
        <w:lastRenderedPageBreak/>
        <w:t xml:space="preserve">Le </w:t>
      </w:r>
      <w:proofErr w:type="spellStart"/>
      <w:r w:rsidR="006119F9" w:rsidRPr="00ED4578">
        <w:rPr>
          <w:lang w:val="fr-BE"/>
        </w:rPr>
        <w:t>reporting</w:t>
      </w:r>
      <w:proofErr w:type="spellEnd"/>
      <w:r w:rsidR="006119F9" w:rsidRPr="00ED4578">
        <w:rPr>
          <w:lang w:val="fr-BE"/>
        </w:rPr>
        <w:t xml:space="preserve"> sur</w:t>
      </w:r>
      <w:r w:rsidRPr="00ED4578">
        <w:rPr>
          <w:lang w:val="fr-BE"/>
        </w:rPr>
        <w:t xml:space="preserve"> les délégations de compétences qui doit être fait au moins une fois par an</w:t>
      </w:r>
    </w:p>
    <w:p w14:paraId="0B546BBB" w14:textId="1E127606" w:rsidR="001F3F22" w:rsidRPr="00ED4578" w:rsidRDefault="001F3F22" w:rsidP="00796362">
      <w:pPr>
        <w:numPr>
          <w:ilvl w:val="0"/>
          <w:numId w:val="42"/>
        </w:numPr>
        <w:ind w:left="567" w:hanging="283"/>
        <w:rPr>
          <w:lang w:val="fr-BE"/>
        </w:rPr>
      </w:pPr>
      <w:r w:rsidRPr="00ED4578">
        <w:rPr>
          <w:lang w:val="fr-BE"/>
        </w:rPr>
        <w:t>Le retrait de l’agrément de la personne chargée de la gestion journalière d’une mutualité ou d’une société mutualiste</w:t>
      </w:r>
    </w:p>
    <w:p w14:paraId="45469507" w14:textId="322D6606" w:rsidR="009143CA" w:rsidRPr="009A4FFE" w:rsidRDefault="009143CA" w:rsidP="009143CA">
      <w:pPr>
        <w:rPr>
          <w:lang w:val="fr-BE"/>
        </w:rPr>
      </w:pPr>
      <w:r w:rsidRPr="009A4FFE">
        <w:rPr>
          <w:lang w:val="fr-BE"/>
        </w:rPr>
        <w:t>Une fois par an, les administrateurs ou Comités bénéficiant d’une délégation de compétence remettent un rapport sur l’exécution de ces compétences déléguées.</w:t>
      </w:r>
    </w:p>
    <w:p w14:paraId="14902432" w14:textId="5466B21E" w:rsidR="001F3F22" w:rsidRPr="00ED4578" w:rsidRDefault="001F3F22" w:rsidP="007A6745">
      <w:pPr>
        <w:pStyle w:val="Titre3"/>
        <w:rPr>
          <w:color w:val="5F5F5F"/>
          <w:lang w:val="fr-BE"/>
        </w:rPr>
      </w:pPr>
      <w:bookmarkStart w:id="92" w:name="_Toc84322582"/>
      <w:bookmarkStart w:id="93" w:name="_Toc168558348"/>
      <w:bookmarkEnd w:id="91"/>
      <w:r w:rsidRPr="00ED4578">
        <w:rPr>
          <w:color w:val="5F5F5F"/>
          <w:lang w:val="fr-BE"/>
        </w:rPr>
        <w:t>Article 3</w:t>
      </w:r>
      <w:r w:rsidR="008A48D7" w:rsidRPr="00ED4578">
        <w:rPr>
          <w:color w:val="5F5F5F"/>
          <w:lang w:val="fr-BE"/>
        </w:rPr>
        <w:t>2</w:t>
      </w:r>
      <w:r w:rsidRPr="00ED4578">
        <w:rPr>
          <w:color w:val="5F5F5F"/>
          <w:lang w:val="fr-BE"/>
        </w:rPr>
        <w:t>bis</w:t>
      </w:r>
      <w:bookmarkEnd w:id="92"/>
      <w:bookmarkEnd w:id="93"/>
    </w:p>
    <w:p w14:paraId="78C947E2" w14:textId="77777777" w:rsidR="001F3F22" w:rsidRPr="00ED4578" w:rsidRDefault="001F3F22" w:rsidP="001F3F22">
      <w:pPr>
        <w:rPr>
          <w:lang w:val="fr-BE"/>
        </w:rPr>
      </w:pPr>
      <w:r w:rsidRPr="00ED4578">
        <w:rPr>
          <w:lang w:val="fr-BE"/>
        </w:rPr>
        <w:t xml:space="preserve">La désignation, par le Conseil d’Administration d’une mutualité, du directeur de celle-ci requiert l’agrément de celui-ci par le Conseil d’Administration de l’Union Nationale. Ce Conseil d’Administration fixe les conditions pour cet agrément. </w:t>
      </w:r>
    </w:p>
    <w:p w14:paraId="5CD7B25E" w14:textId="77777777" w:rsidR="001F3F22" w:rsidRPr="00ED4578" w:rsidRDefault="001F3F22" w:rsidP="001F3F22">
      <w:pPr>
        <w:rPr>
          <w:lang w:val="fr-BE"/>
        </w:rPr>
      </w:pPr>
      <w:r w:rsidRPr="00ED4578">
        <w:rPr>
          <w:lang w:val="fr-BE"/>
        </w:rPr>
        <w:t>Cet agrément doit être basé notamment sur :</w:t>
      </w:r>
    </w:p>
    <w:p w14:paraId="59E2B75C" w14:textId="77777777" w:rsidR="001F3F22" w:rsidRPr="00ED4578" w:rsidRDefault="001F3F22" w:rsidP="00796362">
      <w:pPr>
        <w:numPr>
          <w:ilvl w:val="0"/>
          <w:numId w:val="43"/>
        </w:numPr>
        <w:ind w:left="567" w:hanging="283"/>
        <w:rPr>
          <w:lang w:val="fr-BE"/>
        </w:rPr>
      </w:pPr>
      <w:r w:rsidRPr="00ED4578">
        <w:rPr>
          <w:lang w:val="fr-BE"/>
        </w:rPr>
        <w:t>La compétence et l’expérience professionnelle</w:t>
      </w:r>
    </w:p>
    <w:p w14:paraId="69A11DE2" w14:textId="77777777" w:rsidR="001F3F22" w:rsidRPr="009143CA" w:rsidRDefault="001F3F22" w:rsidP="00796362">
      <w:pPr>
        <w:numPr>
          <w:ilvl w:val="0"/>
          <w:numId w:val="43"/>
        </w:numPr>
        <w:ind w:left="567" w:hanging="283"/>
        <w:rPr>
          <w:lang w:val="fr-BE"/>
        </w:rPr>
      </w:pPr>
      <w:r w:rsidRPr="00ED4578">
        <w:rPr>
          <w:lang w:val="fr-BE"/>
        </w:rPr>
        <w:t>La disponibilité pour l’exercice de la fonction</w:t>
      </w:r>
    </w:p>
    <w:p w14:paraId="650462A8" w14:textId="77777777" w:rsidR="001F3F22" w:rsidRPr="009143CA" w:rsidRDefault="001F3F22" w:rsidP="00796362">
      <w:pPr>
        <w:numPr>
          <w:ilvl w:val="0"/>
          <w:numId w:val="43"/>
        </w:numPr>
        <w:ind w:left="567" w:hanging="283"/>
        <w:rPr>
          <w:lang w:val="fr-BE"/>
        </w:rPr>
      </w:pPr>
      <w:r w:rsidRPr="009143CA">
        <w:rPr>
          <w:lang w:val="fr-BE"/>
        </w:rPr>
        <w:t>La bonne gestion de la mutualité tant pour l’assurance obligatoire que les autres activités de la mutualité</w:t>
      </w:r>
    </w:p>
    <w:p w14:paraId="7449B506" w14:textId="77777777" w:rsidR="001F3F22" w:rsidRPr="009143CA" w:rsidRDefault="001F3F22" w:rsidP="00796362">
      <w:pPr>
        <w:numPr>
          <w:ilvl w:val="0"/>
          <w:numId w:val="43"/>
        </w:numPr>
        <w:ind w:left="567" w:hanging="283"/>
        <w:rPr>
          <w:lang w:val="fr-BE"/>
        </w:rPr>
      </w:pPr>
      <w:r w:rsidRPr="009143CA">
        <w:rPr>
          <w:lang w:val="fr-BE"/>
        </w:rPr>
        <w:t>La transparence administrative, financière et comptable vis-à-vis de l’Union Nationale et des affiliés</w:t>
      </w:r>
    </w:p>
    <w:p w14:paraId="4AB299E5" w14:textId="77777777" w:rsidR="001F3F22" w:rsidRPr="009143CA" w:rsidRDefault="001F3F22" w:rsidP="00796362">
      <w:pPr>
        <w:numPr>
          <w:ilvl w:val="0"/>
          <w:numId w:val="43"/>
        </w:numPr>
        <w:ind w:left="567" w:hanging="283"/>
        <w:rPr>
          <w:lang w:val="fr-BE"/>
        </w:rPr>
      </w:pPr>
      <w:r w:rsidRPr="009143CA">
        <w:rPr>
          <w:lang w:val="fr-BE"/>
        </w:rPr>
        <w:t>Le respect des pouvoirs de contrôle de l’Union Nationale</w:t>
      </w:r>
    </w:p>
    <w:p w14:paraId="40C6C3A1" w14:textId="77777777" w:rsidR="001F3F22" w:rsidRPr="009143CA" w:rsidRDefault="001F3F22" w:rsidP="001F3F22">
      <w:pPr>
        <w:rPr>
          <w:lang w:val="fr-BE"/>
        </w:rPr>
      </w:pPr>
      <w:r w:rsidRPr="009143CA">
        <w:rPr>
          <w:lang w:val="fr-BE"/>
        </w:rPr>
        <w:t>Le Conseil d’Administration établit la procédure et les modalités relatives à l’octroi de cet agrément.</w:t>
      </w:r>
    </w:p>
    <w:p w14:paraId="244BBE5F" w14:textId="77777777" w:rsidR="001F3F22" w:rsidRPr="009143CA" w:rsidRDefault="001F3F22" w:rsidP="001F3F22">
      <w:pPr>
        <w:rPr>
          <w:lang w:val="fr-BE"/>
        </w:rPr>
      </w:pPr>
      <w:r w:rsidRPr="009143CA">
        <w:rPr>
          <w:lang w:val="fr-BE"/>
        </w:rPr>
        <w:t>L’agrément est accordé pour une durée indéterminée.</w:t>
      </w:r>
    </w:p>
    <w:p w14:paraId="08D315E9" w14:textId="77777777" w:rsidR="001F3F22" w:rsidRPr="009143CA" w:rsidRDefault="001F3F22" w:rsidP="001F3F22">
      <w:pPr>
        <w:rPr>
          <w:lang w:val="fr-BE"/>
        </w:rPr>
      </w:pPr>
      <w:r w:rsidRPr="009143CA">
        <w:rPr>
          <w:lang w:val="fr-BE"/>
        </w:rPr>
        <w:t>Le directeur de chaque mutualité remet chaque année un rapport écrit sur l’exécution de tous les aspects de sa fonction.  Ce rapport est établi selon les procédures et modalités fixées par le Conseil d’Administration. A défaut d’un tel rapport, le Conseil d’Administration peut, après avoir mis en demeure le directeur concerné d’exécuter son obligation, décider du retrait de l’agrément.</w:t>
      </w:r>
    </w:p>
    <w:p w14:paraId="24FC457E" w14:textId="77777777" w:rsidR="001F3F22" w:rsidRPr="009143CA" w:rsidRDefault="001F3F22" w:rsidP="001F3F22">
      <w:pPr>
        <w:rPr>
          <w:lang w:val="fr-BE"/>
        </w:rPr>
      </w:pPr>
      <w:r w:rsidRPr="009143CA">
        <w:rPr>
          <w:lang w:val="fr-BE"/>
        </w:rPr>
        <w:t>L’agrément peut également être retiré en cas de non-respect d’une ou de plusieurs conditions d’agrément et ce après avoir mis en demeure le directeur concerné de respecter ces conditions. La décision de retrait d’agrément doit être motivée et communiquée par lettre recommandée à ce dernier.</w:t>
      </w:r>
    </w:p>
    <w:p w14:paraId="7D02AEF0" w14:textId="77777777" w:rsidR="001F3F22" w:rsidRPr="009143CA" w:rsidRDefault="001F3F22" w:rsidP="001F3F22">
      <w:pPr>
        <w:rPr>
          <w:lang w:val="fr-BE"/>
        </w:rPr>
      </w:pPr>
      <w:r w:rsidRPr="009143CA">
        <w:rPr>
          <w:lang w:val="fr-BE"/>
        </w:rPr>
        <w:t>Un retrait d’agrément ne peut être décidé par le Conseil d’Administration que si au moins la moitié des membres ayant droit de vote sont présents ou représentés.</w:t>
      </w:r>
    </w:p>
    <w:p w14:paraId="5E769230" w14:textId="77777777" w:rsidR="001F3F22" w:rsidRPr="009143CA" w:rsidRDefault="001F3F22" w:rsidP="001F3F22">
      <w:pPr>
        <w:rPr>
          <w:lang w:val="fr-BE"/>
        </w:rPr>
      </w:pPr>
      <w:r w:rsidRPr="009143CA">
        <w:rPr>
          <w:lang w:val="fr-BE"/>
        </w:rPr>
        <w:t xml:space="preserve">Le retrait d’agrément entraine, de plein droit pour la personne concernée, la fin </w:t>
      </w:r>
    </w:p>
    <w:p w14:paraId="05D31368" w14:textId="77777777" w:rsidR="001F3F22" w:rsidRPr="009143CA" w:rsidRDefault="001F3F22" w:rsidP="00796362">
      <w:pPr>
        <w:numPr>
          <w:ilvl w:val="0"/>
          <w:numId w:val="43"/>
        </w:numPr>
        <w:ind w:left="567" w:hanging="283"/>
        <w:rPr>
          <w:lang w:val="fr-BE"/>
        </w:rPr>
      </w:pPr>
      <w:r w:rsidRPr="009143CA">
        <w:rPr>
          <w:lang w:val="fr-BE"/>
        </w:rPr>
        <w:t>des mandats qu’elle exerce au sein de sa mutualité, de l’Union Nationale et des sociétés mutualistes.</w:t>
      </w:r>
    </w:p>
    <w:p w14:paraId="0D9C39B4" w14:textId="77777777" w:rsidR="001F3F22" w:rsidRPr="009143CA" w:rsidRDefault="001F3F22" w:rsidP="00796362">
      <w:pPr>
        <w:numPr>
          <w:ilvl w:val="0"/>
          <w:numId w:val="43"/>
        </w:numPr>
        <w:ind w:left="567" w:hanging="283"/>
        <w:rPr>
          <w:lang w:val="fr-BE"/>
        </w:rPr>
      </w:pPr>
      <w:r w:rsidRPr="009143CA">
        <w:rPr>
          <w:lang w:val="fr-BE"/>
        </w:rPr>
        <w:t>Des mandats qui découlent de sa fonction de directeur de la mutualité</w:t>
      </w:r>
    </w:p>
    <w:p w14:paraId="66FD48EA" w14:textId="77777777" w:rsidR="001F3F22" w:rsidRPr="007A6745" w:rsidRDefault="001F3F22" w:rsidP="007A6745">
      <w:pPr>
        <w:pStyle w:val="Titre3"/>
        <w:rPr>
          <w:lang w:val="fr-BE"/>
        </w:rPr>
      </w:pPr>
      <w:bookmarkStart w:id="94" w:name="_Toc84322583"/>
      <w:bookmarkStart w:id="95" w:name="_Toc168558349"/>
      <w:r w:rsidRPr="007A6745">
        <w:rPr>
          <w:lang w:val="fr-BE"/>
        </w:rPr>
        <w:t>Article 33</w:t>
      </w:r>
      <w:bookmarkEnd w:id="94"/>
      <w:bookmarkEnd w:id="95"/>
    </w:p>
    <w:p w14:paraId="1DE33671" w14:textId="77777777" w:rsidR="001F3F22" w:rsidRPr="007A6745" w:rsidRDefault="001F3F22" w:rsidP="001F3F22">
      <w:pPr>
        <w:rPr>
          <w:lang w:val="fr-BE"/>
        </w:rPr>
      </w:pPr>
      <w:r w:rsidRPr="007A6745">
        <w:rPr>
          <w:lang w:val="fr-BE"/>
        </w:rPr>
        <w:t>Le Conseil d'Administration soumet chaque année à l'approbation de l'Assemblée Générale les comptes annuels de l'exercice écoulé et le projet de budget de l'exercice suivant.</w:t>
      </w:r>
    </w:p>
    <w:p w14:paraId="30AC4313" w14:textId="77777777" w:rsidR="001F3F22" w:rsidRPr="007A6745" w:rsidRDefault="001F3F22" w:rsidP="007A6745">
      <w:pPr>
        <w:pStyle w:val="Titre3"/>
        <w:rPr>
          <w:lang w:val="fr-BE"/>
        </w:rPr>
      </w:pPr>
      <w:bookmarkStart w:id="96" w:name="_Toc84322584"/>
      <w:bookmarkStart w:id="97" w:name="_Toc168558350"/>
      <w:r w:rsidRPr="007A6745">
        <w:rPr>
          <w:lang w:val="fr-BE"/>
        </w:rPr>
        <w:lastRenderedPageBreak/>
        <w:t>Article 34</w:t>
      </w:r>
      <w:bookmarkEnd w:id="96"/>
      <w:bookmarkEnd w:id="97"/>
    </w:p>
    <w:p w14:paraId="5B960851" w14:textId="77777777" w:rsidR="001F3F22" w:rsidRPr="007A6745" w:rsidRDefault="001F3F22" w:rsidP="001F3F22">
      <w:pPr>
        <w:rPr>
          <w:lang w:val="fr-BE"/>
        </w:rPr>
      </w:pPr>
      <w:r w:rsidRPr="007A6745">
        <w:rPr>
          <w:lang w:val="fr-BE"/>
        </w:rPr>
        <w:t>Le Conseil d'Administration se réunit au moins trois fois par an, aux jours, heures et lieux fixés par le Président.</w:t>
      </w:r>
    </w:p>
    <w:p w14:paraId="25C9F228" w14:textId="77777777" w:rsidR="001F3F22" w:rsidRPr="007A6745" w:rsidRDefault="001F3F22" w:rsidP="001F3F22">
      <w:pPr>
        <w:rPr>
          <w:lang w:val="fr-BE"/>
        </w:rPr>
      </w:pPr>
      <w:r w:rsidRPr="007A6745">
        <w:rPr>
          <w:lang w:val="fr-BE"/>
        </w:rPr>
        <w:t>Il peut se réunir d'urgence à la demande d'un tiers de ses membres.</w:t>
      </w:r>
    </w:p>
    <w:p w14:paraId="4F5B9D21" w14:textId="77777777" w:rsidR="001F3F22" w:rsidRPr="007A6745" w:rsidRDefault="001F3F22" w:rsidP="001F3F22">
      <w:pPr>
        <w:rPr>
          <w:lang w:val="fr-BE"/>
        </w:rPr>
      </w:pPr>
      <w:r w:rsidRPr="007A6745">
        <w:rPr>
          <w:lang w:val="fr-BE"/>
        </w:rPr>
        <w:t>L'ordre du jour est établi par le Président. Les administrateurs qui désirent y faire figurer un point particulier sont tenus d'en informer celui-ci.</w:t>
      </w:r>
    </w:p>
    <w:p w14:paraId="08A7E876" w14:textId="77777777" w:rsidR="001F3F22" w:rsidRPr="007A6745" w:rsidRDefault="001F3F22" w:rsidP="001F3F22">
      <w:pPr>
        <w:rPr>
          <w:lang w:val="fr-BE"/>
        </w:rPr>
      </w:pPr>
      <w:r w:rsidRPr="007A6745">
        <w:rPr>
          <w:lang w:val="fr-BE"/>
        </w:rPr>
        <w:t>Les convocations mentionnant l'ordre du jour doivent être adressées aux administrateurs au moins 15 jours avant la date de la réunion.</w:t>
      </w:r>
    </w:p>
    <w:p w14:paraId="2C8DB8CE" w14:textId="576F07B3" w:rsidR="001F3F22" w:rsidRPr="007A6745" w:rsidRDefault="001F3F22" w:rsidP="007A6745">
      <w:pPr>
        <w:pStyle w:val="Titre3"/>
        <w:rPr>
          <w:lang w:val="fr-BE"/>
        </w:rPr>
      </w:pPr>
      <w:bookmarkStart w:id="98" w:name="_Toc84322585"/>
      <w:bookmarkStart w:id="99" w:name="_Toc168558351"/>
      <w:bookmarkStart w:id="100" w:name="_Hlk68165233"/>
      <w:r w:rsidRPr="007A6745">
        <w:rPr>
          <w:lang w:val="fr-BE"/>
        </w:rPr>
        <w:t>Article 34bis : Mode de réunion du Conseil d’Administration</w:t>
      </w:r>
      <w:bookmarkEnd w:id="98"/>
      <w:bookmarkEnd w:id="99"/>
    </w:p>
    <w:p w14:paraId="53F78AAE" w14:textId="77777777" w:rsidR="001F3F22" w:rsidRPr="007A6745" w:rsidRDefault="001F3F22" w:rsidP="001F3F22">
      <w:pPr>
        <w:rPr>
          <w:lang w:val="fr-BE"/>
        </w:rPr>
      </w:pPr>
      <w:r w:rsidRPr="007A6745">
        <w:rPr>
          <w:lang w:val="fr-BE"/>
        </w:rPr>
        <w:t>§ 1</w:t>
      </w:r>
      <w:r w:rsidRPr="007A6745">
        <w:rPr>
          <w:vertAlign w:val="superscript"/>
          <w:lang w:val="fr-BE"/>
        </w:rPr>
        <w:t>er</w:t>
      </w:r>
      <w:r w:rsidRPr="007A6745">
        <w:rPr>
          <w:lang w:val="fr-BE"/>
        </w:rPr>
        <w:t>. Le Conseil d’Administration est tenu en principe en présence des administrateurs.</w:t>
      </w:r>
    </w:p>
    <w:p w14:paraId="5A9018DD" w14:textId="77777777" w:rsidR="001F3F22" w:rsidRPr="007A6745" w:rsidRDefault="001F3F22" w:rsidP="001F3F22">
      <w:pPr>
        <w:rPr>
          <w:lang w:val="fr-BE"/>
        </w:rPr>
      </w:pPr>
      <w:r w:rsidRPr="007A6745">
        <w:rPr>
          <w:lang w:val="fr-BE"/>
        </w:rPr>
        <w:t>Afin de permettre au plus grand nombre d’administrateurs de participer aux réunions du conseil d'administration, le Président peut, en outre, si le Conseil d'Administration lui a délégué cette compétence, prévoir la possibilité :</w:t>
      </w:r>
    </w:p>
    <w:p w14:paraId="6516C673" w14:textId="77777777" w:rsidR="001F3F22" w:rsidRPr="007A6745" w:rsidRDefault="001F3F22" w:rsidP="00796362">
      <w:pPr>
        <w:numPr>
          <w:ilvl w:val="0"/>
          <w:numId w:val="42"/>
        </w:numPr>
        <w:ind w:left="567" w:hanging="283"/>
        <w:rPr>
          <w:lang w:val="fr-BE"/>
        </w:rPr>
      </w:pPr>
      <w:r w:rsidRPr="007A6745">
        <w:rPr>
          <w:lang w:val="fr-BE"/>
        </w:rPr>
        <w:t>de participer à distance à la réunion par visio-conférence,</w:t>
      </w:r>
    </w:p>
    <w:p w14:paraId="35C826C2" w14:textId="77777777" w:rsidR="001F3F22" w:rsidRPr="007A6745" w:rsidRDefault="001F3F22" w:rsidP="00796362">
      <w:pPr>
        <w:numPr>
          <w:ilvl w:val="0"/>
          <w:numId w:val="42"/>
        </w:numPr>
        <w:ind w:left="567" w:hanging="283"/>
        <w:rPr>
          <w:lang w:val="fr-BE"/>
        </w:rPr>
      </w:pPr>
      <w:r w:rsidRPr="007A6745">
        <w:rPr>
          <w:lang w:val="fr-BE"/>
        </w:rPr>
        <w:t>de voter à distance avant la tenue de la réunion.</w:t>
      </w:r>
    </w:p>
    <w:p w14:paraId="5A83B96A" w14:textId="77777777" w:rsidR="001F3F22" w:rsidRPr="007A6745" w:rsidRDefault="001F3F22" w:rsidP="001F3F22">
      <w:pPr>
        <w:rPr>
          <w:lang w:val="fr-BE"/>
        </w:rPr>
      </w:pPr>
      <w:r w:rsidRPr="007A6745">
        <w:rPr>
          <w:lang w:val="fr-BE"/>
        </w:rPr>
        <w:t>Le président veille à :</w:t>
      </w:r>
    </w:p>
    <w:p w14:paraId="0A6D08A7" w14:textId="77777777" w:rsidR="001F3F22" w:rsidRPr="007A6745" w:rsidRDefault="001F3F22" w:rsidP="00796362">
      <w:pPr>
        <w:numPr>
          <w:ilvl w:val="0"/>
          <w:numId w:val="42"/>
        </w:numPr>
        <w:ind w:left="567" w:hanging="283"/>
        <w:rPr>
          <w:lang w:val="fr-BE"/>
        </w:rPr>
      </w:pPr>
      <w:r w:rsidRPr="007A6745">
        <w:rPr>
          <w:lang w:val="fr-BE"/>
        </w:rPr>
        <w:t>ce que la sécurité du moyen de communication électronique soit garantie;</w:t>
      </w:r>
    </w:p>
    <w:p w14:paraId="13F1ACC9" w14:textId="77777777" w:rsidR="001F3F22" w:rsidRPr="007A6745" w:rsidRDefault="001F3F22" w:rsidP="00796362">
      <w:pPr>
        <w:numPr>
          <w:ilvl w:val="0"/>
          <w:numId w:val="42"/>
        </w:numPr>
        <w:ind w:left="567" w:hanging="283"/>
        <w:rPr>
          <w:lang w:val="fr-BE"/>
        </w:rPr>
      </w:pPr>
      <w:r w:rsidRPr="007A6745">
        <w:rPr>
          <w:lang w:val="fr-BE"/>
        </w:rPr>
        <w:t>ce qu’il soit possible de contrôler la qualité et l'identité des élus qui votent.</w:t>
      </w:r>
    </w:p>
    <w:p w14:paraId="397E64C0" w14:textId="77777777" w:rsidR="001F3F22" w:rsidRPr="007A6745" w:rsidRDefault="001F3F22" w:rsidP="001F3F22">
      <w:pPr>
        <w:rPr>
          <w:lang w:val="fr-BE"/>
        </w:rPr>
      </w:pPr>
      <w:r w:rsidRPr="007A6745">
        <w:rPr>
          <w:lang w:val="fr-BE"/>
        </w:rPr>
        <w:t>§ 2. Par dérogation au § 1</w:t>
      </w:r>
      <w:r w:rsidRPr="007A6745">
        <w:rPr>
          <w:vertAlign w:val="superscript"/>
          <w:lang w:val="fr-BE"/>
        </w:rPr>
        <w:t>er</w:t>
      </w:r>
      <w:r w:rsidRPr="007A6745">
        <w:rPr>
          <w:lang w:val="fr-BE"/>
        </w:rPr>
        <w:t>, le Président peut organiser une réunion exclusivement par visio-conférence et/ou par consultation écrite lorsque des circonstances exceptionnelles ou l'urgence le requièrent.</w:t>
      </w:r>
    </w:p>
    <w:p w14:paraId="1D2E084E" w14:textId="26B47374" w:rsidR="001F3F22" w:rsidRPr="007A6745" w:rsidRDefault="001F3F22" w:rsidP="001F3F22">
      <w:pPr>
        <w:rPr>
          <w:lang w:val="fr-BE"/>
        </w:rPr>
      </w:pPr>
      <w:r w:rsidRPr="007A6745">
        <w:rPr>
          <w:lang w:val="fr-BE"/>
        </w:rPr>
        <w:t xml:space="preserve">Par les termes : « circonstances </w:t>
      </w:r>
      <w:r w:rsidR="006119F9" w:rsidRPr="007A6745">
        <w:rPr>
          <w:lang w:val="fr-BE"/>
        </w:rPr>
        <w:t>exceptionnelles »</w:t>
      </w:r>
      <w:r w:rsidRPr="007A6745">
        <w:rPr>
          <w:lang w:val="fr-BE"/>
        </w:rPr>
        <w:t xml:space="preserve">, il faut entendre : « toute circonstance rendant impossible ou interdisant la tenue d’une réunion en présentiel ». </w:t>
      </w:r>
    </w:p>
    <w:p w14:paraId="0A0159FA" w14:textId="77777777" w:rsidR="001F3F22" w:rsidRPr="007A6745" w:rsidRDefault="001F3F22" w:rsidP="001F3F22">
      <w:pPr>
        <w:rPr>
          <w:lang w:val="fr-BE"/>
        </w:rPr>
      </w:pPr>
      <w:r w:rsidRPr="007A6745">
        <w:rPr>
          <w:lang w:val="fr-BE"/>
        </w:rPr>
        <w:t>Par le terme « urgence », il faut entendre : « toute situation nécessitant d'agir vite afin d’éviter un dommage ou afin de respecter le délai dans lequel une décision doit être prise ».</w:t>
      </w:r>
    </w:p>
    <w:p w14:paraId="70E583CA" w14:textId="77777777" w:rsidR="001F3F22" w:rsidRPr="007A6745" w:rsidRDefault="001F3F22" w:rsidP="001F3F22">
      <w:pPr>
        <w:rPr>
          <w:lang w:val="fr-BE"/>
        </w:rPr>
      </w:pPr>
      <w:r w:rsidRPr="007A6745">
        <w:rPr>
          <w:lang w:val="fr-BE"/>
        </w:rPr>
        <w:t xml:space="preserve">§ 3. Les délais de convocation, le quorum prévu et la majorité requise, qui sont prévus par la loi du 6 aout 1990 ou par les présents statuts pour que la délibération du Conseil d’Administration soit valable, restent d’application dans les situations visées aux §§ 1er et 2. </w:t>
      </w:r>
    </w:p>
    <w:p w14:paraId="2FFDD086" w14:textId="77777777" w:rsidR="001F3F22" w:rsidRPr="007A6745" w:rsidRDefault="001F3F22" w:rsidP="001F3F22">
      <w:pPr>
        <w:rPr>
          <w:lang w:val="fr-BE"/>
        </w:rPr>
      </w:pPr>
      <w:r w:rsidRPr="007A6745">
        <w:rPr>
          <w:lang w:val="fr-BE"/>
        </w:rPr>
        <w:t xml:space="preserve">En ce qui concerne le quorum à atteindre, les administrateurs qui participent au Conseil d'Administration par visio-conférence ou qui ont communiqué leur vote dans le cadre d'une consultation écrite ou qui ont voté à distance avant la tenue de la réunion, sont réputés présents à la réunion. Dans un tel cas, les administrateurs ne peuvent toutefois évidemment pas prétendre à une intervention à titre de frais de déplacement ou frais de repas. </w:t>
      </w:r>
    </w:p>
    <w:p w14:paraId="37356D23" w14:textId="77777777" w:rsidR="001F3F22" w:rsidRPr="007A6745" w:rsidRDefault="001F3F22" w:rsidP="001F3F22">
      <w:pPr>
        <w:rPr>
          <w:lang w:val="fr-BE"/>
        </w:rPr>
      </w:pPr>
      <w:r w:rsidRPr="007A6745">
        <w:rPr>
          <w:lang w:val="fr-BE"/>
        </w:rPr>
        <w:t>Les dispositions statutaires relatives à la possibilité de donner une procuration sont également d'application lorsque la réunion se tient par visio-conférence conformément au § 2 ou pour les administrateurs qui participent à la réunion par visio-conférence en application du § 1er. En revanche, les procurations ne sont pas permises lorsque la réunion est organisée par consultation écrite.</w:t>
      </w:r>
    </w:p>
    <w:p w14:paraId="17A8A3FF" w14:textId="77777777" w:rsidR="001F3F22" w:rsidRPr="007A6745" w:rsidRDefault="001F3F22" w:rsidP="001F3F22">
      <w:pPr>
        <w:rPr>
          <w:lang w:val="fr-BE"/>
        </w:rPr>
      </w:pPr>
      <w:r w:rsidRPr="007A6745">
        <w:rPr>
          <w:lang w:val="fr-BE"/>
        </w:rPr>
        <w:t xml:space="preserve">§ 4. La convocation à la réunion du Conseil d'Administration mentionne le mode selon lequel la réunion va se dérouler et le cas échéant, les circonstances exceptionnelles et/ou l'urgence qui est (sont) à la base du choix de ce mode de réunion. </w:t>
      </w:r>
    </w:p>
    <w:p w14:paraId="3BA81DAB" w14:textId="77777777" w:rsidR="001F3F22" w:rsidRPr="007A6745" w:rsidRDefault="001F3F22" w:rsidP="001F3F22">
      <w:pPr>
        <w:rPr>
          <w:lang w:val="fr-BE"/>
        </w:rPr>
      </w:pPr>
      <w:r w:rsidRPr="007A6745">
        <w:rPr>
          <w:lang w:val="fr-BE"/>
        </w:rPr>
        <w:lastRenderedPageBreak/>
        <w:t>Elle contient, le cas échéant, une description claire et précise des procédures relatives à la participation à distance ou par consultation écrite, la possibilité d'exprimer son vote avant la tenue de la réunion et la possibilité ou non de donner une procuration à un autre administrateur.</w:t>
      </w:r>
    </w:p>
    <w:p w14:paraId="3B86ED28" w14:textId="77777777" w:rsidR="001F3F22" w:rsidRPr="007A6745" w:rsidRDefault="001F3F22" w:rsidP="001F3F22">
      <w:pPr>
        <w:rPr>
          <w:lang w:val="fr-BE"/>
        </w:rPr>
      </w:pPr>
      <w:r w:rsidRPr="007A6745">
        <w:rPr>
          <w:lang w:val="fr-BE"/>
        </w:rPr>
        <w:t>§ 5. Lorsque la réunion est organisée par visio-conférence, le moyen de communication électronique doit permettre aux administrateurs de prendre connaissance, de manière directe, simultanée et continue, des discussions au sein du Conseil d'Administration et d'exercer leur droit de vote sur tous les points sur lesquels le Conseil d'Administration est appelé à se prononcer. Le moyen de communication électronique doit en outre permettre aux administrateurs de participer aux délibérations et de poser des questions.</w:t>
      </w:r>
    </w:p>
    <w:p w14:paraId="4244EEAC" w14:textId="560D4DD7" w:rsidR="001F3F22" w:rsidRPr="007A6745" w:rsidRDefault="001F3F22" w:rsidP="001F3F22">
      <w:pPr>
        <w:rPr>
          <w:lang w:val="fr-BE"/>
        </w:rPr>
      </w:pPr>
      <w:r w:rsidRPr="007A6745">
        <w:rPr>
          <w:lang w:val="fr-BE"/>
        </w:rPr>
        <w:t xml:space="preserve">§ 6. Lorsqu'il est recouru à une consultation </w:t>
      </w:r>
      <w:r w:rsidR="006119F9" w:rsidRPr="007A6745">
        <w:rPr>
          <w:lang w:val="fr-BE"/>
        </w:rPr>
        <w:t>écrite :</w:t>
      </w:r>
      <w:r w:rsidRPr="007A6745">
        <w:rPr>
          <w:lang w:val="fr-BE"/>
        </w:rPr>
        <w:t xml:space="preserve"> </w:t>
      </w:r>
    </w:p>
    <w:p w14:paraId="69851FD6" w14:textId="77777777" w:rsidR="001F3F22" w:rsidRPr="007A6745" w:rsidRDefault="001F3F22" w:rsidP="00796362">
      <w:pPr>
        <w:numPr>
          <w:ilvl w:val="0"/>
          <w:numId w:val="42"/>
        </w:numPr>
        <w:ind w:left="567" w:hanging="283"/>
        <w:rPr>
          <w:lang w:val="fr-BE"/>
        </w:rPr>
      </w:pPr>
      <w:r w:rsidRPr="007A6745">
        <w:rPr>
          <w:lang w:val="fr-BE"/>
        </w:rPr>
        <w:t>la convocation contient l’ordre du jour de la réunion, les raisons de la tenue de la réunion par consultation écrite,  l’information nécessaire afin de permettre l’échange de questions et un bulletin de vote avec les mentions « oui », « non » ou  « abstention » ;</w:t>
      </w:r>
    </w:p>
    <w:p w14:paraId="33234F67" w14:textId="77777777" w:rsidR="001F3F22" w:rsidRPr="007A6745" w:rsidRDefault="001F3F22" w:rsidP="00796362">
      <w:pPr>
        <w:numPr>
          <w:ilvl w:val="0"/>
          <w:numId w:val="42"/>
        </w:numPr>
        <w:ind w:left="567" w:hanging="283"/>
        <w:rPr>
          <w:lang w:val="fr-BE"/>
        </w:rPr>
      </w:pPr>
      <w:r w:rsidRPr="007A6745">
        <w:rPr>
          <w:lang w:val="fr-BE"/>
        </w:rPr>
        <w:t>la convocation mentionne le délai endéans lequel le vote doit être communiqué, l’adresse postale et/ou l’adresse électronique auxquelles les bulletins de vote doivent être adressés ;</w:t>
      </w:r>
    </w:p>
    <w:p w14:paraId="6CA9E327" w14:textId="77777777" w:rsidR="001F3F22" w:rsidRPr="007A6745" w:rsidRDefault="001F3F22" w:rsidP="00796362">
      <w:pPr>
        <w:numPr>
          <w:ilvl w:val="0"/>
          <w:numId w:val="42"/>
        </w:numPr>
        <w:ind w:left="567" w:hanging="283"/>
        <w:rPr>
          <w:lang w:val="fr-BE"/>
        </w:rPr>
      </w:pPr>
      <w:r w:rsidRPr="007A6745">
        <w:rPr>
          <w:lang w:val="fr-BE"/>
        </w:rPr>
        <w:t>la convocation mentionnera également le délai endéans lequel des questions peuvent être posées par écrit ;  le président veille à ce que les réponses aux questions posées soient mises à la disposition de tous les administrateurs de manière à ce que les administrateurs puissent les prendre en compte lors du vote et / ou modifier leur vote déjà exprimé en fonction de ces questions et réponses.</w:t>
      </w:r>
    </w:p>
    <w:p w14:paraId="4C7C4CF9" w14:textId="042F2BC0" w:rsidR="001F3F22" w:rsidRPr="007A6745" w:rsidRDefault="001F3F22" w:rsidP="001F3F22">
      <w:pPr>
        <w:rPr>
          <w:lang w:val="fr-BE"/>
        </w:rPr>
      </w:pPr>
      <w:r w:rsidRPr="007A6745">
        <w:rPr>
          <w:lang w:val="fr-BE"/>
        </w:rPr>
        <w:t xml:space="preserve">Lorsqu'il est recouru à une consultation écrite par voie postale, la date du </w:t>
      </w:r>
      <w:r w:rsidR="006119F9" w:rsidRPr="007A6745">
        <w:rPr>
          <w:lang w:val="fr-BE"/>
        </w:rPr>
        <w:t>cachet de</w:t>
      </w:r>
      <w:r w:rsidRPr="007A6745">
        <w:rPr>
          <w:lang w:val="fr-BE"/>
        </w:rPr>
        <w:t xml:space="preserve"> la poste fait foi pour déterminer si le vote a été exprimé dans le délai requis. Pour être comptabilisé, le vote doit toutefois avoir été reçu 3 jours ouvrables après la fin du délai précité. </w:t>
      </w:r>
    </w:p>
    <w:p w14:paraId="57A1C565" w14:textId="77777777" w:rsidR="001F3F22" w:rsidRPr="007A6745" w:rsidRDefault="001F3F22" w:rsidP="001F3F22">
      <w:pPr>
        <w:rPr>
          <w:lang w:val="fr-BE"/>
        </w:rPr>
      </w:pPr>
      <w:r w:rsidRPr="007A6745">
        <w:rPr>
          <w:lang w:val="fr-BE"/>
        </w:rPr>
        <w:t>En cas de recours à la consultation écrite, les administrateurs pourront faire part de leurs remarques et/ou leur accord/opposition sur les différents points jusque 4 jours ouvrables avant la réunion. Le projet de procès-verbal reprenant les remarques/accords des membres sera transmis aux membres pour validation.</w:t>
      </w:r>
    </w:p>
    <w:p w14:paraId="741EA4D5" w14:textId="77777777" w:rsidR="001F3F22" w:rsidRPr="007A6745" w:rsidRDefault="001F3F22" w:rsidP="001F3F22">
      <w:pPr>
        <w:rPr>
          <w:lang w:val="fr-BE"/>
        </w:rPr>
      </w:pPr>
      <w:r w:rsidRPr="007A6745">
        <w:rPr>
          <w:lang w:val="fr-BE"/>
        </w:rPr>
        <w:t>§ 7. Le procès-verbal de la réunion mentionne les questions qui ont été posées et les remarques qui ont été formulées, les réponses qui y ont été données, les votes qui ont été exprimés et les décisions qui ont été prises, ainsi que :</w:t>
      </w:r>
    </w:p>
    <w:p w14:paraId="56A663DB" w14:textId="77777777" w:rsidR="001F3F22" w:rsidRPr="007A6745" w:rsidRDefault="001F3F22" w:rsidP="00796362">
      <w:pPr>
        <w:numPr>
          <w:ilvl w:val="0"/>
          <w:numId w:val="34"/>
        </w:numPr>
        <w:ind w:left="567" w:hanging="283"/>
        <w:rPr>
          <w:lang w:val="fr-BE"/>
        </w:rPr>
      </w:pPr>
      <w:r w:rsidRPr="007A6745">
        <w:rPr>
          <w:lang w:val="fr-BE"/>
        </w:rPr>
        <w:t>le nombre des administrateurs présents ;</w:t>
      </w:r>
    </w:p>
    <w:p w14:paraId="4851B8BA" w14:textId="77777777" w:rsidR="001F3F22" w:rsidRPr="007A6745" w:rsidRDefault="001F3F22" w:rsidP="00796362">
      <w:pPr>
        <w:numPr>
          <w:ilvl w:val="0"/>
          <w:numId w:val="34"/>
        </w:numPr>
        <w:ind w:left="567" w:hanging="283"/>
        <w:rPr>
          <w:lang w:val="fr-BE"/>
        </w:rPr>
      </w:pPr>
      <w:r w:rsidRPr="007A6745">
        <w:rPr>
          <w:lang w:val="fr-BE"/>
        </w:rPr>
        <w:t>le cas échéant,  le nombre des administrateurs qui ont donné une procuration ;</w:t>
      </w:r>
    </w:p>
    <w:p w14:paraId="02288E31" w14:textId="77777777" w:rsidR="001F3F22" w:rsidRPr="007A6745" w:rsidRDefault="001F3F22" w:rsidP="00796362">
      <w:pPr>
        <w:numPr>
          <w:ilvl w:val="0"/>
          <w:numId w:val="34"/>
        </w:numPr>
        <w:ind w:left="567" w:hanging="283"/>
        <w:rPr>
          <w:lang w:val="fr-BE"/>
        </w:rPr>
      </w:pPr>
      <w:r w:rsidRPr="007A6745">
        <w:rPr>
          <w:lang w:val="fr-BE"/>
        </w:rPr>
        <w:t>le nombre des administrateurs ni présents ni représentés ;</w:t>
      </w:r>
    </w:p>
    <w:p w14:paraId="68E3A060" w14:textId="77777777" w:rsidR="001F3F22" w:rsidRPr="007A6745" w:rsidRDefault="001F3F22" w:rsidP="00796362">
      <w:pPr>
        <w:numPr>
          <w:ilvl w:val="0"/>
          <w:numId w:val="34"/>
        </w:numPr>
        <w:ind w:left="567" w:hanging="283"/>
        <w:rPr>
          <w:lang w:val="fr-BE"/>
        </w:rPr>
      </w:pPr>
      <w:r w:rsidRPr="007A6745">
        <w:rPr>
          <w:lang w:val="fr-BE"/>
        </w:rPr>
        <w:t>le mode selon lequel la réunion s'est déroulée et le cas échéant, les circonstances exceptionnelles et/ou l'urgence qui est (sont) à la base du choix de ce mode de réunion ;</w:t>
      </w:r>
    </w:p>
    <w:p w14:paraId="7F8C7404" w14:textId="77777777" w:rsidR="001F3F22" w:rsidRPr="007A6745" w:rsidRDefault="001F3F22" w:rsidP="00796362">
      <w:pPr>
        <w:numPr>
          <w:ilvl w:val="0"/>
          <w:numId w:val="34"/>
        </w:numPr>
        <w:ind w:left="567" w:hanging="283"/>
        <w:rPr>
          <w:lang w:val="fr-BE"/>
        </w:rPr>
      </w:pPr>
      <w:r w:rsidRPr="007A6745">
        <w:rPr>
          <w:lang w:val="fr-BE"/>
        </w:rPr>
        <w:t>les éventuels problèmes et incidents techniques qui ont empêché ou perturbé la participation par voie électronique à la réunion ou au vote ;</w:t>
      </w:r>
    </w:p>
    <w:p w14:paraId="4A4BB8EF" w14:textId="77777777" w:rsidR="001F3F22" w:rsidRPr="007A6745" w:rsidRDefault="001F3F22" w:rsidP="00796362">
      <w:pPr>
        <w:numPr>
          <w:ilvl w:val="0"/>
          <w:numId w:val="34"/>
        </w:numPr>
        <w:ind w:left="567" w:hanging="283"/>
        <w:rPr>
          <w:lang w:val="fr-BE"/>
        </w:rPr>
      </w:pPr>
      <w:r w:rsidRPr="007A6745">
        <w:rPr>
          <w:lang w:val="fr-BE"/>
        </w:rPr>
        <w:t>le nombre d’administrateurs qui ont participé à la réunion par visio-conférence et le nombre d’administrateurs qui y ont participé en présentiel ;</w:t>
      </w:r>
    </w:p>
    <w:p w14:paraId="56028FD9" w14:textId="77777777" w:rsidR="001F3F22" w:rsidRPr="007A6745" w:rsidRDefault="001F3F22" w:rsidP="00796362">
      <w:pPr>
        <w:numPr>
          <w:ilvl w:val="0"/>
          <w:numId w:val="34"/>
        </w:numPr>
        <w:ind w:left="567" w:hanging="283"/>
        <w:rPr>
          <w:lang w:val="fr-BE"/>
        </w:rPr>
      </w:pPr>
      <w:r w:rsidRPr="007A6745">
        <w:rPr>
          <w:lang w:val="fr-BE"/>
        </w:rPr>
        <w:t>le cas échéant, le nombre des administrateurs qui ont voté à distance avant la tenue de la réunion.</w:t>
      </w:r>
    </w:p>
    <w:p w14:paraId="3B556EAB" w14:textId="20AE07D2" w:rsidR="001F3F22" w:rsidRPr="007A6745" w:rsidRDefault="001F3F22" w:rsidP="001F3F22">
      <w:pPr>
        <w:rPr>
          <w:lang w:val="fr-BE"/>
        </w:rPr>
      </w:pPr>
      <w:r w:rsidRPr="007A6745">
        <w:rPr>
          <w:lang w:val="fr-BE"/>
        </w:rPr>
        <w:t>Le procès-verbal ou la liste des présence</w:t>
      </w:r>
      <w:r w:rsidR="006119F9">
        <w:rPr>
          <w:lang w:val="fr-BE"/>
        </w:rPr>
        <w:t>s</w:t>
      </w:r>
      <w:r w:rsidRPr="007A6745">
        <w:rPr>
          <w:lang w:val="fr-BE"/>
        </w:rPr>
        <w:t xml:space="preserve"> devra en outre reprendre :</w:t>
      </w:r>
    </w:p>
    <w:p w14:paraId="5783731B" w14:textId="77777777" w:rsidR="001F3F22" w:rsidRPr="007A6745" w:rsidRDefault="001F3F22" w:rsidP="00796362">
      <w:pPr>
        <w:numPr>
          <w:ilvl w:val="0"/>
          <w:numId w:val="35"/>
        </w:numPr>
        <w:ind w:left="567" w:hanging="283"/>
        <w:rPr>
          <w:lang w:val="fr-BE"/>
        </w:rPr>
      </w:pPr>
      <w:r w:rsidRPr="007A6745">
        <w:rPr>
          <w:lang w:val="fr-BE"/>
        </w:rPr>
        <w:t>l’identité des administrateurs présents,</w:t>
      </w:r>
    </w:p>
    <w:p w14:paraId="68E3BC9B" w14:textId="77777777" w:rsidR="001F3F22" w:rsidRPr="007A6745" w:rsidRDefault="001F3F22" w:rsidP="00796362">
      <w:pPr>
        <w:numPr>
          <w:ilvl w:val="0"/>
          <w:numId w:val="35"/>
        </w:numPr>
        <w:ind w:left="567" w:hanging="283"/>
        <w:rPr>
          <w:lang w:val="fr-BE"/>
        </w:rPr>
      </w:pPr>
      <w:r w:rsidRPr="007A6745">
        <w:rPr>
          <w:lang w:val="fr-BE"/>
        </w:rPr>
        <w:t>l’identité des administrateurs qui ont donné procuration et à qui,</w:t>
      </w:r>
    </w:p>
    <w:p w14:paraId="03C7726F" w14:textId="77777777" w:rsidR="001F3F22" w:rsidRPr="007A6745" w:rsidRDefault="001F3F22" w:rsidP="00796362">
      <w:pPr>
        <w:numPr>
          <w:ilvl w:val="0"/>
          <w:numId w:val="35"/>
        </w:numPr>
        <w:ind w:left="567" w:hanging="283"/>
        <w:rPr>
          <w:lang w:val="fr-BE"/>
        </w:rPr>
      </w:pPr>
      <w:r w:rsidRPr="007A6745">
        <w:rPr>
          <w:lang w:val="fr-BE"/>
        </w:rPr>
        <w:lastRenderedPageBreak/>
        <w:t>l’identité des administrateurs ni présents ni représentés,</w:t>
      </w:r>
    </w:p>
    <w:p w14:paraId="157DC3ED" w14:textId="77777777" w:rsidR="001F3F22" w:rsidRPr="007A6745" w:rsidRDefault="001F3F22" w:rsidP="00796362">
      <w:pPr>
        <w:numPr>
          <w:ilvl w:val="0"/>
          <w:numId w:val="35"/>
        </w:numPr>
        <w:ind w:left="567" w:hanging="283"/>
        <w:rPr>
          <w:lang w:val="fr-BE"/>
        </w:rPr>
      </w:pPr>
      <w:r w:rsidRPr="007A6745">
        <w:rPr>
          <w:lang w:val="fr-BE"/>
        </w:rPr>
        <w:t>le cas échéant, l’identité des administrateurs suivant le mode de participation à la réunion (présentiel, visio-conférence ou consultation écrite).</w:t>
      </w:r>
    </w:p>
    <w:p w14:paraId="14D20609" w14:textId="77777777" w:rsidR="001F3F22" w:rsidRPr="007A6745" w:rsidRDefault="001F3F22" w:rsidP="001F3F22">
      <w:pPr>
        <w:rPr>
          <w:lang w:val="fr-BE"/>
        </w:rPr>
      </w:pPr>
      <w:r w:rsidRPr="007A6745">
        <w:rPr>
          <w:lang w:val="fr-BE"/>
        </w:rPr>
        <w:t>Cette possibilité est également d’application pour les différents comités du Conseil d’Administration. </w:t>
      </w:r>
    </w:p>
    <w:p w14:paraId="66D65DC1" w14:textId="77777777" w:rsidR="001F3F22" w:rsidRPr="007A6745" w:rsidRDefault="001F3F22" w:rsidP="007A6745">
      <w:pPr>
        <w:pStyle w:val="Titre3"/>
        <w:rPr>
          <w:lang w:val="fr-BE"/>
        </w:rPr>
      </w:pPr>
      <w:bookmarkStart w:id="101" w:name="_Toc84322586"/>
      <w:bookmarkStart w:id="102" w:name="_Toc168558352"/>
      <w:bookmarkEnd w:id="100"/>
      <w:r w:rsidRPr="007A6745">
        <w:rPr>
          <w:lang w:val="fr-BE"/>
        </w:rPr>
        <w:t>Article 35</w:t>
      </w:r>
      <w:bookmarkEnd w:id="101"/>
      <w:bookmarkEnd w:id="102"/>
    </w:p>
    <w:p w14:paraId="48D7A55B" w14:textId="0FEC01E6" w:rsidR="001F3F22" w:rsidRPr="007A6745" w:rsidRDefault="001F3F22" w:rsidP="001F3F22">
      <w:pPr>
        <w:rPr>
          <w:lang w:val="fr-BE"/>
        </w:rPr>
      </w:pPr>
      <w:r w:rsidRPr="007A6745">
        <w:rPr>
          <w:lang w:val="fr-BE"/>
        </w:rPr>
        <w:t>Le Conseil d'Administration ne peut délibérer valablement que si l</w:t>
      </w:r>
      <w:r w:rsidR="009C5CEE">
        <w:rPr>
          <w:lang w:val="fr-BE"/>
        </w:rPr>
        <w:t xml:space="preserve">a majorité </w:t>
      </w:r>
      <w:r w:rsidRPr="007A6745">
        <w:rPr>
          <w:lang w:val="fr-BE"/>
        </w:rPr>
        <w:t>de ses membres sont présents ou représentés. Si cette condition n'est pas remplie, une seconde réunion, avec le même ordre du jour, aura lieu sur convocation nouvelle et toutes les décisions prises dans cette seconde réunion seront valables, quel que soit le nombre des présents ou représentés.</w:t>
      </w:r>
    </w:p>
    <w:p w14:paraId="13EF71A6" w14:textId="77777777" w:rsidR="001F3F22" w:rsidRPr="007A6745" w:rsidRDefault="001F3F22" w:rsidP="001F3F22">
      <w:pPr>
        <w:rPr>
          <w:lang w:val="fr-BE"/>
        </w:rPr>
      </w:pPr>
      <w:r w:rsidRPr="007A6745">
        <w:rPr>
          <w:lang w:val="fr-BE"/>
        </w:rPr>
        <w:t>Dans le cas où le membre effectif est dans l'impossibilité d'assister à une séance du Conseil d'Administration, il peut donner procuration à un autre membre. Tout administrateur ne peut être porteur que d'une procuration.</w:t>
      </w:r>
    </w:p>
    <w:p w14:paraId="63E79BC2" w14:textId="77777777" w:rsidR="001F3F22" w:rsidRPr="007A6745" w:rsidRDefault="001F3F22" w:rsidP="001F3F22">
      <w:pPr>
        <w:rPr>
          <w:lang w:val="fr-BE"/>
        </w:rPr>
      </w:pPr>
      <w:r w:rsidRPr="007A6745">
        <w:rPr>
          <w:lang w:val="fr-BE"/>
        </w:rPr>
        <w:t>Perdent automatiquement leur qualité d’administrateur, les membres qui ont été absents sans s’être excusé et sans donner de procuration à trois réunions du Conseil d’Administration.</w:t>
      </w:r>
    </w:p>
    <w:p w14:paraId="472EA1EC" w14:textId="77777777" w:rsidR="001F3F22" w:rsidRPr="007A6745" w:rsidRDefault="001F3F22" w:rsidP="007A6745">
      <w:pPr>
        <w:pStyle w:val="Titre3"/>
        <w:rPr>
          <w:lang w:val="fr-BE"/>
        </w:rPr>
      </w:pPr>
      <w:bookmarkStart w:id="103" w:name="_Toc84322587"/>
      <w:bookmarkStart w:id="104" w:name="_Toc168558353"/>
      <w:r w:rsidRPr="007A6745">
        <w:rPr>
          <w:lang w:val="fr-BE"/>
        </w:rPr>
        <w:t>Article 36</w:t>
      </w:r>
      <w:bookmarkEnd w:id="103"/>
      <w:bookmarkEnd w:id="104"/>
    </w:p>
    <w:p w14:paraId="6306AC41" w14:textId="77777777" w:rsidR="001F3F22" w:rsidRPr="007A6745" w:rsidRDefault="001F3F22" w:rsidP="001F3F22">
      <w:pPr>
        <w:rPr>
          <w:lang w:val="fr-BE"/>
        </w:rPr>
      </w:pPr>
      <w:r w:rsidRPr="007A6745">
        <w:rPr>
          <w:lang w:val="fr-BE"/>
        </w:rPr>
        <w:t>Les décisions du Conseil d'Administration sont prises à la majorité des suffrages valables des membres présents ou représentés. Les abstentions ne sont pas prises en considération pour la détermination de cette majorité.</w:t>
      </w:r>
    </w:p>
    <w:p w14:paraId="120B2B6F" w14:textId="77777777" w:rsidR="001F3F22" w:rsidRPr="007A6745" w:rsidRDefault="001F3F22" w:rsidP="001F3F22">
      <w:pPr>
        <w:rPr>
          <w:lang w:val="fr-BE"/>
        </w:rPr>
      </w:pPr>
      <w:r w:rsidRPr="007A6745">
        <w:rPr>
          <w:lang w:val="fr-BE"/>
        </w:rPr>
        <w:t>En cas de parité des voix, la voix du Président de séance est prépondérante.</w:t>
      </w:r>
    </w:p>
    <w:p w14:paraId="518DF16D" w14:textId="77777777" w:rsidR="001F3F22" w:rsidRPr="007A6745" w:rsidRDefault="001F3F22" w:rsidP="001F3F22">
      <w:pPr>
        <w:rPr>
          <w:lang w:val="fr-BE"/>
        </w:rPr>
      </w:pPr>
      <w:r w:rsidRPr="007A6745">
        <w:rPr>
          <w:lang w:val="fr-BE"/>
        </w:rPr>
        <w:t>Toute décision doit également recueillir la majorité des suffrages au sein de la représentation de chaque mutualité pour pouvoir valablement être adoptée. Si la décision ne recueille pas cette majorité au sein de chaque mutualité, celle-ci pourra néanmoins être adoptée si elle recueille une majorité des 3/4 des votes au niveau de l’ensemble des membres du Conseil d’Administration.</w:t>
      </w:r>
    </w:p>
    <w:p w14:paraId="4D73D3F7" w14:textId="77777777" w:rsidR="001F3F22" w:rsidRPr="007A6745" w:rsidRDefault="001F3F22" w:rsidP="001F3F22">
      <w:pPr>
        <w:rPr>
          <w:lang w:val="fr-BE"/>
        </w:rPr>
      </w:pPr>
      <w:r w:rsidRPr="007A6745">
        <w:rPr>
          <w:lang w:val="fr-BE"/>
        </w:rPr>
        <w:t>Les résolutions sont consignées dans des procès-verbaux qui sont adressés aux membres du Conseil d'Administration.</w:t>
      </w:r>
    </w:p>
    <w:p w14:paraId="6F977DC0" w14:textId="77777777" w:rsidR="001F3F22" w:rsidRPr="007A6745" w:rsidRDefault="001F3F22" w:rsidP="001F3F22">
      <w:pPr>
        <w:rPr>
          <w:lang w:val="fr-BE"/>
        </w:rPr>
      </w:pPr>
      <w:bookmarkStart w:id="105" w:name="_Hlk68179697"/>
      <w:r w:rsidRPr="007A6745">
        <w:rPr>
          <w:lang w:val="fr-BE"/>
        </w:rPr>
        <w:t>Les membres du Conseil d'Administration ne participent pas aux délibérations portant sur des affaires pour lesquelles eux-mêmes ou les membres de leur famille jusqu'au quatrième degré y compris, sont directement concernés. Lorsque le Conseil d'Administration ou un Comité, est appelé à prendre une décision relevant de sa compétence à propos de laquelle un administrateur a un intérêt direct ou indirect de nature patrimoniale qui est opposé à l'intérêt de l'Union Nationale, cet administrateur doit en informer les autres administrateurs avant que le Conseil d'Administration ou le comité ne prenne une décision. Sa déclaration et ses explications sur la nature de cet intérêt opposé doivent figurer dans le procès-verbal de la réunion du Conseil d'Administration ou du comité qui doit prendre cette décision.</w:t>
      </w:r>
    </w:p>
    <w:p w14:paraId="21C0127B" w14:textId="229E6050" w:rsidR="001F3F22" w:rsidRPr="007A6745" w:rsidRDefault="001F3F22" w:rsidP="001F3F22">
      <w:pPr>
        <w:rPr>
          <w:lang w:val="fr-BE"/>
        </w:rPr>
      </w:pPr>
      <w:r w:rsidRPr="007A6745">
        <w:rPr>
          <w:lang w:val="fr-BE"/>
        </w:rPr>
        <w:t xml:space="preserve">L'administrateur ayant un conflit d'intérêts visé à l’alinéa précédent, ne peut prendre part aux délibérations du Conseil d'Administration ou du comité concernant ces décisions, ni prendre part au vote sur ce point. Si la majorité des administrateurs présents ou représentés </w:t>
      </w:r>
      <w:proofErr w:type="spellStart"/>
      <w:r w:rsidRPr="007A6745">
        <w:rPr>
          <w:lang w:val="fr-BE"/>
        </w:rPr>
        <w:t>a</w:t>
      </w:r>
      <w:proofErr w:type="spellEnd"/>
      <w:r w:rsidRPr="007A6745">
        <w:rPr>
          <w:lang w:val="fr-BE"/>
        </w:rPr>
        <w:t xml:space="preserve"> un conflit d'intérêts, la décision est soumise à l'Assemblée Générale. En cas d'approbation de la décision par celle-ci, le Conseil d'Administration ou le comité peut l'exécuter.</w:t>
      </w:r>
    </w:p>
    <w:p w14:paraId="4FB82334" w14:textId="46D45EF8" w:rsidR="001F3F22" w:rsidRPr="0045236C" w:rsidRDefault="009C5CEE" w:rsidP="007A6745">
      <w:pPr>
        <w:pStyle w:val="Titre2"/>
        <w:rPr>
          <w:color w:val="0E163F" w:themeColor="text2" w:themeShade="BF"/>
          <w:lang w:val="fr-BE"/>
        </w:rPr>
      </w:pPr>
      <w:bookmarkStart w:id="106" w:name="_Toc168558354"/>
      <w:bookmarkEnd w:id="105"/>
      <w:r w:rsidRPr="0045236C">
        <w:rPr>
          <w:color w:val="0E163F" w:themeColor="text2" w:themeShade="BF"/>
          <w:lang w:val="fr-BE"/>
        </w:rPr>
        <w:lastRenderedPageBreak/>
        <w:t>Les Comités</w:t>
      </w:r>
      <w:bookmarkEnd w:id="106"/>
      <w:r w:rsidRPr="0045236C">
        <w:rPr>
          <w:color w:val="0E163F" w:themeColor="text2" w:themeShade="BF"/>
          <w:lang w:val="fr-BE"/>
        </w:rPr>
        <w:t xml:space="preserve"> </w:t>
      </w:r>
    </w:p>
    <w:p w14:paraId="662B6FE2" w14:textId="77777777" w:rsidR="001F3F22" w:rsidRPr="007A6745" w:rsidRDefault="001F3F22" w:rsidP="007A6745">
      <w:pPr>
        <w:pStyle w:val="Titre3"/>
        <w:rPr>
          <w:lang w:val="fr-BE"/>
        </w:rPr>
      </w:pPr>
      <w:bookmarkStart w:id="107" w:name="_Toc84322589"/>
      <w:bookmarkStart w:id="108" w:name="_Toc168558355"/>
      <w:r w:rsidRPr="007A6745">
        <w:rPr>
          <w:lang w:val="fr-BE"/>
        </w:rPr>
        <w:t>Article 36bis – Bureau du Conseil d’Administration</w:t>
      </w:r>
      <w:bookmarkEnd w:id="107"/>
      <w:bookmarkEnd w:id="108"/>
    </w:p>
    <w:p w14:paraId="2B7023D1" w14:textId="77777777" w:rsidR="001F3F22" w:rsidRPr="007A6745" w:rsidRDefault="001F3F22" w:rsidP="001F3F22">
      <w:pPr>
        <w:rPr>
          <w:lang w:val="fr-BE"/>
        </w:rPr>
      </w:pPr>
      <w:r w:rsidRPr="007A6745">
        <w:rPr>
          <w:lang w:val="fr-BE"/>
        </w:rPr>
        <w:t>Il est créé, au sein du Conseil d’Administration, un bureau qui se compose du Président et des Présidents des Mutualités. Le Directeur Général peut être convié à ses réunions.</w:t>
      </w:r>
    </w:p>
    <w:p w14:paraId="081AE64A" w14:textId="13FFA568" w:rsidR="001F3F22" w:rsidRPr="007A6745" w:rsidRDefault="001F3F22" w:rsidP="001F3F22">
      <w:pPr>
        <w:rPr>
          <w:lang w:val="fr-BE"/>
        </w:rPr>
      </w:pPr>
      <w:r w:rsidRPr="007A6745">
        <w:rPr>
          <w:lang w:val="fr-BE"/>
        </w:rPr>
        <w:t xml:space="preserve">Sauf autres missions spécifiques confiées par le Conseil d’Administration, le bureau est un organe de réflexion stratégique, de préparation et de suivi des activités des autres organes statutaires. Dans le cadre de cette mission, il définit, en consensus, les actions qu’il convient de mener dans le cadre de la stratégie de l’Union. Dans sa mission de réflexion stratégique, le bureau veillera à maintenir une cohérence entre les différentes entités du groupe MLOZ et étendra sa réflexion à l’ensemble des entités liées à l’Union Nationale. Dans le cadre de cette réflexion, les Présidents des entités liées à l’Union Nationale </w:t>
      </w:r>
      <w:r w:rsidR="002F23D7" w:rsidRPr="007A6745">
        <w:rPr>
          <w:lang w:val="fr-BE"/>
        </w:rPr>
        <w:t>non-membres</w:t>
      </w:r>
      <w:r w:rsidRPr="007A6745">
        <w:rPr>
          <w:lang w:val="fr-BE"/>
        </w:rPr>
        <w:t xml:space="preserve"> du Bureau peuvent être invités à participer aux discussions.</w:t>
      </w:r>
    </w:p>
    <w:p w14:paraId="0B0164CD" w14:textId="2B3EB6BD" w:rsidR="001F3F22" w:rsidRPr="007A6745" w:rsidRDefault="001F3F22" w:rsidP="007A6745">
      <w:pPr>
        <w:pStyle w:val="Titre3"/>
        <w:rPr>
          <w:lang w:val="fr-BE"/>
        </w:rPr>
      </w:pPr>
      <w:bookmarkStart w:id="109" w:name="_Toc84322590"/>
      <w:bookmarkStart w:id="110" w:name="_Toc168558356"/>
      <w:r w:rsidRPr="007A6745">
        <w:rPr>
          <w:lang w:val="fr-BE"/>
        </w:rPr>
        <w:t xml:space="preserve">Article 36ter – Comité </w:t>
      </w:r>
      <w:r w:rsidRPr="009A4FFE">
        <w:rPr>
          <w:lang w:val="fr-BE"/>
        </w:rPr>
        <w:t>d’Audit</w:t>
      </w:r>
      <w:bookmarkEnd w:id="109"/>
      <w:r w:rsidR="009143CA" w:rsidRPr="009A4FFE">
        <w:rPr>
          <w:lang w:val="fr-BE"/>
        </w:rPr>
        <w:t xml:space="preserve"> et de Gestion des Risques</w:t>
      </w:r>
      <w:bookmarkEnd w:id="110"/>
    </w:p>
    <w:p w14:paraId="4F84BDA0" w14:textId="65CC4296" w:rsidR="001F3F22" w:rsidRPr="009A4FFE" w:rsidRDefault="001F3F22" w:rsidP="001F3F22">
      <w:pPr>
        <w:rPr>
          <w:lang w:val="fr-BE"/>
        </w:rPr>
      </w:pPr>
      <w:r w:rsidRPr="009A4FFE">
        <w:rPr>
          <w:lang w:val="fr-BE"/>
        </w:rPr>
        <w:t xml:space="preserve">Conformément à la réglementation en vigueur, il est créé au sein du Conseil d’Administration un Comité d’Audit </w:t>
      </w:r>
      <w:r w:rsidR="009143CA" w:rsidRPr="009A4FFE">
        <w:rPr>
          <w:lang w:val="fr-BE"/>
        </w:rPr>
        <w:t xml:space="preserve">et de Gestion des Risques </w:t>
      </w:r>
      <w:r w:rsidRPr="009A4FFE">
        <w:rPr>
          <w:lang w:val="fr-BE"/>
        </w:rPr>
        <w:t>composé d’au moins trois administrateurs qui n’exercent aucune fonction ni tâche opérationnelle au sein de l’Union Nationale des Mutualités Libres.</w:t>
      </w:r>
    </w:p>
    <w:p w14:paraId="326B82F6" w14:textId="77777777" w:rsidR="001F3F22" w:rsidRPr="009A4FFE" w:rsidRDefault="001F3F22" w:rsidP="001F3F22">
      <w:pPr>
        <w:rPr>
          <w:lang w:val="fr-BE"/>
        </w:rPr>
      </w:pPr>
      <w:r w:rsidRPr="009A4FFE">
        <w:rPr>
          <w:lang w:val="fr-BE"/>
        </w:rPr>
        <w:t>Le Président, le responsable du service d’Audit Interne et le Réviseur d’Entreprise de l’Union Nationale peuvent assister aux réunions de ce Comité.</w:t>
      </w:r>
    </w:p>
    <w:p w14:paraId="618BD70E" w14:textId="77777777" w:rsidR="001F3F22" w:rsidRPr="009A4FFE" w:rsidRDefault="001F3F22" w:rsidP="001F3F22">
      <w:pPr>
        <w:rPr>
          <w:lang w:val="fr-BE"/>
        </w:rPr>
      </w:pPr>
      <w:r w:rsidRPr="009A4FFE">
        <w:rPr>
          <w:lang w:val="fr-BE"/>
        </w:rPr>
        <w:t>Il établit la "charte" définissant ses responsabilités et compétences qu’il soumet au Conseil d’Administration.</w:t>
      </w:r>
    </w:p>
    <w:p w14:paraId="4CC61D0F" w14:textId="1877EFFD" w:rsidR="001F3F22" w:rsidRPr="009A4FFE" w:rsidRDefault="001F3F22" w:rsidP="001F3F22">
      <w:pPr>
        <w:rPr>
          <w:lang w:val="fr-BE"/>
        </w:rPr>
      </w:pPr>
      <w:bookmarkStart w:id="111" w:name="_Hlk70066019"/>
      <w:r w:rsidRPr="009A4FFE">
        <w:rPr>
          <w:lang w:val="fr-BE"/>
        </w:rPr>
        <w:t>La compétence du Comité d’Audit</w:t>
      </w:r>
      <w:r w:rsidR="009143CA" w:rsidRPr="009A4FFE">
        <w:rPr>
          <w:lang w:val="fr-BE"/>
        </w:rPr>
        <w:t xml:space="preserve"> et de Gestion des </w:t>
      </w:r>
      <w:r w:rsidR="002F23D7" w:rsidRPr="009A4FFE">
        <w:rPr>
          <w:lang w:val="fr-BE"/>
        </w:rPr>
        <w:t>Risques porte</w:t>
      </w:r>
      <w:r w:rsidRPr="009A4FFE">
        <w:rPr>
          <w:lang w:val="fr-BE"/>
        </w:rPr>
        <w:t xml:space="preserve"> sur l’ensemble des activités de l’Union Nationale, des mutualités et sociétés mutualistes qui y sont affiliées ainsi que les activités des entités liées à celles-ci.</w:t>
      </w:r>
    </w:p>
    <w:p w14:paraId="6755B4A5" w14:textId="77777777" w:rsidR="001F3F22" w:rsidRPr="007A6745" w:rsidRDefault="001F3F22" w:rsidP="007A6745">
      <w:pPr>
        <w:pStyle w:val="Titre3"/>
        <w:rPr>
          <w:lang w:val="fr-BE"/>
        </w:rPr>
      </w:pPr>
      <w:bookmarkStart w:id="112" w:name="_Toc84322591"/>
      <w:bookmarkStart w:id="113" w:name="_Toc168558357"/>
      <w:bookmarkEnd w:id="111"/>
      <w:r w:rsidRPr="007A6745">
        <w:rPr>
          <w:lang w:val="fr-BE"/>
        </w:rPr>
        <w:t>Article 36quater – Le Comité de Rémunération et de Nominations</w:t>
      </w:r>
      <w:bookmarkEnd w:id="112"/>
      <w:bookmarkEnd w:id="113"/>
    </w:p>
    <w:p w14:paraId="5E0002DE" w14:textId="77777777" w:rsidR="001F3F22" w:rsidRPr="007A6745" w:rsidRDefault="001F3F22" w:rsidP="001F3F22">
      <w:pPr>
        <w:rPr>
          <w:lang w:val="fr-BE"/>
        </w:rPr>
      </w:pPr>
      <w:r w:rsidRPr="007A6745">
        <w:rPr>
          <w:lang w:val="fr-BE"/>
        </w:rPr>
        <w:t>Il est créé, au sein du Conseil d’Administration, un Comité de Rémunération et de Nominations qui se compose du Président et des 2 Vice-présidents. Le Directeur Général peut être convié à ses réunions.</w:t>
      </w:r>
    </w:p>
    <w:p w14:paraId="24A9F8BA" w14:textId="77777777" w:rsidR="001F3F22" w:rsidRPr="007A6745" w:rsidRDefault="001F3F22" w:rsidP="001F3F22">
      <w:pPr>
        <w:rPr>
          <w:lang w:val="fr-BE"/>
        </w:rPr>
      </w:pPr>
      <w:r w:rsidRPr="007A6745">
        <w:rPr>
          <w:lang w:val="fr-BE"/>
        </w:rPr>
        <w:t>Le Comité de rémunération est compétent pour :</w:t>
      </w:r>
    </w:p>
    <w:p w14:paraId="27B7B085" w14:textId="77777777" w:rsidR="001F3F22" w:rsidRPr="007A6745" w:rsidRDefault="001F3F22" w:rsidP="00796362">
      <w:pPr>
        <w:numPr>
          <w:ilvl w:val="0"/>
          <w:numId w:val="42"/>
        </w:numPr>
        <w:ind w:left="567" w:hanging="283"/>
        <w:rPr>
          <w:lang w:val="fr-BE"/>
        </w:rPr>
      </w:pPr>
      <w:r w:rsidRPr="007A6745">
        <w:rPr>
          <w:lang w:val="fr-BE"/>
        </w:rPr>
        <w:t>fixer le positionnement de la structure de rémunération de personnel de l’Union Nationale sur base de l’analyse faite par un cabinet externe de conseil en rémunération ;</w:t>
      </w:r>
    </w:p>
    <w:p w14:paraId="4CFB9397" w14:textId="77777777" w:rsidR="001F3F22" w:rsidRPr="007A6745" w:rsidRDefault="001F3F22" w:rsidP="00796362">
      <w:pPr>
        <w:numPr>
          <w:ilvl w:val="0"/>
          <w:numId w:val="42"/>
        </w:numPr>
        <w:ind w:left="567" w:hanging="283"/>
        <w:rPr>
          <w:lang w:val="fr-BE"/>
        </w:rPr>
      </w:pPr>
      <w:r w:rsidRPr="007A6745">
        <w:rPr>
          <w:lang w:val="fr-BE"/>
        </w:rPr>
        <w:t>fixer la rémunération du Directeur Général et procéder à son évaluation annuelle ;</w:t>
      </w:r>
    </w:p>
    <w:p w14:paraId="6A59E750" w14:textId="12AAF88D" w:rsidR="001F3F22" w:rsidRPr="007A6745" w:rsidRDefault="001F3F22" w:rsidP="00796362">
      <w:pPr>
        <w:numPr>
          <w:ilvl w:val="0"/>
          <w:numId w:val="42"/>
        </w:numPr>
        <w:ind w:left="567" w:hanging="283"/>
        <w:rPr>
          <w:lang w:val="fr-BE"/>
        </w:rPr>
      </w:pPr>
      <w:r w:rsidRPr="007A6745">
        <w:rPr>
          <w:lang w:val="fr-BE"/>
        </w:rPr>
        <w:t>approuver la rémunération des membres du Comité Exécutif, sur proposition du Directeur Général</w:t>
      </w:r>
      <w:r w:rsidR="008C17B6">
        <w:rPr>
          <w:lang w:val="fr-BE"/>
        </w:rPr>
        <w:t> ;</w:t>
      </w:r>
    </w:p>
    <w:p w14:paraId="160BD1A4" w14:textId="77777777" w:rsidR="001F3F22" w:rsidRPr="007A6745" w:rsidRDefault="001F3F22" w:rsidP="00796362">
      <w:pPr>
        <w:numPr>
          <w:ilvl w:val="0"/>
          <w:numId w:val="42"/>
        </w:numPr>
        <w:ind w:left="567" w:hanging="283"/>
        <w:rPr>
          <w:lang w:val="fr-BE"/>
        </w:rPr>
      </w:pPr>
      <w:r w:rsidRPr="007A6745">
        <w:rPr>
          <w:lang w:val="fr-BE"/>
        </w:rPr>
        <w:t>proposer les indemnisations, et remboursements de frais octroyés aux membres des instances ;</w:t>
      </w:r>
    </w:p>
    <w:p w14:paraId="5E76316E" w14:textId="77777777" w:rsidR="001F3F22" w:rsidRPr="007A6745" w:rsidRDefault="001F3F22" w:rsidP="00796362">
      <w:pPr>
        <w:numPr>
          <w:ilvl w:val="0"/>
          <w:numId w:val="42"/>
        </w:numPr>
        <w:ind w:left="567" w:hanging="283"/>
        <w:rPr>
          <w:lang w:val="fr-BE"/>
        </w:rPr>
      </w:pPr>
      <w:r w:rsidRPr="007A6745">
        <w:rPr>
          <w:lang w:val="fr-BE"/>
        </w:rPr>
        <w:t>approuver tout contrat de prestations de services ou remboursement de frais exposés pour compte de l’Union qui seraient octroyés à un membre des instances.</w:t>
      </w:r>
    </w:p>
    <w:p w14:paraId="77533348" w14:textId="1CCB8AD5" w:rsidR="001F3F22" w:rsidRDefault="001F3F22" w:rsidP="001F3F22">
      <w:pPr>
        <w:rPr>
          <w:lang w:val="fr-BE"/>
        </w:rPr>
      </w:pPr>
      <w:r w:rsidRPr="007A6745">
        <w:rPr>
          <w:lang w:val="fr-BE"/>
        </w:rPr>
        <w:t>En tant que Comité de Nominations, il doit veiller à ce que toutes les compétences nécessaires au bon fonctionnement de l’Union Nationale soient présentes. Dans ce cadre, il est chargé de donner un avis sur les nominations du Président, des membres des Comités institués au sein du Conseil d’Administration et du Directeur Général.</w:t>
      </w:r>
    </w:p>
    <w:p w14:paraId="4799DBFB" w14:textId="77777777" w:rsidR="009C5CEE" w:rsidRDefault="009C5CEE" w:rsidP="001F3F22">
      <w:pPr>
        <w:rPr>
          <w:lang w:val="fr-BE"/>
        </w:rPr>
      </w:pPr>
      <w:bookmarkStart w:id="114" w:name="_Hlk136597493"/>
    </w:p>
    <w:p w14:paraId="6E657ACB" w14:textId="77777777" w:rsidR="004D3101" w:rsidRPr="009A4FFE" w:rsidRDefault="004D3101" w:rsidP="004D3101">
      <w:pPr>
        <w:rPr>
          <w:lang w:val="fr-BE"/>
        </w:rPr>
      </w:pPr>
      <w:r w:rsidRPr="009A4FFE">
        <w:rPr>
          <w:lang w:val="fr-BE"/>
        </w:rPr>
        <w:t>Il établit la "charte" définissant ses responsabilités et compétences qu’il soumet au Conseil d’Administration.</w:t>
      </w:r>
    </w:p>
    <w:bookmarkEnd w:id="114"/>
    <w:p w14:paraId="3C5D9D39" w14:textId="3D43815B" w:rsidR="004D3101" w:rsidRDefault="004D3101" w:rsidP="001F3F22">
      <w:pPr>
        <w:rPr>
          <w:lang w:val="fr-BE"/>
        </w:rPr>
      </w:pPr>
    </w:p>
    <w:p w14:paraId="4F406BDD" w14:textId="1D557340" w:rsidR="009C5CEE" w:rsidRPr="008C006E" w:rsidRDefault="009C5CEE" w:rsidP="009C5CEE">
      <w:pPr>
        <w:pStyle w:val="Titre3"/>
        <w:rPr>
          <w:lang w:val="fr-BE"/>
        </w:rPr>
      </w:pPr>
      <w:bookmarkStart w:id="115" w:name="_Toc168558358"/>
      <w:r w:rsidRPr="008C006E">
        <w:rPr>
          <w:lang w:val="fr-BE"/>
        </w:rPr>
        <w:t>Article 36quinquies – Le Comité de Placement</w:t>
      </w:r>
      <w:bookmarkEnd w:id="115"/>
    </w:p>
    <w:p w14:paraId="251129E0" w14:textId="77777777" w:rsidR="00571777" w:rsidRPr="008C006E" w:rsidRDefault="00571777" w:rsidP="00571777">
      <w:pPr>
        <w:rPr>
          <w:bCs/>
          <w:lang w:val="fr-BE"/>
        </w:rPr>
      </w:pPr>
      <w:bookmarkStart w:id="116" w:name="_Hlk164842441"/>
      <w:r w:rsidRPr="008C006E">
        <w:rPr>
          <w:bCs/>
          <w:lang w:val="fr-BE"/>
        </w:rPr>
        <w:t>Il est créé, au sein du Conseil d’Administration, un Comité de Placement d’au moins trois administrateurs qui n’exercent aucune fonction ni tâche opérationnelle au sein de l’Union Nationale des Mutualités Libres.</w:t>
      </w:r>
    </w:p>
    <w:p w14:paraId="0812947C" w14:textId="6637F5C2" w:rsidR="00A9068E" w:rsidRPr="008C006E" w:rsidRDefault="00A9068E" w:rsidP="00571777">
      <w:pPr>
        <w:rPr>
          <w:bCs/>
          <w:lang w:val="fr-BE"/>
        </w:rPr>
      </w:pPr>
      <w:r w:rsidRPr="008C006E">
        <w:rPr>
          <w:bCs/>
          <w:lang w:val="fr-BE"/>
        </w:rPr>
        <w:t>Ce Comité est composé majoritairement d’administrateurs conformément à l’article 23 §2 de la loi du 6 août 1990.</w:t>
      </w:r>
    </w:p>
    <w:p w14:paraId="1E803F82" w14:textId="77777777" w:rsidR="00571777" w:rsidRPr="008C006E" w:rsidRDefault="00571777" w:rsidP="00571777">
      <w:pPr>
        <w:rPr>
          <w:bCs/>
          <w:lang w:val="fr-BE"/>
        </w:rPr>
      </w:pPr>
      <w:r w:rsidRPr="008C006E">
        <w:rPr>
          <w:bCs/>
          <w:lang w:val="fr-BE"/>
        </w:rPr>
        <w:t>Le Directeur Général, le Directeur Financier et l’Asset Manager de l’Union participent aux réunions du Comité de Placement sans pour autant avoir un mandat effectif.</w:t>
      </w:r>
    </w:p>
    <w:p w14:paraId="39111C7E" w14:textId="036B0E45" w:rsidR="00571777" w:rsidRPr="008C006E" w:rsidRDefault="00571777" w:rsidP="00571777">
      <w:pPr>
        <w:rPr>
          <w:bCs/>
          <w:lang w:val="fr-BE"/>
        </w:rPr>
      </w:pPr>
      <w:r w:rsidRPr="008C006E">
        <w:rPr>
          <w:bCs/>
          <w:lang w:val="fr-BE"/>
        </w:rPr>
        <w:t>Sa mission consiste à définir et à contrôler la stratégie globale en matière de placements mobiliers et immobiliers de l’Union Nationale et de</w:t>
      </w:r>
      <w:r w:rsidR="00DF62F8" w:rsidRPr="008C006E">
        <w:rPr>
          <w:bCs/>
          <w:lang w:val="fr-BE"/>
        </w:rPr>
        <w:t xml:space="preserve"> </w:t>
      </w:r>
      <w:proofErr w:type="spellStart"/>
      <w:r w:rsidRPr="008C006E">
        <w:rPr>
          <w:bCs/>
          <w:lang w:val="fr-BE"/>
        </w:rPr>
        <w:t>l’asbl</w:t>
      </w:r>
      <w:proofErr w:type="spellEnd"/>
      <w:r w:rsidRPr="008C006E">
        <w:rPr>
          <w:bCs/>
          <w:lang w:val="fr-BE"/>
        </w:rPr>
        <w:t xml:space="preserve"> </w:t>
      </w:r>
      <w:proofErr w:type="spellStart"/>
      <w:r w:rsidRPr="008C006E">
        <w:rPr>
          <w:bCs/>
          <w:lang w:val="fr-BE"/>
        </w:rPr>
        <w:t>Apross</w:t>
      </w:r>
      <w:proofErr w:type="spellEnd"/>
      <w:r w:rsidRPr="008C006E">
        <w:rPr>
          <w:bCs/>
          <w:lang w:val="fr-BE"/>
        </w:rPr>
        <w:t>.</w:t>
      </w:r>
    </w:p>
    <w:p w14:paraId="607EE570" w14:textId="5371410D" w:rsidR="00571777" w:rsidRPr="008C006E" w:rsidRDefault="00A9068E" w:rsidP="00571777">
      <w:pPr>
        <w:rPr>
          <w:bCs/>
          <w:lang w:val="fr-BE"/>
        </w:rPr>
      </w:pPr>
      <w:r w:rsidRPr="008C006E">
        <w:rPr>
          <w:bCs/>
          <w:lang w:val="fr-BE"/>
        </w:rPr>
        <w:t xml:space="preserve">Le Comité peut également gérer des placements pour </w:t>
      </w:r>
      <w:r w:rsidR="003B0865">
        <w:rPr>
          <w:bCs/>
          <w:lang w:val="fr-BE"/>
        </w:rPr>
        <w:t xml:space="preserve">le </w:t>
      </w:r>
      <w:r w:rsidRPr="008C006E">
        <w:rPr>
          <w:bCs/>
          <w:lang w:val="fr-BE"/>
        </w:rPr>
        <w:t>compte des mutualités ou sociétés mutualistes affiliées à l’Union Nationale.</w:t>
      </w:r>
    </w:p>
    <w:p w14:paraId="6DEC8886" w14:textId="1FE68051" w:rsidR="002D08A8" w:rsidRPr="008C006E" w:rsidRDefault="002D08A8" w:rsidP="002D08A8">
      <w:pPr>
        <w:rPr>
          <w:bCs/>
          <w:lang w:val="fr-BE"/>
        </w:rPr>
      </w:pPr>
      <w:r w:rsidRPr="008C006E">
        <w:rPr>
          <w:bCs/>
          <w:lang w:val="fr-BE"/>
        </w:rPr>
        <w:t xml:space="preserve">Le Comité de placement détermine pour les portefeuilles </w:t>
      </w:r>
      <w:proofErr w:type="spellStart"/>
      <w:r w:rsidRPr="008C006E">
        <w:rPr>
          <w:bCs/>
          <w:lang w:val="fr-BE"/>
        </w:rPr>
        <w:t>multi-produits</w:t>
      </w:r>
      <w:proofErr w:type="spellEnd"/>
      <w:r w:rsidRPr="008C006E">
        <w:rPr>
          <w:bCs/>
          <w:lang w:val="fr-BE"/>
        </w:rPr>
        <w:t xml:space="preserve">, une répartition d’actifs adéquate aux conditions de marché du moment tout en veillant à respecter les obligations d’ordre légal. </w:t>
      </w:r>
    </w:p>
    <w:p w14:paraId="263E6548" w14:textId="084A88C2" w:rsidR="002D08A8" w:rsidRPr="008C006E" w:rsidRDefault="002D08A8" w:rsidP="002D08A8">
      <w:pPr>
        <w:rPr>
          <w:bCs/>
          <w:lang w:val="fr-BE"/>
        </w:rPr>
      </w:pPr>
      <w:r w:rsidRPr="008C006E">
        <w:rPr>
          <w:bCs/>
          <w:lang w:val="fr-BE"/>
        </w:rPr>
        <w:t>Il déterminera également le niveau de risque et notamment ceux liés aux crédits et à la concentration.  A cet effet, il fixera des niveaux de notation minimale à respecter ainsi que des pourcentage</w:t>
      </w:r>
      <w:r w:rsidR="00B41F2F" w:rsidRPr="008C006E">
        <w:rPr>
          <w:bCs/>
          <w:lang w:val="fr-BE"/>
        </w:rPr>
        <w:t>s</w:t>
      </w:r>
      <w:r w:rsidRPr="008C006E">
        <w:rPr>
          <w:bCs/>
          <w:lang w:val="fr-BE"/>
        </w:rPr>
        <w:t xml:space="preserve"> d’exposition par émetteur.</w:t>
      </w:r>
    </w:p>
    <w:p w14:paraId="42C04483" w14:textId="3BF1388C" w:rsidR="002D08A8" w:rsidRPr="008C006E" w:rsidRDefault="002D08A8" w:rsidP="002D08A8">
      <w:pPr>
        <w:rPr>
          <w:bCs/>
          <w:lang w:val="fr-BE"/>
        </w:rPr>
      </w:pPr>
      <w:r w:rsidRPr="008C006E">
        <w:rPr>
          <w:bCs/>
          <w:lang w:val="fr-BE"/>
        </w:rPr>
        <w:t xml:space="preserve">Le Comité aura également pour mission d’examiner </w:t>
      </w:r>
      <w:r w:rsidR="00B41F2F" w:rsidRPr="008C006E">
        <w:rPr>
          <w:bCs/>
          <w:lang w:val="fr-BE"/>
        </w:rPr>
        <w:t xml:space="preserve">toute </w:t>
      </w:r>
      <w:r w:rsidRPr="008C006E">
        <w:rPr>
          <w:bCs/>
          <w:lang w:val="fr-BE"/>
        </w:rPr>
        <w:t>proposition de placement qui serait proposé</w:t>
      </w:r>
      <w:r w:rsidR="00B41F2F" w:rsidRPr="008C006E">
        <w:rPr>
          <w:bCs/>
          <w:lang w:val="fr-BE"/>
        </w:rPr>
        <w:t>e</w:t>
      </w:r>
      <w:r w:rsidRPr="008C006E">
        <w:rPr>
          <w:bCs/>
          <w:lang w:val="fr-BE"/>
        </w:rPr>
        <w:t xml:space="preserve"> par une contrepartie et qui sortirait du cadre d’investissement conventionnel</w:t>
      </w:r>
      <w:r w:rsidR="00B41F2F" w:rsidRPr="008C006E">
        <w:rPr>
          <w:bCs/>
          <w:lang w:val="fr-BE"/>
        </w:rPr>
        <w:t xml:space="preserve"> et de statuer sur cette proposition</w:t>
      </w:r>
      <w:r w:rsidRPr="008C006E">
        <w:rPr>
          <w:bCs/>
          <w:lang w:val="fr-BE"/>
        </w:rPr>
        <w:t>, étant entendu dans le respect de nos obligations légales.</w:t>
      </w:r>
    </w:p>
    <w:p w14:paraId="651128C2" w14:textId="26D17C60" w:rsidR="002D08A8" w:rsidRPr="008C006E" w:rsidRDefault="002D08A8" w:rsidP="002D08A8">
      <w:pPr>
        <w:rPr>
          <w:bCs/>
          <w:lang w:val="fr-BE"/>
        </w:rPr>
      </w:pPr>
      <w:r w:rsidRPr="008C006E">
        <w:rPr>
          <w:bCs/>
          <w:lang w:val="fr-BE"/>
        </w:rPr>
        <w:t>Dans le cadre de l’attribution d’emprunt</w:t>
      </w:r>
      <w:r w:rsidR="003B0865">
        <w:rPr>
          <w:bCs/>
          <w:lang w:val="fr-BE"/>
        </w:rPr>
        <w:t>s</w:t>
      </w:r>
      <w:r w:rsidRPr="008C006E">
        <w:rPr>
          <w:bCs/>
          <w:lang w:val="fr-BE"/>
        </w:rPr>
        <w:t xml:space="preserve"> </w:t>
      </w:r>
      <w:r w:rsidR="003B0865">
        <w:rPr>
          <w:bCs/>
          <w:lang w:val="fr-BE"/>
        </w:rPr>
        <w:t>aux</w:t>
      </w:r>
      <w:r w:rsidRPr="008C006E">
        <w:rPr>
          <w:bCs/>
          <w:lang w:val="fr-BE"/>
        </w:rPr>
        <w:t xml:space="preserve"> entités liées, le Comité fixe </w:t>
      </w:r>
      <w:r w:rsidR="003B0865">
        <w:rPr>
          <w:bCs/>
          <w:lang w:val="fr-BE"/>
        </w:rPr>
        <w:t>l</w:t>
      </w:r>
      <w:r w:rsidRPr="008C006E">
        <w:rPr>
          <w:bCs/>
          <w:lang w:val="fr-BE"/>
        </w:rPr>
        <w:t>es règles générales entourant les conditions d’octroi et de rémunération.</w:t>
      </w:r>
    </w:p>
    <w:p w14:paraId="5E558C24" w14:textId="4F2A5729" w:rsidR="002D08A8" w:rsidRPr="008C006E" w:rsidRDefault="002D08A8" w:rsidP="002D08A8">
      <w:pPr>
        <w:rPr>
          <w:bCs/>
          <w:lang w:val="fr-BE"/>
        </w:rPr>
      </w:pPr>
      <w:r w:rsidRPr="008C006E">
        <w:rPr>
          <w:bCs/>
          <w:lang w:val="fr-BE"/>
        </w:rPr>
        <w:t xml:space="preserve">Enfin, le Comité aura un rôle de surveillance </w:t>
      </w:r>
      <w:r w:rsidR="00B41F2F" w:rsidRPr="008C006E">
        <w:rPr>
          <w:bCs/>
          <w:lang w:val="fr-BE"/>
        </w:rPr>
        <w:t>de</w:t>
      </w:r>
      <w:r w:rsidRPr="008C006E">
        <w:rPr>
          <w:bCs/>
          <w:lang w:val="fr-BE"/>
        </w:rPr>
        <w:t xml:space="preserve"> toutes les règles fixées ci-avant. Il surveillera tout au long de l’année </w:t>
      </w:r>
      <w:r w:rsidR="00B41F2F" w:rsidRPr="008C006E">
        <w:rPr>
          <w:bCs/>
          <w:lang w:val="fr-BE"/>
        </w:rPr>
        <w:t>leur</w:t>
      </w:r>
      <w:r w:rsidRPr="008C006E">
        <w:rPr>
          <w:bCs/>
          <w:lang w:val="fr-BE"/>
        </w:rPr>
        <w:t xml:space="preserve"> respect lors des réunions mais également lors de la réception des rapports trimestriels. Il pourra également demander des informations/rapports complémentaires dans la mesure où une situation spécifique le requiert.</w:t>
      </w:r>
    </w:p>
    <w:p w14:paraId="18CACCD5" w14:textId="77777777" w:rsidR="002D08A8" w:rsidRPr="008C006E" w:rsidRDefault="002D08A8" w:rsidP="00571777">
      <w:pPr>
        <w:rPr>
          <w:bCs/>
          <w:lang w:val="fr-BE"/>
        </w:rPr>
      </w:pPr>
    </w:p>
    <w:p w14:paraId="62273000" w14:textId="04FE5EAF" w:rsidR="007162A8" w:rsidRPr="008C006E" w:rsidRDefault="007162A8" w:rsidP="007162A8">
      <w:pPr>
        <w:rPr>
          <w:bCs/>
          <w:lang w:val="fr-FR"/>
        </w:rPr>
      </w:pPr>
      <w:r w:rsidRPr="008C006E">
        <w:rPr>
          <w:bCs/>
          <w:lang w:val="fr-BE"/>
        </w:rPr>
        <w:t>Le Comité de Placement peut, sur délégation de compétence</w:t>
      </w:r>
      <w:r w:rsidR="003B0865">
        <w:rPr>
          <w:bCs/>
          <w:lang w:val="fr-BE"/>
        </w:rPr>
        <w:t>s</w:t>
      </w:r>
      <w:r w:rsidRPr="008C006E">
        <w:rPr>
          <w:bCs/>
          <w:lang w:val="fr-BE"/>
        </w:rPr>
        <w:t xml:space="preserve"> du Conseil d’Administration en application de l’article 23</w:t>
      </w:r>
      <w:r w:rsidR="007C2D0C">
        <w:rPr>
          <w:bCs/>
          <w:lang w:val="fr-BE"/>
        </w:rPr>
        <w:t xml:space="preserve">, </w:t>
      </w:r>
      <w:r w:rsidRPr="008C006E">
        <w:rPr>
          <w:bCs/>
          <w:lang w:val="fr-BE"/>
        </w:rPr>
        <w:t xml:space="preserve">§2 de la loi du 6 août 1990, assurer </w:t>
      </w:r>
      <w:r w:rsidRPr="008C006E">
        <w:rPr>
          <w:bCs/>
          <w:lang w:val="fr-FR"/>
        </w:rPr>
        <w:t xml:space="preserve">le contrôle de l’Union Nationale sur les transactions immobilières </w:t>
      </w:r>
      <w:r w:rsidR="002365E5" w:rsidRPr="008C006E">
        <w:rPr>
          <w:bCs/>
          <w:lang w:val="fr-FR"/>
        </w:rPr>
        <w:t>des</w:t>
      </w:r>
      <w:r w:rsidRPr="008C006E">
        <w:rPr>
          <w:bCs/>
          <w:lang w:val="fr-FR"/>
        </w:rPr>
        <w:t xml:space="preserve"> entités liées</w:t>
      </w:r>
      <w:r w:rsidRPr="008C006E">
        <w:rPr>
          <w:bCs/>
          <w:lang w:val="fr-BE"/>
        </w:rPr>
        <w:t xml:space="preserve"> visées par l’article 43 de la loi du 6 août 1990</w:t>
      </w:r>
      <w:r w:rsidRPr="008C006E">
        <w:rPr>
          <w:bCs/>
          <w:lang w:val="fr-FR"/>
        </w:rPr>
        <w:t xml:space="preserve">. </w:t>
      </w:r>
    </w:p>
    <w:p w14:paraId="14695B27" w14:textId="22BF8B66" w:rsidR="007162A8" w:rsidRPr="008C006E" w:rsidRDefault="007162A8" w:rsidP="007162A8">
      <w:pPr>
        <w:numPr>
          <w:ilvl w:val="3"/>
          <w:numId w:val="57"/>
        </w:numPr>
        <w:tabs>
          <w:tab w:val="clear" w:pos="2880"/>
        </w:tabs>
        <w:spacing w:before="0" w:after="160" w:line="259" w:lineRule="auto"/>
        <w:ind w:left="1418" w:firstLine="0"/>
        <w:rPr>
          <w:bCs/>
          <w:lang w:val="fr-BE"/>
        </w:rPr>
      </w:pPr>
      <w:r w:rsidRPr="008C006E">
        <w:rPr>
          <w:bCs/>
          <w:lang w:val="fr-BE"/>
        </w:rPr>
        <w:t xml:space="preserve">Sont </w:t>
      </w:r>
      <w:r w:rsidR="00070765" w:rsidRPr="008C006E">
        <w:rPr>
          <w:bCs/>
          <w:lang w:val="fr-BE"/>
        </w:rPr>
        <w:t xml:space="preserve">ici </w:t>
      </w:r>
      <w:r w:rsidRPr="008C006E">
        <w:rPr>
          <w:bCs/>
          <w:lang w:val="fr-BE"/>
        </w:rPr>
        <w:t>visés :  l'acquisition, la vente, l'affectation hypothécaire, le bail emphytéotique, l'octroi de sûretés et l'exercice d'autres droits réels (un contrat de bail n’est donc pas visé)</w:t>
      </w:r>
    </w:p>
    <w:p w14:paraId="63D0BA84" w14:textId="42FC56FF" w:rsidR="00564A30" w:rsidRPr="008C006E" w:rsidRDefault="003B0865" w:rsidP="00564A30">
      <w:pPr>
        <w:rPr>
          <w:bCs/>
          <w:lang w:val="fr-BE"/>
        </w:rPr>
      </w:pPr>
      <w:r>
        <w:rPr>
          <w:bCs/>
          <w:lang w:val="fr-BE"/>
        </w:rPr>
        <w:t>Ce Comité</w:t>
      </w:r>
      <w:r w:rsidR="00564A30" w:rsidRPr="008C006E">
        <w:rPr>
          <w:bCs/>
          <w:lang w:val="fr-BE"/>
        </w:rPr>
        <w:t xml:space="preserve"> établit la "charte" </w:t>
      </w:r>
      <w:r w:rsidR="00FE0E66" w:rsidRPr="008C006E">
        <w:rPr>
          <w:bCs/>
          <w:lang w:val="fr-BE"/>
        </w:rPr>
        <w:t>précisant</w:t>
      </w:r>
      <w:r w:rsidR="00564A30" w:rsidRPr="008C006E">
        <w:rPr>
          <w:bCs/>
          <w:lang w:val="fr-BE"/>
        </w:rPr>
        <w:t xml:space="preserve"> </w:t>
      </w:r>
      <w:r w:rsidR="00FE0E66" w:rsidRPr="008C006E">
        <w:rPr>
          <w:bCs/>
          <w:lang w:val="fr-BE"/>
        </w:rPr>
        <w:t>l</w:t>
      </w:r>
      <w:r w:rsidR="00564A30" w:rsidRPr="008C006E">
        <w:rPr>
          <w:bCs/>
          <w:lang w:val="fr-BE"/>
        </w:rPr>
        <w:t xml:space="preserve">es responsabilités et compétences </w:t>
      </w:r>
      <w:r w:rsidR="00FE0E66" w:rsidRPr="008C006E">
        <w:rPr>
          <w:bCs/>
          <w:lang w:val="fr-BE"/>
        </w:rPr>
        <w:t xml:space="preserve">du Comité </w:t>
      </w:r>
      <w:r w:rsidR="00564A30" w:rsidRPr="008C006E">
        <w:rPr>
          <w:bCs/>
          <w:lang w:val="fr-BE"/>
        </w:rPr>
        <w:t>qu’il soumet au Conseil d’Administration.</w:t>
      </w:r>
    </w:p>
    <w:bookmarkEnd w:id="116"/>
    <w:p w14:paraId="5AF3D5BF" w14:textId="77777777" w:rsidR="009C5CEE" w:rsidRPr="008C006E" w:rsidRDefault="009C5CEE" w:rsidP="001F3F22">
      <w:pPr>
        <w:rPr>
          <w:bCs/>
          <w:lang w:val="fr-BE"/>
        </w:rPr>
      </w:pPr>
    </w:p>
    <w:p w14:paraId="4DE347B1" w14:textId="233284B7" w:rsidR="001F3F22" w:rsidRPr="00FF3A8F" w:rsidRDefault="007A6745" w:rsidP="00FF3A8F">
      <w:pPr>
        <w:pStyle w:val="Titre2"/>
        <w:rPr>
          <w:lang w:val="fr-BE"/>
        </w:rPr>
      </w:pPr>
      <w:bookmarkStart w:id="117" w:name="_Toc84322592"/>
      <w:bookmarkStart w:id="118" w:name="_Toc168558359"/>
      <w:r w:rsidRPr="00FF3A8F">
        <w:rPr>
          <w:lang w:val="fr-BE"/>
        </w:rPr>
        <w:lastRenderedPageBreak/>
        <w:t>Section</w:t>
      </w:r>
      <w:r w:rsidR="001F3F22" w:rsidRPr="00FF3A8F">
        <w:rPr>
          <w:lang w:val="fr-BE"/>
        </w:rPr>
        <w:t xml:space="preserve"> 3 : Le Comité de Direction</w:t>
      </w:r>
      <w:bookmarkEnd w:id="117"/>
      <w:bookmarkEnd w:id="118"/>
    </w:p>
    <w:p w14:paraId="234238EE" w14:textId="77777777" w:rsidR="001F3F22" w:rsidRPr="007A6745" w:rsidRDefault="001F3F22" w:rsidP="007A6745">
      <w:pPr>
        <w:pStyle w:val="Titre3"/>
        <w:rPr>
          <w:lang w:val="fr-BE"/>
        </w:rPr>
      </w:pPr>
      <w:bookmarkStart w:id="119" w:name="_Toc84322593"/>
      <w:bookmarkStart w:id="120" w:name="_Toc168558360"/>
      <w:r w:rsidRPr="007A6745">
        <w:rPr>
          <w:lang w:val="fr-BE"/>
        </w:rPr>
        <w:t>Article 37</w:t>
      </w:r>
      <w:bookmarkEnd w:id="119"/>
      <w:bookmarkEnd w:id="120"/>
    </w:p>
    <w:p w14:paraId="3E8EBDF4" w14:textId="77777777" w:rsidR="001F3F22" w:rsidRPr="007A6745" w:rsidRDefault="001F3F22" w:rsidP="001F3F22">
      <w:pPr>
        <w:rPr>
          <w:lang w:val="fr-BE"/>
        </w:rPr>
      </w:pPr>
      <w:r w:rsidRPr="007A6745">
        <w:rPr>
          <w:lang w:val="fr-BE"/>
        </w:rPr>
        <w:t>Il est créé au sein du Conseil d'Administration, un Comité de Direction qui se compose, du Directeur Général, ainsi que d'un représentant par mutualité nommé par le Conseil d'Administration. Le Directeur Général Adjoint et le Secrétaire National assistent aux réunions du Comité de Direction.</w:t>
      </w:r>
    </w:p>
    <w:p w14:paraId="051A1C07" w14:textId="77777777" w:rsidR="001F3F22" w:rsidRPr="007A6745" w:rsidRDefault="001F3F22" w:rsidP="001F3F22">
      <w:pPr>
        <w:rPr>
          <w:lang w:val="fr-BE"/>
        </w:rPr>
      </w:pPr>
      <w:r w:rsidRPr="007A6745">
        <w:rPr>
          <w:lang w:val="fr-BE"/>
        </w:rPr>
        <w:t>Le Directeur Général assume la présidence des réunions du Comité de Direction. Il ne dispose toutefois d’un mandat effectif et d’une voix délibérative que pour autant qu’il ait été élu administrateur par l’Assemblée Générale conformément à l’article 24 alinéa 3 des présents statuts.</w:t>
      </w:r>
    </w:p>
    <w:p w14:paraId="55B1D89C" w14:textId="77777777" w:rsidR="001F3F22" w:rsidRPr="007A6745" w:rsidRDefault="001F3F22" w:rsidP="001F3F22">
      <w:pPr>
        <w:rPr>
          <w:lang w:val="fr-BE"/>
        </w:rPr>
      </w:pPr>
      <w:r w:rsidRPr="007A6745">
        <w:rPr>
          <w:lang w:val="fr-BE"/>
        </w:rPr>
        <w:t>Sur proposition du Bureau, d’autres membres du personnel de Direction des Services de l’Union Nationale peuvent également être élus par le Conseil d’Administration comme membre effectif du Comité de Direction et ce, à condition d’être préalablement élus comme membres du Conseil d’Administration.</w:t>
      </w:r>
    </w:p>
    <w:p w14:paraId="22CFCEFC" w14:textId="77777777" w:rsidR="001F3F22" w:rsidRPr="007A6745" w:rsidRDefault="001F3F22" w:rsidP="007A6745">
      <w:pPr>
        <w:pStyle w:val="Titre3"/>
        <w:rPr>
          <w:lang w:val="fr-BE"/>
        </w:rPr>
      </w:pPr>
      <w:bookmarkStart w:id="121" w:name="_Toc84322594"/>
      <w:bookmarkStart w:id="122" w:name="_Toc168558361"/>
      <w:r w:rsidRPr="007A6745">
        <w:rPr>
          <w:lang w:val="fr-BE"/>
        </w:rPr>
        <w:t>Article 38</w:t>
      </w:r>
      <w:bookmarkEnd w:id="121"/>
      <w:bookmarkEnd w:id="122"/>
    </w:p>
    <w:p w14:paraId="19446C1F" w14:textId="77777777" w:rsidR="001F3F22" w:rsidRPr="007A6745" w:rsidRDefault="001F3F22" w:rsidP="001F3F22">
      <w:pPr>
        <w:rPr>
          <w:lang w:val="fr-BE"/>
        </w:rPr>
      </w:pPr>
      <w:r w:rsidRPr="007A6745">
        <w:rPr>
          <w:lang w:val="fr-BE"/>
        </w:rPr>
        <w:t>Les membres du Comité de Direction sont élus par le Conseil d'Administration à la majorité des suffrages valables des administrateurs présents ou représentés. Les abstentions ne sont pas prises en considération pour la détermination de cette majorité absolue.</w:t>
      </w:r>
    </w:p>
    <w:p w14:paraId="70F49B2E" w14:textId="77777777" w:rsidR="001F3F22" w:rsidRPr="007A6745" w:rsidRDefault="001F3F22" w:rsidP="001F3F22">
      <w:pPr>
        <w:rPr>
          <w:lang w:val="fr-BE"/>
        </w:rPr>
      </w:pPr>
      <w:r w:rsidRPr="007A6745">
        <w:rPr>
          <w:lang w:val="fr-BE"/>
        </w:rPr>
        <w:t>Pour le ou les candidats qui n'auraient pas atteint cette majorité, un second scrutin a lieu et est, ou sont élus, le ou les candidats qui ont obtenu le plus de voix. En cas d'égalité de voix, le membre sortant ou à défaut le doyen d'âge, est élu.</w:t>
      </w:r>
    </w:p>
    <w:p w14:paraId="72F21D35" w14:textId="77777777" w:rsidR="001F3F22" w:rsidRPr="007A6745" w:rsidRDefault="001F3F22" w:rsidP="001F3F22">
      <w:pPr>
        <w:rPr>
          <w:lang w:val="fr-BE"/>
        </w:rPr>
      </w:pPr>
      <w:r w:rsidRPr="007A6745">
        <w:rPr>
          <w:lang w:val="fr-BE"/>
        </w:rPr>
        <w:t>Lorsque le nombre de candidats est égal au nombre de mandats à pouvoir, les candidats sont élus d'office.</w:t>
      </w:r>
    </w:p>
    <w:p w14:paraId="4D5770DD" w14:textId="77777777" w:rsidR="001F3F22" w:rsidRPr="007A6745" w:rsidRDefault="001F3F22" w:rsidP="001F3F22">
      <w:pPr>
        <w:rPr>
          <w:lang w:val="fr-BE"/>
        </w:rPr>
      </w:pPr>
      <w:r w:rsidRPr="007A6745">
        <w:rPr>
          <w:lang w:val="fr-BE"/>
        </w:rPr>
        <w:t>Le Comité de Direction peut présenter au Conseil d'Administration sa propre liste de candidats.</w:t>
      </w:r>
    </w:p>
    <w:p w14:paraId="2805019B" w14:textId="3A05394B" w:rsidR="001F3F22" w:rsidRPr="007A6745" w:rsidRDefault="001F3F22" w:rsidP="001F3F22">
      <w:pPr>
        <w:rPr>
          <w:lang w:val="fr-BE"/>
        </w:rPr>
      </w:pPr>
      <w:r w:rsidRPr="007A6745">
        <w:rPr>
          <w:lang w:val="fr-BE"/>
        </w:rPr>
        <w:t xml:space="preserve">La durée du mandat des membres du Comité de Direction est </w:t>
      </w:r>
      <w:r w:rsidRPr="009A4FFE">
        <w:rPr>
          <w:lang w:val="fr-BE"/>
        </w:rPr>
        <w:t xml:space="preserve">de </w:t>
      </w:r>
      <w:r w:rsidR="005D7663" w:rsidRPr="009A4FFE">
        <w:rPr>
          <w:lang w:val="fr-BE"/>
        </w:rPr>
        <w:t>maximum</w:t>
      </w:r>
      <w:r w:rsidR="005D7663">
        <w:rPr>
          <w:b/>
          <w:bCs/>
          <w:i/>
          <w:iCs/>
          <w:lang w:val="fr-BE"/>
        </w:rPr>
        <w:t xml:space="preserve"> </w:t>
      </w:r>
      <w:r w:rsidRPr="007A6745">
        <w:rPr>
          <w:lang w:val="fr-BE"/>
        </w:rPr>
        <w:t>6 ans. Les membres sortants sont rééligibles. La perte du mandat d'administrateur entraîne automatiquement la perte du mandat au Comité de Direction.</w:t>
      </w:r>
    </w:p>
    <w:p w14:paraId="631B57D2" w14:textId="77777777" w:rsidR="001F3F22" w:rsidRPr="007A6745" w:rsidRDefault="001F3F22" w:rsidP="001F3F22">
      <w:pPr>
        <w:rPr>
          <w:lang w:val="fr-BE"/>
        </w:rPr>
      </w:pPr>
      <w:r w:rsidRPr="007A6745">
        <w:rPr>
          <w:lang w:val="fr-BE"/>
        </w:rPr>
        <w:t>En cas de vacance d'une des fonctions de membre du Comité de Direction pour une autre raison que l'écoulement de la durée statutaire de ce mandat, un remplaçant est élu lors de la plus prochaine réunion du Conseil d'Administration. Le remplaçant ainsi élu achève le mandat de son prédécesseur.</w:t>
      </w:r>
    </w:p>
    <w:p w14:paraId="2B04FC31" w14:textId="77777777" w:rsidR="001F3F22" w:rsidRPr="007A6745" w:rsidRDefault="001F3F22" w:rsidP="007A6745">
      <w:pPr>
        <w:pStyle w:val="Titre3"/>
        <w:rPr>
          <w:lang w:val="fr-BE"/>
        </w:rPr>
      </w:pPr>
      <w:bookmarkStart w:id="123" w:name="_Toc84322595"/>
      <w:bookmarkStart w:id="124" w:name="_Toc168558362"/>
      <w:r w:rsidRPr="007A6745">
        <w:rPr>
          <w:lang w:val="fr-BE"/>
        </w:rPr>
        <w:t>Article 39</w:t>
      </w:r>
      <w:bookmarkEnd w:id="123"/>
      <w:bookmarkEnd w:id="124"/>
    </w:p>
    <w:p w14:paraId="794BA2AA" w14:textId="77777777" w:rsidR="001F3F22" w:rsidRPr="007A6745" w:rsidRDefault="001F3F22" w:rsidP="001F3F22">
      <w:pPr>
        <w:rPr>
          <w:lang w:val="fr-BE"/>
        </w:rPr>
      </w:pPr>
      <w:r w:rsidRPr="007A6745">
        <w:rPr>
          <w:lang w:val="fr-BE"/>
        </w:rPr>
        <w:t>Le Comité de Direction prépare et exécute les décisions du Conseil d'Administration.</w:t>
      </w:r>
    </w:p>
    <w:p w14:paraId="65AC3CCE" w14:textId="77777777" w:rsidR="001F3F22" w:rsidRPr="007A6745" w:rsidRDefault="001F3F22" w:rsidP="001F3F22">
      <w:pPr>
        <w:rPr>
          <w:lang w:val="fr-BE"/>
        </w:rPr>
      </w:pPr>
      <w:r w:rsidRPr="007A6745">
        <w:rPr>
          <w:lang w:val="fr-BE"/>
        </w:rPr>
        <w:t>Il exerce les compétences qui lui sont déléguées par le Conseil d'Administration.</w:t>
      </w:r>
    </w:p>
    <w:p w14:paraId="1BA59E27" w14:textId="77777777" w:rsidR="001F3F22" w:rsidRPr="007A6745" w:rsidRDefault="001F3F22" w:rsidP="001F3F22">
      <w:pPr>
        <w:rPr>
          <w:lang w:val="fr-BE"/>
        </w:rPr>
      </w:pPr>
      <w:r w:rsidRPr="007A6745">
        <w:rPr>
          <w:lang w:val="fr-BE"/>
        </w:rPr>
        <w:t>Il fait rapport au Conseil d'Administration de l'usage qu'il fait de cette délégation.</w:t>
      </w:r>
    </w:p>
    <w:p w14:paraId="3BB1068D" w14:textId="77777777" w:rsidR="001F3F22" w:rsidRPr="007A6745" w:rsidRDefault="001F3F22" w:rsidP="001F3F22">
      <w:pPr>
        <w:rPr>
          <w:lang w:val="fr-BE"/>
        </w:rPr>
      </w:pPr>
      <w:r w:rsidRPr="007A6745">
        <w:rPr>
          <w:lang w:val="fr-BE"/>
        </w:rPr>
        <w:t xml:space="preserve">Les principales missions du Comité de Direction sont : </w:t>
      </w:r>
    </w:p>
    <w:p w14:paraId="11551489" w14:textId="77777777" w:rsidR="001F3F22" w:rsidRPr="007A6745" w:rsidRDefault="001F3F22" w:rsidP="00796362">
      <w:pPr>
        <w:numPr>
          <w:ilvl w:val="0"/>
          <w:numId w:val="42"/>
        </w:numPr>
        <w:ind w:left="567" w:hanging="283"/>
        <w:rPr>
          <w:lang w:val="fr-BE"/>
        </w:rPr>
      </w:pPr>
      <w:r w:rsidRPr="007A6745">
        <w:rPr>
          <w:lang w:val="fr-BE"/>
        </w:rPr>
        <w:t>il formule des propositions et des avis au Conseil d’Administration en vue de la définition de la politique générale et de la stratégie de l’Union Nationale, et communique toutes les informations et données pertinentes pour permettre au Conseil de prendre des décisions en connaissance de cause. C’est donc lui qui est compétent pour élaborer et proposer des axes stratégiques ainsi que les budgets qui y sont liés au Conseil d’Administration ;</w:t>
      </w:r>
    </w:p>
    <w:p w14:paraId="08017FEC" w14:textId="77777777" w:rsidR="001F3F22" w:rsidRPr="007A6745" w:rsidRDefault="001F3F22" w:rsidP="00796362">
      <w:pPr>
        <w:numPr>
          <w:ilvl w:val="0"/>
          <w:numId w:val="42"/>
        </w:numPr>
        <w:ind w:left="567" w:hanging="283"/>
        <w:rPr>
          <w:lang w:val="fr-BE"/>
        </w:rPr>
      </w:pPr>
      <w:r w:rsidRPr="007A6745">
        <w:rPr>
          <w:lang w:val="fr-BE"/>
        </w:rPr>
        <w:t xml:space="preserve">il est chargé de la mise en œuvre de la politique générale et des axes stratégiques approuvés par le Conseil d’Administration dans le cadre du budget défini par ce dernier. Le Comité de Direction </w:t>
      </w:r>
      <w:r w:rsidRPr="007A6745">
        <w:rPr>
          <w:lang w:val="fr-BE"/>
        </w:rPr>
        <w:lastRenderedPageBreak/>
        <w:t>fait régulièrement rapport au Conseil d’Administration sur la mise en œuvre des priorités. En tant que représentants des différentes entités qui composent l’Union Nationale, les membres du Comité de Direction sont solidairement responsables des objectifs communs qui devront être traduits dans les objectifs de chaque entité ;</w:t>
      </w:r>
    </w:p>
    <w:p w14:paraId="3C954465" w14:textId="77777777" w:rsidR="001F3F22" w:rsidRPr="007A6745" w:rsidRDefault="001F3F22" w:rsidP="00796362">
      <w:pPr>
        <w:numPr>
          <w:ilvl w:val="0"/>
          <w:numId w:val="42"/>
        </w:numPr>
        <w:ind w:left="567" w:hanging="283"/>
        <w:rPr>
          <w:lang w:val="fr-BE"/>
        </w:rPr>
      </w:pPr>
      <w:r w:rsidRPr="007A6745">
        <w:rPr>
          <w:lang w:val="fr-BE"/>
        </w:rPr>
        <w:t>il présente au Conseil d’Administration, au début de chaque exercice, ses objectifs annuels, les résultats attendus et l’évaluation faite de leur réalisation ;</w:t>
      </w:r>
    </w:p>
    <w:p w14:paraId="456DB15B" w14:textId="77777777" w:rsidR="001F3F22" w:rsidRPr="007A6745" w:rsidRDefault="001F3F22" w:rsidP="00796362">
      <w:pPr>
        <w:numPr>
          <w:ilvl w:val="0"/>
          <w:numId w:val="42"/>
        </w:numPr>
        <w:ind w:left="567" w:hanging="283"/>
        <w:rPr>
          <w:lang w:val="fr-BE"/>
        </w:rPr>
      </w:pPr>
      <w:r w:rsidRPr="007A6745">
        <w:rPr>
          <w:lang w:val="fr-BE"/>
        </w:rPr>
        <w:t>sans préjudice du contrôle exercé par le Conseil d’Administration, il veille à ce que le management assure l’organisation, l’orientation et l’évaluation des mécanismes et procédures de contrôle interne ;</w:t>
      </w:r>
    </w:p>
    <w:p w14:paraId="1C39C1A8" w14:textId="77777777" w:rsidR="001F3F22" w:rsidRPr="007A6745" w:rsidRDefault="001F3F22" w:rsidP="00796362">
      <w:pPr>
        <w:numPr>
          <w:ilvl w:val="0"/>
          <w:numId w:val="42"/>
        </w:numPr>
        <w:ind w:left="567" w:hanging="283"/>
        <w:rPr>
          <w:lang w:val="fr-BE"/>
        </w:rPr>
      </w:pPr>
      <w:r w:rsidRPr="007A6745">
        <w:rPr>
          <w:lang w:val="fr-BE"/>
        </w:rPr>
        <w:t xml:space="preserve">il veille à ce que le management dispose d’un système de contrôle interne permettant d’établir avec une certitude raisonnable la fiabilité du </w:t>
      </w:r>
      <w:proofErr w:type="spellStart"/>
      <w:r w:rsidRPr="007A6745">
        <w:rPr>
          <w:lang w:val="fr-BE"/>
        </w:rPr>
        <w:t>reporting</w:t>
      </w:r>
      <w:proofErr w:type="spellEnd"/>
      <w:r w:rsidRPr="007A6745">
        <w:rPr>
          <w:lang w:val="fr-BE"/>
        </w:rPr>
        <w:t xml:space="preserve"> interne ainsi que du processus de communication de l’information financière, afin d’assurer la conformité des comptes annuels avec la réglementation comptable applicable ;</w:t>
      </w:r>
    </w:p>
    <w:p w14:paraId="6EC71C73" w14:textId="77777777" w:rsidR="001F3F22" w:rsidRPr="007A6745" w:rsidRDefault="001F3F22" w:rsidP="00796362">
      <w:pPr>
        <w:numPr>
          <w:ilvl w:val="0"/>
          <w:numId w:val="42"/>
        </w:numPr>
        <w:ind w:left="567" w:hanging="283"/>
        <w:rPr>
          <w:lang w:val="fr-BE"/>
        </w:rPr>
      </w:pPr>
      <w:r w:rsidRPr="007A6745">
        <w:rPr>
          <w:lang w:val="fr-BE"/>
        </w:rPr>
        <w:t>il fait rapport au Conseil d’Administration sur la situation financière de l’Union Nationale et sur tous les aspects nécessaires pour accomplir correctement ses tâches. Dans ce cadre, il valide les propositions de comptes et de budgets qui seront soumises au Conseil d’Administration et ensuite à l’Assemblée Générale ;</w:t>
      </w:r>
    </w:p>
    <w:p w14:paraId="679B607C" w14:textId="77777777" w:rsidR="001F3F22" w:rsidRPr="007A6745" w:rsidRDefault="001F3F22" w:rsidP="00796362">
      <w:pPr>
        <w:numPr>
          <w:ilvl w:val="0"/>
          <w:numId w:val="42"/>
        </w:numPr>
        <w:ind w:left="567" w:hanging="283"/>
        <w:rPr>
          <w:lang w:val="fr-BE"/>
        </w:rPr>
      </w:pPr>
      <w:r w:rsidRPr="007A6745">
        <w:rPr>
          <w:lang w:val="fr-BE"/>
        </w:rPr>
        <w:t>il prend connaissance des constats de l’Audit Interne visant les mutualités et l’Union Nationale. Il veille à ce qu’une suite adéquate leur soit réservée. Il porte à la connaissance du Conseil d’Administration tout rapport ou information utile à sa mission ;</w:t>
      </w:r>
    </w:p>
    <w:p w14:paraId="4ED166DD" w14:textId="77777777" w:rsidR="001F3F22" w:rsidRPr="007A6745" w:rsidRDefault="001F3F22" w:rsidP="00796362">
      <w:pPr>
        <w:numPr>
          <w:ilvl w:val="0"/>
          <w:numId w:val="42"/>
        </w:numPr>
        <w:ind w:left="567" w:hanging="283"/>
        <w:rPr>
          <w:lang w:val="fr-BE"/>
        </w:rPr>
      </w:pPr>
      <w:r w:rsidRPr="007A6745">
        <w:rPr>
          <w:lang w:val="fr-BE"/>
        </w:rPr>
        <w:t>le Comité de Direction peut assumer toutes les autres tâches qui lui seraient expressément déléguées par le Conseil d’Administration.</w:t>
      </w:r>
    </w:p>
    <w:p w14:paraId="61CA711D" w14:textId="77777777" w:rsidR="001F3F22" w:rsidRPr="007A6745" w:rsidRDefault="001F3F22" w:rsidP="001F3F22">
      <w:pPr>
        <w:rPr>
          <w:lang w:val="fr-BE"/>
        </w:rPr>
      </w:pPr>
      <w:r w:rsidRPr="007A6745">
        <w:rPr>
          <w:lang w:val="fr-BE"/>
        </w:rPr>
        <w:t>Le Comité de Direction peut donner, en son sein, un mandat spécial à certains de ces membres pour le suivi de problèmes déterminés.</w:t>
      </w:r>
    </w:p>
    <w:p w14:paraId="2E625EEC" w14:textId="5CC603A2" w:rsidR="001F3F22" w:rsidRDefault="001F3F22" w:rsidP="001F3F22">
      <w:pPr>
        <w:rPr>
          <w:lang w:val="fr-BE"/>
        </w:rPr>
      </w:pPr>
      <w:r w:rsidRPr="007A6745">
        <w:rPr>
          <w:lang w:val="fr-BE"/>
        </w:rPr>
        <w:t>Il prend connaissance des constats de l’Audit Interne visant les mutualités et l’Union Nationale. Il veille à ce qu’une suite adéquate leur soit réservée. Il porte à la connaissance du Conseil d’Administration tout rapport ou information utile à sa mission.</w:t>
      </w:r>
    </w:p>
    <w:p w14:paraId="33865417" w14:textId="482C56E8" w:rsidR="00BF5325" w:rsidRDefault="00BF5325">
      <w:pPr>
        <w:spacing w:before="0" w:after="200"/>
        <w:jc w:val="left"/>
        <w:rPr>
          <w:lang w:val="fr-BE"/>
        </w:rPr>
      </w:pPr>
      <w:r>
        <w:rPr>
          <w:lang w:val="fr-BE"/>
        </w:rPr>
        <w:br w:type="page"/>
      </w:r>
    </w:p>
    <w:p w14:paraId="680ED60D" w14:textId="77777777" w:rsidR="00BF5325" w:rsidRPr="007A6745" w:rsidRDefault="00BF5325" w:rsidP="001F3F22">
      <w:pPr>
        <w:rPr>
          <w:lang w:val="fr-BE"/>
        </w:rPr>
      </w:pPr>
    </w:p>
    <w:p w14:paraId="4C2E5338" w14:textId="03017F97" w:rsidR="001F3F22" w:rsidRPr="00FF3A8F" w:rsidRDefault="007A6745" w:rsidP="00FF3A8F">
      <w:pPr>
        <w:pStyle w:val="Titre2"/>
        <w:rPr>
          <w:lang w:val="fr-BE"/>
        </w:rPr>
      </w:pPr>
      <w:bookmarkStart w:id="125" w:name="_Toc84322596"/>
      <w:bookmarkStart w:id="126" w:name="_Toc168558363"/>
      <w:r w:rsidRPr="00FF3A8F">
        <w:rPr>
          <w:lang w:val="fr-BE"/>
        </w:rPr>
        <w:t>S</w:t>
      </w:r>
      <w:r w:rsidR="00FF3A8F" w:rsidRPr="00FF3A8F">
        <w:rPr>
          <w:lang w:val="fr-BE"/>
        </w:rPr>
        <w:t>ection</w:t>
      </w:r>
      <w:r w:rsidR="001F3F22" w:rsidRPr="00FF3A8F">
        <w:rPr>
          <w:lang w:val="fr-BE"/>
        </w:rPr>
        <w:t xml:space="preserve"> 4 : Le Président de l’Union Nationale</w:t>
      </w:r>
      <w:bookmarkEnd w:id="125"/>
      <w:bookmarkEnd w:id="126"/>
    </w:p>
    <w:p w14:paraId="283B5DD7" w14:textId="77777777" w:rsidR="001F3F22" w:rsidRPr="007A6745" w:rsidRDefault="001F3F22" w:rsidP="007A6745">
      <w:pPr>
        <w:pStyle w:val="Titre3"/>
        <w:rPr>
          <w:lang w:val="fr-BE"/>
        </w:rPr>
      </w:pPr>
      <w:bookmarkStart w:id="127" w:name="_Toc84322597"/>
      <w:bookmarkStart w:id="128" w:name="_Toc168558364"/>
      <w:r w:rsidRPr="007A6745">
        <w:rPr>
          <w:lang w:val="fr-BE"/>
        </w:rPr>
        <w:t>Article 40</w:t>
      </w:r>
      <w:bookmarkEnd w:id="127"/>
      <w:bookmarkEnd w:id="128"/>
    </w:p>
    <w:p w14:paraId="088BDA6C" w14:textId="77777777" w:rsidR="001F3F22" w:rsidRPr="007A6745" w:rsidRDefault="001F3F22" w:rsidP="001F3F22">
      <w:pPr>
        <w:rPr>
          <w:lang w:val="fr-BE"/>
        </w:rPr>
      </w:pPr>
      <w:r w:rsidRPr="007A6745">
        <w:rPr>
          <w:lang w:val="fr-BE"/>
        </w:rPr>
        <w:t>Le Président est élu par le Conseil d'Administration en son sein. La durée du mandat présidentiel est de 6 ans. Le Président est rééligible.</w:t>
      </w:r>
    </w:p>
    <w:p w14:paraId="7847287D" w14:textId="77777777" w:rsidR="001F3F22" w:rsidRPr="007A6745" w:rsidRDefault="001F3F22" w:rsidP="00796362">
      <w:pPr>
        <w:numPr>
          <w:ilvl w:val="0"/>
          <w:numId w:val="16"/>
        </w:numPr>
        <w:rPr>
          <w:lang w:val="fr-BE"/>
        </w:rPr>
      </w:pPr>
      <w:r w:rsidRPr="007A6745">
        <w:rPr>
          <w:lang w:val="fr-BE"/>
        </w:rPr>
        <w:t>Il a la direction des Assemblées Générales, du Conseil d'Administration, du Bureau du Conseil.</w:t>
      </w:r>
    </w:p>
    <w:p w14:paraId="5CE939A5" w14:textId="77777777" w:rsidR="001F3F22" w:rsidRPr="007A6745" w:rsidRDefault="001F3F22" w:rsidP="008C17B6">
      <w:pPr>
        <w:ind w:left="709"/>
        <w:rPr>
          <w:lang w:val="fr-BE"/>
        </w:rPr>
      </w:pPr>
      <w:r w:rsidRPr="007A6745">
        <w:rPr>
          <w:lang w:val="fr-BE"/>
        </w:rPr>
        <w:t>En cas de parité des voix, celle du Président ou de son remplaçant est prépondérante. Il veille à l'exécution des décisions prises par les organes officiels et à l'observance des prescriptions statutaires et réglementaires.</w:t>
      </w:r>
    </w:p>
    <w:p w14:paraId="7A55610E" w14:textId="77777777" w:rsidR="001F3F22" w:rsidRPr="00B0508E" w:rsidRDefault="001F3F22" w:rsidP="00796362">
      <w:pPr>
        <w:numPr>
          <w:ilvl w:val="0"/>
          <w:numId w:val="16"/>
        </w:numPr>
        <w:rPr>
          <w:lang w:val="fr-BE"/>
        </w:rPr>
      </w:pPr>
      <w:r w:rsidRPr="00B0508E">
        <w:rPr>
          <w:lang w:val="fr-BE"/>
        </w:rPr>
        <w:t xml:space="preserve">L’Union agit et est représentée en justice, tant en demandant qu’en défendant, soit par le Président, soit par le Secrétaire National, soit par toute personne désignée par le Conseil d’Administration. </w:t>
      </w:r>
    </w:p>
    <w:p w14:paraId="3879486D" w14:textId="77777777" w:rsidR="001F3F22" w:rsidRPr="00B0508E" w:rsidRDefault="001F3F22" w:rsidP="00796362">
      <w:pPr>
        <w:numPr>
          <w:ilvl w:val="0"/>
          <w:numId w:val="16"/>
        </w:numPr>
        <w:rPr>
          <w:lang w:val="fr-BE"/>
        </w:rPr>
      </w:pPr>
      <w:r w:rsidRPr="00B0508E">
        <w:rPr>
          <w:lang w:val="fr-BE"/>
        </w:rPr>
        <w:t xml:space="preserve">L’Union Nationale est représentée dans tous les actes officiels et conventions par le Président, le Directeur Général ou le Secrétaire National. </w:t>
      </w:r>
      <w:bookmarkStart w:id="129" w:name="_Hlk68180141"/>
    </w:p>
    <w:bookmarkEnd w:id="129"/>
    <w:p w14:paraId="1FDC5EA2" w14:textId="2FCD16E4" w:rsidR="001F3F22" w:rsidRPr="00B0508E" w:rsidRDefault="001F3F22" w:rsidP="00796362">
      <w:pPr>
        <w:numPr>
          <w:ilvl w:val="0"/>
          <w:numId w:val="16"/>
        </w:numPr>
        <w:rPr>
          <w:lang w:val="fr-BE"/>
        </w:rPr>
      </w:pPr>
      <w:r w:rsidRPr="00B0508E">
        <w:rPr>
          <w:lang w:val="fr-BE"/>
        </w:rPr>
        <w:t>Le premier Vice-président seconde le Président et le remplace en cas d’absence ou d’empêchement.</w:t>
      </w:r>
    </w:p>
    <w:p w14:paraId="69F3E9F0" w14:textId="6708C93A" w:rsidR="000F54E5" w:rsidRPr="00EB5715" w:rsidRDefault="000F54E5" w:rsidP="00796362">
      <w:pPr>
        <w:numPr>
          <w:ilvl w:val="0"/>
          <w:numId w:val="16"/>
        </w:numPr>
        <w:rPr>
          <w:lang w:val="fr-BE"/>
        </w:rPr>
      </w:pPr>
      <w:r w:rsidRPr="00EB5715">
        <w:rPr>
          <w:lang w:val="fr-BE"/>
        </w:rPr>
        <w:t>Le Conseil d’Administration ou les personnes disposant d’un droit de représentation en vertu des points B et C du présent ar</w:t>
      </w:r>
      <w:r w:rsidR="00AA6B24" w:rsidRPr="00EB5715">
        <w:rPr>
          <w:lang w:val="fr-BE"/>
        </w:rPr>
        <w:t>t</w:t>
      </w:r>
      <w:r w:rsidRPr="00EB5715">
        <w:rPr>
          <w:lang w:val="fr-BE"/>
        </w:rPr>
        <w:t>icle peuvent désigner des mandataires spéciaux</w:t>
      </w:r>
      <w:r w:rsidR="00AA6B24" w:rsidRPr="00EB5715">
        <w:rPr>
          <w:lang w:val="fr-BE"/>
        </w:rPr>
        <w:t xml:space="preserve"> pour représenter l’Union pour un acte juridique spécifique ou une série d’actes spécifiques. Ces mandataires spéciaux ne doivent pas nécessairement être des administrateurs. Ils ne peuvent toutefois se trouver dans une situation de conflit d’intérêts.</w:t>
      </w:r>
    </w:p>
    <w:p w14:paraId="4D5A9951" w14:textId="732A863B" w:rsidR="001F3F22" w:rsidRPr="00B0508E" w:rsidRDefault="007A6745" w:rsidP="00FF3A8F">
      <w:pPr>
        <w:pStyle w:val="Titre2"/>
        <w:rPr>
          <w:u w:val="single"/>
          <w:lang w:val="fr-BE"/>
        </w:rPr>
      </w:pPr>
      <w:bookmarkStart w:id="130" w:name="_Toc84322598"/>
      <w:bookmarkStart w:id="131" w:name="_Toc168558365"/>
      <w:r w:rsidRPr="00B0508E">
        <w:rPr>
          <w:u w:val="single"/>
          <w:lang w:val="fr-BE"/>
        </w:rPr>
        <w:t>S</w:t>
      </w:r>
      <w:r w:rsidR="0051703E" w:rsidRPr="00B0508E">
        <w:rPr>
          <w:u w:val="single"/>
          <w:lang w:val="fr-BE"/>
        </w:rPr>
        <w:t>ection</w:t>
      </w:r>
      <w:r w:rsidR="001F3F22" w:rsidRPr="00B0508E">
        <w:rPr>
          <w:u w:val="single"/>
          <w:lang w:val="fr-BE"/>
        </w:rPr>
        <w:t xml:space="preserve"> 5</w:t>
      </w:r>
      <w:bookmarkEnd w:id="130"/>
      <w:bookmarkEnd w:id="131"/>
    </w:p>
    <w:p w14:paraId="27B88441" w14:textId="77777777" w:rsidR="001F3F22" w:rsidRPr="00727CCD" w:rsidRDefault="001F3F22" w:rsidP="00FF3A8F">
      <w:pPr>
        <w:pStyle w:val="Titre2"/>
        <w:rPr>
          <w:lang w:val="fr-BE"/>
        </w:rPr>
      </w:pPr>
      <w:bookmarkStart w:id="132" w:name="_Toc84322599"/>
      <w:bookmarkStart w:id="133" w:name="_Toc168558366"/>
      <w:r w:rsidRPr="00727CCD">
        <w:rPr>
          <w:lang w:val="fr-BE"/>
        </w:rPr>
        <w:t>Le Secrétaire National</w:t>
      </w:r>
      <w:bookmarkEnd w:id="132"/>
      <w:bookmarkEnd w:id="133"/>
    </w:p>
    <w:p w14:paraId="6CB6848E" w14:textId="77777777" w:rsidR="001F3F22" w:rsidRPr="007A6745" w:rsidRDefault="001F3F22" w:rsidP="007A6745">
      <w:pPr>
        <w:pStyle w:val="Titre3"/>
        <w:rPr>
          <w:lang w:val="fr-BE"/>
        </w:rPr>
      </w:pPr>
      <w:bookmarkStart w:id="134" w:name="_Toc84322600"/>
      <w:bookmarkStart w:id="135" w:name="_Toc168558367"/>
      <w:r w:rsidRPr="007A6745">
        <w:rPr>
          <w:lang w:val="fr-BE"/>
        </w:rPr>
        <w:t>Article 41</w:t>
      </w:r>
      <w:bookmarkEnd w:id="134"/>
      <w:bookmarkEnd w:id="135"/>
    </w:p>
    <w:p w14:paraId="31083EB6" w14:textId="50D75FC8" w:rsidR="001F3F22" w:rsidRDefault="001F3F22" w:rsidP="001F3F22">
      <w:pPr>
        <w:rPr>
          <w:lang w:val="fr-BE"/>
        </w:rPr>
      </w:pPr>
      <w:r w:rsidRPr="007A6745">
        <w:rPr>
          <w:lang w:val="fr-BE"/>
        </w:rPr>
        <w:t>Le Secrétaire National est chargé de toute la correspondance des convocations, de la rédaction des procès-verbaux et de la conservation des archives. Il signe les procès-verbaux des instances de l’Union Nationale.</w:t>
      </w:r>
    </w:p>
    <w:p w14:paraId="71825831" w14:textId="42F2261F" w:rsidR="00BF5325" w:rsidRDefault="00BF5325">
      <w:pPr>
        <w:spacing w:before="0" w:after="200"/>
        <w:jc w:val="left"/>
        <w:rPr>
          <w:lang w:val="fr-BE"/>
        </w:rPr>
      </w:pPr>
      <w:r>
        <w:rPr>
          <w:lang w:val="fr-BE"/>
        </w:rPr>
        <w:br w:type="page"/>
      </w:r>
    </w:p>
    <w:p w14:paraId="5EAD5198" w14:textId="77777777" w:rsidR="00BF5325" w:rsidRPr="007A6745" w:rsidRDefault="00BF5325" w:rsidP="001F3F22">
      <w:pPr>
        <w:rPr>
          <w:lang w:val="fr-BE"/>
        </w:rPr>
      </w:pPr>
    </w:p>
    <w:p w14:paraId="245AA12A" w14:textId="77777777" w:rsidR="001F3F22" w:rsidRPr="00727CCD" w:rsidRDefault="001F3F22" w:rsidP="001C66C2">
      <w:pPr>
        <w:pStyle w:val="Titre2"/>
        <w:rPr>
          <w:lang w:val="fr-BE"/>
        </w:rPr>
      </w:pPr>
      <w:bookmarkStart w:id="136" w:name="_Toc84322601"/>
      <w:bookmarkStart w:id="137" w:name="_Toc168558368"/>
      <w:r w:rsidRPr="00727CCD">
        <w:rPr>
          <w:lang w:val="fr-BE"/>
        </w:rPr>
        <w:t>Le Directeur Général de l’Union Nationale</w:t>
      </w:r>
      <w:bookmarkEnd w:id="136"/>
      <w:bookmarkEnd w:id="137"/>
    </w:p>
    <w:p w14:paraId="43E581F4" w14:textId="77777777" w:rsidR="001F3F22" w:rsidRPr="007A6745" w:rsidRDefault="001F3F22" w:rsidP="001C66C2">
      <w:pPr>
        <w:pStyle w:val="Titre3"/>
        <w:rPr>
          <w:lang w:val="fr-BE"/>
        </w:rPr>
      </w:pPr>
      <w:bookmarkStart w:id="138" w:name="_Toc84322602"/>
      <w:bookmarkStart w:id="139" w:name="_Toc168558369"/>
      <w:r w:rsidRPr="007A6745">
        <w:rPr>
          <w:lang w:val="fr-BE"/>
        </w:rPr>
        <w:t>Article 41bis</w:t>
      </w:r>
      <w:bookmarkEnd w:id="138"/>
      <w:bookmarkEnd w:id="139"/>
    </w:p>
    <w:p w14:paraId="56B7423C" w14:textId="77777777" w:rsidR="001F3F22" w:rsidRPr="007A6745" w:rsidRDefault="001F3F22" w:rsidP="001F3F22">
      <w:pPr>
        <w:rPr>
          <w:lang w:val="fr-BE"/>
        </w:rPr>
      </w:pPr>
      <w:r w:rsidRPr="007A6745">
        <w:rPr>
          <w:lang w:val="fr-BE"/>
        </w:rPr>
        <w:t>Le Directeur Général, nommé par le Conseil d’Administration, sur proposition du Comité de Rémunération et de Nominations, est chargé de la gestion journalière des services de l'Union Nationale dans le cadre contractuel défini par ce dernier. Il est assisté dans cette tâche par un Directeur Général Adjoint.</w:t>
      </w:r>
    </w:p>
    <w:p w14:paraId="4F74D468" w14:textId="77777777" w:rsidR="001F3F22" w:rsidRPr="007A6745" w:rsidRDefault="001F3F22" w:rsidP="001F3F22">
      <w:pPr>
        <w:rPr>
          <w:lang w:val="fr-BE"/>
        </w:rPr>
      </w:pPr>
      <w:r w:rsidRPr="007A6745">
        <w:rPr>
          <w:lang w:val="fr-BE"/>
        </w:rPr>
        <w:t>La gestion journalière comprend aussi bien les actes et les décisions qui n'excèdent pas les besoins de la vie quotidienne de la mutualité ou de l’union nationale que les actes et les décisions qui, soit en raison de l'intérêt mineur qu'ils représentent, soit en raison de leur caractère urgent, ne justifient pas l'intervention d’un organe investi du pouvoir d'administration.</w:t>
      </w:r>
    </w:p>
    <w:p w14:paraId="5005871A" w14:textId="77777777" w:rsidR="001F3F22" w:rsidRPr="007A6745" w:rsidRDefault="001F3F22" w:rsidP="001F3F22">
      <w:pPr>
        <w:rPr>
          <w:lang w:val="fr-BE"/>
        </w:rPr>
      </w:pPr>
      <w:r w:rsidRPr="007A6745">
        <w:rPr>
          <w:lang w:val="fr-BE"/>
        </w:rPr>
        <w:t xml:space="preserve">Il a le pouvoir de signer toute convention conclue au nom de l’Union dans le cadre de cette gestion journalière. En cas d’absence du Directeur Général, le pouvoir de signer les conventions est délégué au Secrétaire National ou au Directeur Général Adjoint. </w:t>
      </w:r>
      <w:bookmarkStart w:id="140" w:name="_Hlk68180067"/>
    </w:p>
    <w:bookmarkEnd w:id="140"/>
    <w:p w14:paraId="7F1CCACE" w14:textId="77777777" w:rsidR="001F3F22" w:rsidRPr="007A6745" w:rsidRDefault="001F3F22" w:rsidP="001F3F22">
      <w:pPr>
        <w:rPr>
          <w:lang w:val="fr-BE"/>
        </w:rPr>
      </w:pPr>
      <w:r w:rsidRPr="007A6745">
        <w:rPr>
          <w:lang w:val="fr-BE"/>
        </w:rPr>
        <w:t>Il est en outre chargé d'accomplir toutes les formalités nécessaires à l'administration des postes pour le retrait des documents destinés à l'Union Nationale. Pour cela, il peut cependant déléguer ses pouvoirs à un membre du personnel à qui il donnera procuration.</w:t>
      </w:r>
    </w:p>
    <w:p w14:paraId="0E9D434A" w14:textId="77777777" w:rsidR="001F3F22" w:rsidRPr="007A6745" w:rsidRDefault="001F3F22" w:rsidP="001F3F22">
      <w:pPr>
        <w:rPr>
          <w:lang w:val="fr-BE"/>
        </w:rPr>
      </w:pPr>
      <w:r w:rsidRPr="007A6745">
        <w:rPr>
          <w:lang w:val="fr-BE"/>
        </w:rPr>
        <w:t>Il se voit confier la direction du personnel des services de l'Union Nationale. Il engage et licencie les membres du personnel à l'exception du personnel de direction.</w:t>
      </w:r>
    </w:p>
    <w:p w14:paraId="422B2A80" w14:textId="77777777" w:rsidR="001F3F22" w:rsidRPr="007A6745" w:rsidRDefault="001F3F22" w:rsidP="001F3F22">
      <w:pPr>
        <w:rPr>
          <w:lang w:val="fr-BE"/>
        </w:rPr>
      </w:pPr>
      <w:r w:rsidRPr="007A6745">
        <w:rPr>
          <w:lang w:val="fr-BE"/>
        </w:rPr>
        <w:t>Il est responsable devant le Conseil d'Administration, de la bonne marche des services de l'Union Nationale et assure une exécution correcte des décisions des instances.</w:t>
      </w:r>
    </w:p>
    <w:p w14:paraId="0D0A4852" w14:textId="77777777" w:rsidR="001F3F22" w:rsidRPr="00B0508E" w:rsidRDefault="001F3F22" w:rsidP="001F3F22">
      <w:pPr>
        <w:rPr>
          <w:lang w:val="fr-BE"/>
        </w:rPr>
      </w:pPr>
      <w:r w:rsidRPr="00B0508E">
        <w:rPr>
          <w:lang w:val="fr-BE"/>
        </w:rPr>
        <w:t>Le Directeur Général veille à la régularité de toutes les opérations financières de l’Union Nationale et à la tenue régulière des livres imposés par la réglementation, des documents de recettes et de dépenses, ainsi que des documents statistiques. Il est responsable de la gestion des fonds conformément aux dispositions légales et réglementaires et celles arrêtées par le Conseil d’Administration. Il assiste aux réunions du Comité de Direction et du Conseil d’Administration, et n’y a voix délibérative que s’il en est membre.</w:t>
      </w:r>
    </w:p>
    <w:p w14:paraId="5E8520C4" w14:textId="77777777" w:rsidR="001F3F22" w:rsidRPr="00B0508E" w:rsidRDefault="001F3F22" w:rsidP="001F3F22">
      <w:pPr>
        <w:rPr>
          <w:lang w:val="fr-BE"/>
        </w:rPr>
      </w:pPr>
      <w:r w:rsidRPr="00B0508E">
        <w:rPr>
          <w:lang w:val="fr-BE"/>
        </w:rPr>
        <w:t>Il organise en concertation avec le Comité de Direction, les représentations extérieures de l’Union Nationale.</w:t>
      </w:r>
    </w:p>
    <w:p w14:paraId="5D834A7F" w14:textId="571C9B5F" w:rsidR="001C66C2" w:rsidRPr="00B0508E" w:rsidRDefault="001F3F22" w:rsidP="001F3F22">
      <w:pPr>
        <w:rPr>
          <w:lang w:val="fr-BE"/>
        </w:rPr>
      </w:pPr>
      <w:r w:rsidRPr="00B0508E">
        <w:rPr>
          <w:lang w:val="fr-BE"/>
        </w:rPr>
        <w:t>Il est chargé de la représentation de l’Union Nationale auprès des instances de tutelle. Il propose au Comité de Direction les orientations générales que défendra l’Union Nationale auprès de ces instances.</w:t>
      </w:r>
    </w:p>
    <w:p w14:paraId="7F817B87" w14:textId="36EF1F93" w:rsidR="00AA6B24" w:rsidRPr="00EB5715" w:rsidRDefault="00AA6B24" w:rsidP="001F3F22">
      <w:pPr>
        <w:rPr>
          <w:lang w:val="fr-BE"/>
        </w:rPr>
      </w:pPr>
      <w:r w:rsidRPr="00EB5715">
        <w:rPr>
          <w:lang w:val="fr-BE"/>
        </w:rPr>
        <w:t>Il a la poss</w:t>
      </w:r>
      <w:r w:rsidR="009C34C7" w:rsidRPr="00EB5715">
        <w:rPr>
          <w:lang w:val="fr-BE"/>
        </w:rPr>
        <w:t>ibilité de déléguer, par mandat spécial, l’accomplissement d’un acte de gestion journalière spécifique ou une série d’actes de gestion journalière spécifiques à des mandataires spéciaux. Les mandataires spéciaux ne doivent pas nécessairement être administrateurs. Ils ne peuvent toutefois pas se trouver dans une situation de conflit d’intérêts.</w:t>
      </w:r>
    </w:p>
    <w:p w14:paraId="550D49C3" w14:textId="3753DBA5" w:rsidR="001F3F22" w:rsidRPr="00727CCD" w:rsidRDefault="001C66C2" w:rsidP="001C66C2">
      <w:pPr>
        <w:pStyle w:val="Titre2"/>
        <w:rPr>
          <w:lang w:val="fr-BE"/>
        </w:rPr>
      </w:pPr>
      <w:bookmarkStart w:id="141" w:name="_Toc84322603"/>
      <w:bookmarkStart w:id="142" w:name="_Toc168558370"/>
      <w:r w:rsidRPr="00727CCD">
        <w:rPr>
          <w:lang w:val="fr-BE"/>
        </w:rPr>
        <w:lastRenderedPageBreak/>
        <w:t>Section</w:t>
      </w:r>
      <w:r w:rsidR="001F3F22" w:rsidRPr="00727CCD">
        <w:rPr>
          <w:lang w:val="fr-BE"/>
        </w:rPr>
        <w:t xml:space="preserve"> 6</w:t>
      </w:r>
      <w:bookmarkEnd w:id="141"/>
      <w:bookmarkEnd w:id="142"/>
    </w:p>
    <w:p w14:paraId="79D39D12" w14:textId="77777777" w:rsidR="001F3F22" w:rsidRPr="00727CCD" w:rsidRDefault="001F3F22" w:rsidP="001C66C2">
      <w:pPr>
        <w:pStyle w:val="Titre2"/>
        <w:rPr>
          <w:lang w:val="fr-BE"/>
        </w:rPr>
      </w:pPr>
      <w:bookmarkStart w:id="143" w:name="_Toc84322604"/>
      <w:bookmarkStart w:id="144" w:name="_Toc168558371"/>
      <w:r w:rsidRPr="00727CCD">
        <w:rPr>
          <w:lang w:val="fr-BE"/>
        </w:rPr>
        <w:t>Représentation de l’Union au sein des instances des mutualités et sociétés mutualistes</w:t>
      </w:r>
      <w:bookmarkEnd w:id="143"/>
      <w:bookmarkEnd w:id="144"/>
    </w:p>
    <w:p w14:paraId="463DB692" w14:textId="1ED97B2B" w:rsidR="001F3F22" w:rsidRPr="007A6745" w:rsidRDefault="001F3F22" w:rsidP="007A6745">
      <w:pPr>
        <w:pStyle w:val="Titre3"/>
        <w:rPr>
          <w:lang w:val="fr-BE"/>
        </w:rPr>
      </w:pPr>
      <w:bookmarkStart w:id="145" w:name="_Toc84322605"/>
      <w:bookmarkStart w:id="146" w:name="_Toc168558372"/>
      <w:r w:rsidRPr="007A6745">
        <w:rPr>
          <w:lang w:val="fr-BE"/>
        </w:rPr>
        <w:t>Article 41ter</w:t>
      </w:r>
      <w:bookmarkEnd w:id="145"/>
      <w:bookmarkEnd w:id="146"/>
    </w:p>
    <w:p w14:paraId="4891E2C5" w14:textId="77777777" w:rsidR="001F3F22" w:rsidRPr="007A6745" w:rsidRDefault="001F3F22" w:rsidP="001F3F22">
      <w:pPr>
        <w:rPr>
          <w:lang w:val="fr-BE"/>
        </w:rPr>
      </w:pPr>
      <w:r w:rsidRPr="007A6745">
        <w:rPr>
          <w:lang w:val="fr-BE"/>
        </w:rPr>
        <w:t>Le Conseil d’Administration peut désigner une personne chargée de représenter l’Union Nationale au sein de l’Assemblée Générale de chaque mutualité.</w:t>
      </w:r>
    </w:p>
    <w:p w14:paraId="1FB57057" w14:textId="77777777" w:rsidR="001F3F22" w:rsidRPr="007A6745" w:rsidRDefault="001F3F22" w:rsidP="001F3F22">
      <w:pPr>
        <w:rPr>
          <w:lang w:val="fr-BE"/>
        </w:rPr>
      </w:pPr>
      <w:r w:rsidRPr="007A6745">
        <w:rPr>
          <w:lang w:val="fr-BE"/>
        </w:rPr>
        <w:t>Il peut également désigner une personne chargée de représenter l’Union Nationale au sein de du Conseil d’Administration de chaque mutualité.</w:t>
      </w:r>
    </w:p>
    <w:p w14:paraId="0EA38C1B" w14:textId="77777777" w:rsidR="001F3F22" w:rsidRPr="007A6745" w:rsidRDefault="001F3F22" w:rsidP="001F3F22">
      <w:pPr>
        <w:rPr>
          <w:lang w:val="fr-BE"/>
        </w:rPr>
      </w:pPr>
      <w:r w:rsidRPr="007A6745">
        <w:rPr>
          <w:lang w:val="fr-BE"/>
        </w:rPr>
        <w:t>Les personnes ainsi désignées n’auront que voix consultative au sein de ces instances.</w:t>
      </w:r>
    </w:p>
    <w:p w14:paraId="33429AC3" w14:textId="7FC06764" w:rsidR="001F3F22" w:rsidRPr="008C17B6" w:rsidRDefault="001F3F22" w:rsidP="008C17B6">
      <w:pPr>
        <w:pStyle w:val="Titre1"/>
        <w:rPr>
          <w:lang w:val="fr-BE"/>
        </w:rPr>
      </w:pPr>
      <w:bookmarkStart w:id="147" w:name="_Toc84322606"/>
      <w:bookmarkStart w:id="148" w:name="_Toc168558373"/>
      <w:r w:rsidRPr="008C17B6">
        <w:rPr>
          <w:lang w:val="fr-BE"/>
        </w:rPr>
        <w:lastRenderedPageBreak/>
        <w:t>C</w:t>
      </w:r>
      <w:r w:rsidR="008C17B6" w:rsidRPr="008C17B6">
        <w:rPr>
          <w:lang w:val="fr-BE"/>
        </w:rPr>
        <w:t>hapitre</w:t>
      </w:r>
      <w:r w:rsidRPr="008C17B6">
        <w:rPr>
          <w:lang w:val="fr-BE"/>
        </w:rPr>
        <w:t xml:space="preserve"> </w:t>
      </w:r>
      <w:proofErr w:type="spellStart"/>
      <w:r w:rsidRPr="008C17B6">
        <w:rPr>
          <w:lang w:val="fr-BE"/>
        </w:rPr>
        <w:t>IV</w:t>
      </w:r>
      <w:r w:rsidR="004A72EF">
        <w:rPr>
          <w:lang w:val="fr-BE"/>
        </w:rPr>
        <w:t>b</w:t>
      </w:r>
      <w:r w:rsidR="008C17B6" w:rsidRPr="008C17B6">
        <w:rPr>
          <w:lang w:val="fr-BE"/>
        </w:rPr>
        <w:t>is</w:t>
      </w:r>
      <w:proofErr w:type="spellEnd"/>
      <w:r w:rsidRPr="008C17B6">
        <w:rPr>
          <w:lang w:val="fr-BE"/>
        </w:rPr>
        <w:t xml:space="preserve"> – </w:t>
      </w:r>
      <w:r w:rsidR="008C17B6" w:rsidRPr="008C17B6">
        <w:rPr>
          <w:lang w:val="fr-BE"/>
        </w:rPr>
        <w:t>G</w:t>
      </w:r>
      <w:r w:rsidRPr="008C17B6">
        <w:rPr>
          <w:lang w:val="fr-BE"/>
        </w:rPr>
        <w:t>estion de l’</w:t>
      </w:r>
      <w:r w:rsidR="008C17B6" w:rsidRPr="008C17B6">
        <w:rPr>
          <w:lang w:val="fr-BE"/>
        </w:rPr>
        <w:t>assurance obli</w:t>
      </w:r>
      <w:r w:rsidR="008C17B6">
        <w:rPr>
          <w:lang w:val="fr-BE"/>
        </w:rPr>
        <w:t>gatoire</w:t>
      </w:r>
      <w:bookmarkEnd w:id="147"/>
      <w:bookmarkEnd w:id="148"/>
    </w:p>
    <w:p w14:paraId="1D37F219" w14:textId="591A7322" w:rsidR="001F3F22" w:rsidRPr="007A6745" w:rsidRDefault="001F3F22" w:rsidP="008C17B6">
      <w:pPr>
        <w:pStyle w:val="Titre3"/>
        <w:rPr>
          <w:lang w:val="fr-BE"/>
        </w:rPr>
      </w:pPr>
      <w:bookmarkStart w:id="149" w:name="_Toc84322607"/>
      <w:bookmarkStart w:id="150" w:name="_Toc168558374"/>
      <w:r w:rsidRPr="007A6745">
        <w:rPr>
          <w:lang w:val="fr-BE"/>
        </w:rPr>
        <w:t>Article 41quater</w:t>
      </w:r>
      <w:bookmarkEnd w:id="149"/>
      <w:bookmarkEnd w:id="150"/>
    </w:p>
    <w:p w14:paraId="064F78F6" w14:textId="77777777" w:rsidR="001F3F22" w:rsidRPr="007A6745" w:rsidRDefault="001F3F22" w:rsidP="001F3F22">
      <w:pPr>
        <w:rPr>
          <w:lang w:val="fr-BE"/>
        </w:rPr>
      </w:pPr>
      <w:r w:rsidRPr="007A6745">
        <w:rPr>
          <w:lang w:val="fr-BE"/>
        </w:rPr>
        <w:t>Dans le cadre de la gestion de l'Assurance Obligatoire instaurée par la loi relative à l'assurance obligatoire soins de santé et indemnités coordonnée le 14 juillet 1994, l'Union Nationale assumera une responsabilité au niveau de ses dépenses, telle que définie par l'article 204 § 2 de cette loi et par les Arrêtés d'Exécution qui y sont liés.</w:t>
      </w:r>
    </w:p>
    <w:p w14:paraId="31E01A9C" w14:textId="77777777" w:rsidR="001F3F22" w:rsidRPr="007A6745" w:rsidRDefault="001F3F22" w:rsidP="001F3F22">
      <w:pPr>
        <w:rPr>
          <w:lang w:val="fr-BE"/>
        </w:rPr>
      </w:pPr>
      <w:r w:rsidRPr="007A6745">
        <w:rPr>
          <w:lang w:val="fr-BE"/>
        </w:rPr>
        <w:t>A cet effet, il est créé un fonds spécial de réserve destiné à couvrir partiellement ou intégralement le mali que peut rencontrer l'Union Nationale dans le cadre de ses dépenses pour prestations de santé. Ce fonds de réserve sera alimenté par la part du boni éventuel réalisé par l'Union Nationale dans le cadre de ses dépenses et qui lui est attribué et/ou par une cotisation prélevée à charge de tous les titulaires affiliés à l'Assurance Obligatoire.</w:t>
      </w:r>
    </w:p>
    <w:p w14:paraId="55E17F3E" w14:textId="7107C6A4" w:rsidR="001F3F22" w:rsidRPr="0051703E" w:rsidRDefault="001F3F22" w:rsidP="0051703E">
      <w:pPr>
        <w:pStyle w:val="Titre1"/>
        <w:rPr>
          <w:lang w:val="fr-BE"/>
        </w:rPr>
      </w:pPr>
      <w:bookmarkStart w:id="151" w:name="_Toc84322608"/>
      <w:bookmarkStart w:id="152" w:name="_Toc168558375"/>
      <w:r w:rsidRPr="0051703E">
        <w:rPr>
          <w:lang w:val="fr-BE"/>
        </w:rPr>
        <w:lastRenderedPageBreak/>
        <w:t>C</w:t>
      </w:r>
      <w:r w:rsidR="0051703E" w:rsidRPr="0051703E">
        <w:rPr>
          <w:lang w:val="fr-BE"/>
        </w:rPr>
        <w:t>hapitre</w:t>
      </w:r>
      <w:r w:rsidRPr="0051703E">
        <w:rPr>
          <w:lang w:val="fr-BE"/>
        </w:rPr>
        <w:t xml:space="preserve"> V – </w:t>
      </w:r>
      <w:r w:rsidR="008C17B6">
        <w:rPr>
          <w:lang w:val="fr-BE"/>
        </w:rPr>
        <w:t>S</w:t>
      </w:r>
      <w:r w:rsidRPr="0051703E">
        <w:rPr>
          <w:lang w:val="fr-BE"/>
        </w:rPr>
        <w:t>ervices organis</w:t>
      </w:r>
      <w:r w:rsidR="008C17B6">
        <w:rPr>
          <w:lang w:val="fr-BE"/>
        </w:rPr>
        <w:t>é</w:t>
      </w:r>
      <w:r w:rsidRPr="0051703E">
        <w:rPr>
          <w:lang w:val="fr-BE"/>
        </w:rPr>
        <w:t>s par l’U</w:t>
      </w:r>
      <w:r w:rsidR="008C17B6">
        <w:rPr>
          <w:lang w:val="fr-BE"/>
        </w:rPr>
        <w:t>nion Nationale</w:t>
      </w:r>
      <w:bookmarkEnd w:id="151"/>
      <w:bookmarkEnd w:id="152"/>
    </w:p>
    <w:p w14:paraId="46DB415E" w14:textId="77777777" w:rsidR="001F3F22" w:rsidRPr="007A6745" w:rsidRDefault="001F3F22" w:rsidP="007A6745">
      <w:pPr>
        <w:pStyle w:val="Titre3"/>
        <w:rPr>
          <w:lang w:val="fr-BE"/>
        </w:rPr>
      </w:pPr>
      <w:bookmarkStart w:id="153" w:name="_Toc84322609"/>
      <w:bookmarkStart w:id="154" w:name="_Toc168558376"/>
      <w:r w:rsidRPr="007A6745">
        <w:rPr>
          <w:lang w:val="fr-BE"/>
        </w:rPr>
        <w:t>Article 42</w:t>
      </w:r>
      <w:bookmarkEnd w:id="153"/>
      <w:bookmarkEnd w:id="154"/>
    </w:p>
    <w:p w14:paraId="646796CD" w14:textId="77777777" w:rsidR="001F3F22" w:rsidRPr="007A6745" w:rsidRDefault="001F3F22" w:rsidP="001F3F22">
      <w:pPr>
        <w:rPr>
          <w:lang w:val="fr-BE"/>
        </w:rPr>
      </w:pPr>
      <w:r w:rsidRPr="007A6745">
        <w:rPr>
          <w:lang w:val="fr-BE"/>
        </w:rPr>
        <w:t>Pour réaliser les objectifs prévus à l'article 2 des présents statuts, l'Union Nationale organise, selon les modalités fixées ci-dessous, des services pour les membres (et les personnes à charge), visés à l'article 5, A et B des présents statuts, des mutualités affiliées.</w:t>
      </w:r>
    </w:p>
    <w:p w14:paraId="751126A3" w14:textId="77777777" w:rsidR="001F3F22" w:rsidRPr="007A6745" w:rsidRDefault="001F3F22" w:rsidP="001F3F22">
      <w:pPr>
        <w:rPr>
          <w:lang w:val="fr-BE"/>
        </w:rPr>
      </w:pPr>
      <w:r w:rsidRPr="007A6745">
        <w:rPr>
          <w:lang w:val="fr-BE"/>
        </w:rPr>
        <w:t>Les services visés au chapitre V sont organisés pour tous les membres visés à l'article 5, ainsi que pour les personnes à leur charge visées à l'article 55, à l'exception des services visés à la section 10 qui sont uniquement organisés pour les membres (et les personnes à leur charge) visés à l'article 5 B.</w:t>
      </w:r>
    </w:p>
    <w:p w14:paraId="2E043832" w14:textId="77777777" w:rsidR="001F3F22" w:rsidRPr="007A6745" w:rsidRDefault="001F3F22" w:rsidP="001F3F22">
      <w:pPr>
        <w:rPr>
          <w:lang w:val="fr-BE"/>
        </w:rPr>
      </w:pPr>
      <w:r w:rsidRPr="007A6745">
        <w:rPr>
          <w:lang w:val="fr-BE"/>
        </w:rPr>
        <w:t>A l’exception du service d’Epargne Prénuptiale visé à l’article 2, c) les avantages des services sont offerts selon les moyens disponibles.</w:t>
      </w:r>
    </w:p>
    <w:p w14:paraId="72ECAF1A" w14:textId="77777777" w:rsidR="001F3F22" w:rsidRPr="007A6745" w:rsidRDefault="001F3F22" w:rsidP="001F3F22">
      <w:pPr>
        <w:rPr>
          <w:lang w:val="fr-BE"/>
        </w:rPr>
      </w:pPr>
      <w:r w:rsidRPr="007A6745">
        <w:rPr>
          <w:lang w:val="fr-BE"/>
        </w:rPr>
        <w:t>Les membres qui n’ont pas payé leurs cotisations obligatoires relativement à une période de 24 mois d’affiliation pour les services et opérations organisés par l’Union Nationale visés à l’article 2, b) n’ont plus le droit de bénéficier des avantages de l’assurance complémentaire de l’Union Nationale après qu’il leur ait été adressé, au plus tard dans le courant du mois qui suit le 21ème mois (consécutifs ou non), une lettre qui les somme de payer les cotisations impayées et les informe que leur droit de bénéficier des avantages de l’assurance complémentaire est supprimé le 1</w:t>
      </w:r>
      <w:r w:rsidRPr="007A6745">
        <w:rPr>
          <w:vertAlign w:val="superscript"/>
          <w:lang w:val="fr-BE"/>
        </w:rPr>
        <w:t>er</w:t>
      </w:r>
      <w:r w:rsidRPr="007A6745">
        <w:rPr>
          <w:lang w:val="fr-BE"/>
        </w:rPr>
        <w:t xml:space="preserve"> jour</w:t>
      </w:r>
      <w:r w:rsidRPr="007A6745">
        <w:rPr>
          <w:b/>
          <w:lang w:val="fr-BE"/>
        </w:rPr>
        <w:t xml:space="preserve"> </w:t>
      </w:r>
      <w:r w:rsidRPr="007A6745">
        <w:rPr>
          <w:lang w:val="fr-BE"/>
        </w:rPr>
        <w:t xml:space="preserve">qui suit le 24ème mois de non-paiement des cotisations, des services complémentaires de l’Union Nationale, de la mutualité à laquelle ils sont affiliés, ainsi que des sociétés mutualistes auxquelles ils ont pu s’affilier et rester affiliés eu égard à leur affiliation à ladite mutualité. </w:t>
      </w:r>
      <w:bookmarkStart w:id="155" w:name="_Hlk66345727"/>
      <w:r w:rsidRPr="007A6745">
        <w:rPr>
          <w:lang w:val="fr-BE"/>
        </w:rPr>
        <w:t xml:space="preserve">La lettre sera envoyée par lettre recommandée pour les membres qui sont également affiliés auprès de la SMA MLOZ </w:t>
      </w:r>
      <w:proofErr w:type="spellStart"/>
      <w:r w:rsidRPr="007A6745">
        <w:rPr>
          <w:lang w:val="fr-BE"/>
        </w:rPr>
        <w:t>Insurance</w:t>
      </w:r>
      <w:proofErr w:type="spellEnd"/>
      <w:r w:rsidRPr="007A6745">
        <w:rPr>
          <w:lang w:val="fr-BE"/>
        </w:rPr>
        <w:t>.</w:t>
      </w:r>
    </w:p>
    <w:bookmarkEnd w:id="155"/>
    <w:p w14:paraId="7D066995" w14:textId="77777777" w:rsidR="001F3F22" w:rsidRPr="007A6745" w:rsidRDefault="001F3F22" w:rsidP="001F3F22">
      <w:pPr>
        <w:rPr>
          <w:lang w:val="fr-BE"/>
        </w:rPr>
      </w:pPr>
      <w:r w:rsidRPr="007A6745">
        <w:rPr>
          <w:lang w:val="fr-BE"/>
        </w:rPr>
        <w:t>La procédure de suppression du droit aux avantages sera directement gérée au niveau des mutualités.</w:t>
      </w:r>
    </w:p>
    <w:p w14:paraId="7A0D841E" w14:textId="77777777" w:rsidR="001F3F22" w:rsidRPr="007A6745" w:rsidRDefault="001F3F22" w:rsidP="001F3F22">
      <w:pPr>
        <w:rPr>
          <w:lang w:val="fr-BE"/>
        </w:rPr>
      </w:pPr>
      <w:r w:rsidRPr="007A6745">
        <w:rPr>
          <w:lang w:val="fr-BE"/>
        </w:rPr>
        <w:t>Lorsque pour l’octroi d’une intervention il est tenu compte d’autres interventions octroyées au membre en vertu d’une disposition légale ou réglementaire, il est précisé que le cumul de toutes les interventions octroyées sera toujours identique pour l’ensemble des membres. Cette disposition ne concerne pas les contrats d’assurance privés dont les interventions ne peuvent être prises en considération dans la détermination des avantages octroyés dans le cadre des présents statuts.</w:t>
      </w:r>
    </w:p>
    <w:p w14:paraId="540601D0" w14:textId="731D16D4" w:rsidR="001F3F22" w:rsidRDefault="007A6745" w:rsidP="0051703E">
      <w:pPr>
        <w:pStyle w:val="Titre2"/>
        <w:rPr>
          <w:lang w:val="fr-BE"/>
        </w:rPr>
      </w:pPr>
      <w:bookmarkStart w:id="156" w:name="_Toc84322610"/>
      <w:bookmarkStart w:id="157" w:name="_Toc168558377"/>
      <w:r w:rsidRPr="0051703E">
        <w:rPr>
          <w:lang w:val="fr-BE"/>
        </w:rPr>
        <w:t>Section</w:t>
      </w:r>
      <w:r w:rsidR="001F3F22" w:rsidRPr="0051703E">
        <w:rPr>
          <w:lang w:val="fr-BE"/>
        </w:rPr>
        <w:t xml:space="preserve"> 1 : Service Plate-forme Maladies Chroniques</w:t>
      </w:r>
      <w:bookmarkEnd w:id="156"/>
      <w:bookmarkEnd w:id="157"/>
    </w:p>
    <w:p w14:paraId="0580694C" w14:textId="77777777" w:rsidR="001F3F22" w:rsidRPr="00727CCD" w:rsidRDefault="001F3F22" w:rsidP="0051703E">
      <w:pPr>
        <w:pStyle w:val="Titre2"/>
        <w:rPr>
          <w:lang w:val="fr-BE"/>
        </w:rPr>
      </w:pPr>
      <w:bookmarkStart w:id="158" w:name="_Toc84322611"/>
      <w:bookmarkStart w:id="159" w:name="_Toc168558378"/>
      <w:r w:rsidRPr="00727CCD">
        <w:rPr>
          <w:lang w:val="fr-BE"/>
        </w:rPr>
        <w:t>Sous-section 1 : plate-forme "diabète"</w:t>
      </w:r>
      <w:bookmarkEnd w:id="158"/>
      <w:bookmarkEnd w:id="159"/>
    </w:p>
    <w:p w14:paraId="2A544F32" w14:textId="77777777" w:rsidR="001F3F22" w:rsidRPr="007A6745" w:rsidRDefault="001F3F22" w:rsidP="001F3F22">
      <w:pPr>
        <w:rPr>
          <w:lang w:val="fr-BE"/>
        </w:rPr>
      </w:pPr>
      <w:r w:rsidRPr="007A6745">
        <w:rPr>
          <w:lang w:val="fr-BE"/>
        </w:rPr>
        <w:t>Supprimé (dissolution du service au 1</w:t>
      </w:r>
      <w:r w:rsidRPr="007A6745">
        <w:rPr>
          <w:vertAlign w:val="superscript"/>
          <w:lang w:val="fr-BE"/>
        </w:rPr>
        <w:t>er</w:t>
      </w:r>
      <w:r w:rsidRPr="007A6745">
        <w:rPr>
          <w:lang w:val="fr-BE"/>
        </w:rPr>
        <w:t xml:space="preserve"> janvier 2014)</w:t>
      </w:r>
    </w:p>
    <w:p w14:paraId="7F6EE8AF" w14:textId="77777777" w:rsidR="001F3F22" w:rsidRPr="007A6745" w:rsidRDefault="001F3F22" w:rsidP="007A6745">
      <w:pPr>
        <w:pStyle w:val="Titre3"/>
        <w:rPr>
          <w:lang w:val="fr-BE"/>
        </w:rPr>
      </w:pPr>
      <w:bookmarkStart w:id="160" w:name="_Toc84322612"/>
      <w:bookmarkStart w:id="161" w:name="_Toc168558379"/>
      <w:r w:rsidRPr="007A6745">
        <w:rPr>
          <w:lang w:val="fr-BE"/>
        </w:rPr>
        <w:t>Article 43</w:t>
      </w:r>
      <w:bookmarkEnd w:id="160"/>
      <w:bookmarkEnd w:id="161"/>
    </w:p>
    <w:p w14:paraId="5CE17244" w14:textId="77777777" w:rsidR="001F3F22" w:rsidRPr="004A72EF" w:rsidRDefault="001F3F22" w:rsidP="008C17B6">
      <w:pPr>
        <w:pStyle w:val="Titre2"/>
        <w:rPr>
          <w:lang w:val="fr-BE"/>
        </w:rPr>
      </w:pPr>
      <w:bookmarkStart w:id="162" w:name="_Toc84322613"/>
      <w:bookmarkStart w:id="163" w:name="_Toc168558380"/>
      <w:r w:rsidRPr="004A72EF">
        <w:rPr>
          <w:lang w:val="fr-BE"/>
        </w:rPr>
        <w:t>Sous-section 2 : plate-forme "obésité"</w:t>
      </w:r>
      <w:bookmarkEnd w:id="162"/>
      <w:bookmarkEnd w:id="163"/>
    </w:p>
    <w:p w14:paraId="4FE97BBC" w14:textId="77777777" w:rsidR="001F3F22" w:rsidRPr="007A6745" w:rsidRDefault="001F3F22" w:rsidP="001F3F22">
      <w:pPr>
        <w:rPr>
          <w:lang w:val="fr-BE"/>
        </w:rPr>
      </w:pPr>
      <w:r w:rsidRPr="007A6745">
        <w:rPr>
          <w:lang w:val="fr-BE"/>
        </w:rPr>
        <w:t>(En vigueur à partir du 1</w:t>
      </w:r>
      <w:r w:rsidRPr="007A6745">
        <w:rPr>
          <w:vertAlign w:val="superscript"/>
          <w:lang w:val="fr-BE"/>
        </w:rPr>
        <w:t>er</w:t>
      </w:r>
      <w:r w:rsidRPr="007A6745">
        <w:rPr>
          <w:lang w:val="fr-BE"/>
        </w:rPr>
        <w:t xml:space="preserve"> avril 2006)</w:t>
      </w:r>
    </w:p>
    <w:p w14:paraId="4B3CBDC1" w14:textId="77777777" w:rsidR="001F3F22" w:rsidRPr="007A6745" w:rsidRDefault="001F3F22" w:rsidP="001F3F22">
      <w:pPr>
        <w:rPr>
          <w:lang w:val="fr-BE"/>
        </w:rPr>
      </w:pPr>
      <w:r w:rsidRPr="007A6745">
        <w:rPr>
          <w:lang w:val="fr-BE"/>
        </w:rPr>
        <w:t>Supprimé (dissolution du service au 1</w:t>
      </w:r>
      <w:r w:rsidRPr="007A6745">
        <w:rPr>
          <w:vertAlign w:val="superscript"/>
          <w:lang w:val="fr-BE"/>
        </w:rPr>
        <w:t>er</w:t>
      </w:r>
      <w:r w:rsidRPr="007A6745">
        <w:rPr>
          <w:lang w:val="fr-BE"/>
        </w:rPr>
        <w:t xml:space="preserve"> janvier 2014)</w:t>
      </w:r>
    </w:p>
    <w:p w14:paraId="74486283" w14:textId="77777777" w:rsidR="001F3F22" w:rsidRPr="007A6745" w:rsidRDefault="001F3F22" w:rsidP="007A6745">
      <w:pPr>
        <w:pStyle w:val="Titre3"/>
        <w:rPr>
          <w:lang w:val="fr-BE"/>
        </w:rPr>
      </w:pPr>
      <w:bookmarkStart w:id="164" w:name="_Toc84322614"/>
      <w:bookmarkStart w:id="165" w:name="_Toc168558381"/>
      <w:r w:rsidRPr="007A6745">
        <w:rPr>
          <w:lang w:val="fr-BE"/>
        </w:rPr>
        <w:lastRenderedPageBreak/>
        <w:t>Article 43bis</w:t>
      </w:r>
      <w:bookmarkEnd w:id="164"/>
      <w:bookmarkEnd w:id="165"/>
    </w:p>
    <w:p w14:paraId="17F82DC9" w14:textId="2043797C" w:rsidR="001F3F22" w:rsidRPr="00727CCD" w:rsidRDefault="007A6745" w:rsidP="0051703E">
      <w:pPr>
        <w:pStyle w:val="Titre2"/>
        <w:rPr>
          <w:lang w:val="fr-BE"/>
        </w:rPr>
      </w:pPr>
      <w:bookmarkStart w:id="166" w:name="_Toc84322615"/>
      <w:bookmarkStart w:id="167" w:name="_Toc168558382"/>
      <w:r w:rsidRPr="00727CCD">
        <w:rPr>
          <w:lang w:val="fr-BE"/>
        </w:rPr>
        <w:t xml:space="preserve">Section </w:t>
      </w:r>
      <w:r w:rsidR="001F3F22" w:rsidRPr="00727CCD">
        <w:rPr>
          <w:lang w:val="fr-BE"/>
        </w:rPr>
        <w:t xml:space="preserve">2 : Service "Soins dentaires – </w:t>
      </w:r>
      <w:proofErr w:type="spellStart"/>
      <w:r w:rsidR="001F3F22" w:rsidRPr="00727CCD">
        <w:rPr>
          <w:lang w:val="fr-BE"/>
        </w:rPr>
        <w:t>Dentalia</w:t>
      </w:r>
      <w:proofErr w:type="spellEnd"/>
      <w:r w:rsidR="001F3F22" w:rsidRPr="00727CCD">
        <w:rPr>
          <w:lang w:val="fr-BE"/>
        </w:rPr>
        <w:t xml:space="preserve"> Plus"</w:t>
      </w:r>
      <w:bookmarkEnd w:id="166"/>
      <w:bookmarkEnd w:id="167"/>
    </w:p>
    <w:p w14:paraId="2701249B" w14:textId="77777777" w:rsidR="001F3F22" w:rsidRPr="007A6745" w:rsidRDefault="001F3F22" w:rsidP="007A6745">
      <w:pPr>
        <w:pStyle w:val="Titre3"/>
        <w:rPr>
          <w:lang w:val="fr-BE"/>
        </w:rPr>
      </w:pPr>
      <w:bookmarkStart w:id="168" w:name="_Toc84322616"/>
      <w:bookmarkStart w:id="169" w:name="_Toc168558383"/>
      <w:r w:rsidRPr="007A6745">
        <w:rPr>
          <w:lang w:val="fr-BE"/>
        </w:rPr>
        <w:t>Article 44</w:t>
      </w:r>
      <w:bookmarkEnd w:id="168"/>
      <w:bookmarkEnd w:id="169"/>
    </w:p>
    <w:p w14:paraId="71E604B4" w14:textId="77777777" w:rsidR="001F3F22" w:rsidRPr="007A6745" w:rsidRDefault="001F3F22" w:rsidP="001F3F22">
      <w:pPr>
        <w:rPr>
          <w:lang w:val="fr-BE"/>
        </w:rPr>
      </w:pPr>
      <w:r w:rsidRPr="007A6745">
        <w:rPr>
          <w:lang w:val="fr-BE"/>
        </w:rPr>
        <w:t>Supprimé (dissolution du service en 2011)</w:t>
      </w:r>
    </w:p>
    <w:p w14:paraId="204F68A6" w14:textId="77777777" w:rsidR="001F3F22" w:rsidRPr="007A6745" w:rsidRDefault="001F3F22" w:rsidP="007A6745">
      <w:pPr>
        <w:pStyle w:val="Titre3"/>
        <w:rPr>
          <w:lang w:val="fr-BE"/>
        </w:rPr>
      </w:pPr>
      <w:bookmarkStart w:id="170" w:name="_Toc84322617"/>
      <w:bookmarkStart w:id="171" w:name="_Toc168558384"/>
      <w:r w:rsidRPr="007A6745">
        <w:rPr>
          <w:lang w:val="fr-BE"/>
        </w:rPr>
        <w:t>Article 44bis (abrogé)</w:t>
      </w:r>
      <w:bookmarkEnd w:id="170"/>
      <w:bookmarkEnd w:id="171"/>
    </w:p>
    <w:p w14:paraId="265E644E" w14:textId="1430EE4F" w:rsidR="001F3F22" w:rsidRPr="00727CCD" w:rsidRDefault="001F3F22" w:rsidP="0051703E">
      <w:pPr>
        <w:pStyle w:val="Titre2"/>
        <w:rPr>
          <w:lang w:val="fr-BE"/>
        </w:rPr>
      </w:pPr>
      <w:bookmarkStart w:id="172" w:name="_Toc84322618"/>
      <w:bookmarkStart w:id="173" w:name="_Toc168558385"/>
      <w:r w:rsidRPr="00727CCD">
        <w:rPr>
          <w:lang w:val="fr-BE"/>
        </w:rPr>
        <w:t>S</w:t>
      </w:r>
      <w:r w:rsidR="0051703E" w:rsidRPr="00727CCD">
        <w:rPr>
          <w:lang w:val="fr-BE"/>
        </w:rPr>
        <w:t>ection</w:t>
      </w:r>
      <w:r w:rsidRPr="00727CCD">
        <w:rPr>
          <w:lang w:val="fr-BE"/>
        </w:rPr>
        <w:t xml:space="preserve"> 3 : Service information aux membres</w:t>
      </w:r>
      <w:bookmarkEnd w:id="172"/>
      <w:bookmarkEnd w:id="173"/>
    </w:p>
    <w:p w14:paraId="0E3ADC15" w14:textId="77777777" w:rsidR="001F3F22" w:rsidRPr="007A6745" w:rsidRDefault="001F3F22" w:rsidP="007A6745">
      <w:pPr>
        <w:pStyle w:val="Titre3"/>
        <w:rPr>
          <w:lang w:val="fr-BE"/>
        </w:rPr>
      </w:pPr>
      <w:bookmarkStart w:id="174" w:name="_Toc84322619"/>
      <w:bookmarkStart w:id="175" w:name="_Toc168558386"/>
      <w:r w:rsidRPr="007A6745">
        <w:rPr>
          <w:lang w:val="fr-BE"/>
        </w:rPr>
        <w:t>Article 45</w:t>
      </w:r>
      <w:bookmarkEnd w:id="174"/>
      <w:bookmarkEnd w:id="175"/>
    </w:p>
    <w:p w14:paraId="0319B9A5" w14:textId="77777777" w:rsidR="001F3F22" w:rsidRPr="007A6745" w:rsidRDefault="001F3F22" w:rsidP="001F3F22">
      <w:pPr>
        <w:rPr>
          <w:lang w:val="fr-BE"/>
        </w:rPr>
      </w:pPr>
      <w:r w:rsidRPr="007A6745">
        <w:rPr>
          <w:lang w:val="fr-BE"/>
        </w:rPr>
        <w:t>Le service Information aux Membres a pour but d'assurer aux membres l'accès à l'information, afin de leur apporter une meilleure connaissance des principes essentiels de la réglementation sociale et des équipements de santé, en vue de les responsabiliser quant à une meilleure prise en charge de leur santé et de leur bien-être en général.</w:t>
      </w:r>
    </w:p>
    <w:p w14:paraId="0CF3A245" w14:textId="77777777" w:rsidR="001F3F22" w:rsidRPr="007A6745" w:rsidRDefault="001F3F22" w:rsidP="001F3F22">
      <w:pPr>
        <w:rPr>
          <w:lang w:val="fr-BE"/>
        </w:rPr>
      </w:pPr>
      <w:r w:rsidRPr="007A6745">
        <w:rPr>
          <w:lang w:val="fr-BE"/>
        </w:rPr>
        <w:t>L'information aux membres vise en particulier :</w:t>
      </w:r>
    </w:p>
    <w:p w14:paraId="79A4F4CD" w14:textId="77777777" w:rsidR="001F3F22" w:rsidRPr="007A6745" w:rsidRDefault="001F3F22" w:rsidP="00796362">
      <w:pPr>
        <w:numPr>
          <w:ilvl w:val="0"/>
          <w:numId w:val="42"/>
        </w:numPr>
        <w:ind w:left="567" w:hanging="283"/>
        <w:rPr>
          <w:lang w:val="fr-BE"/>
        </w:rPr>
      </w:pPr>
      <w:r w:rsidRPr="007A6745">
        <w:rPr>
          <w:lang w:val="fr-BE"/>
        </w:rPr>
        <w:t>l'assurance obligatoire soins de santé et indemnités ;</w:t>
      </w:r>
    </w:p>
    <w:p w14:paraId="48505519" w14:textId="77777777" w:rsidR="001F3F22" w:rsidRPr="007A6745" w:rsidRDefault="001F3F22" w:rsidP="00796362">
      <w:pPr>
        <w:numPr>
          <w:ilvl w:val="0"/>
          <w:numId w:val="42"/>
        </w:numPr>
        <w:ind w:left="567" w:hanging="283"/>
        <w:rPr>
          <w:lang w:val="fr-BE"/>
        </w:rPr>
      </w:pPr>
      <w:r w:rsidRPr="007A6745">
        <w:rPr>
          <w:lang w:val="fr-BE"/>
        </w:rPr>
        <w:t>les services complémentaires et ceux faisant l'objet d'accords de collaboration ;</w:t>
      </w:r>
    </w:p>
    <w:p w14:paraId="4CDD7BB8" w14:textId="77777777" w:rsidR="001F3F22" w:rsidRPr="007A6745" w:rsidRDefault="001F3F22" w:rsidP="00796362">
      <w:pPr>
        <w:numPr>
          <w:ilvl w:val="0"/>
          <w:numId w:val="42"/>
        </w:numPr>
        <w:ind w:left="567" w:hanging="283"/>
        <w:rPr>
          <w:lang w:val="fr-BE"/>
        </w:rPr>
      </w:pPr>
      <w:r w:rsidRPr="007A6745">
        <w:rPr>
          <w:lang w:val="fr-BE"/>
        </w:rPr>
        <w:t>les questions de santé ;</w:t>
      </w:r>
    </w:p>
    <w:p w14:paraId="67E0214D" w14:textId="77777777" w:rsidR="001F3F22" w:rsidRPr="007A6745" w:rsidRDefault="001F3F22" w:rsidP="00796362">
      <w:pPr>
        <w:numPr>
          <w:ilvl w:val="0"/>
          <w:numId w:val="42"/>
        </w:numPr>
        <w:ind w:left="567" w:hanging="283"/>
        <w:rPr>
          <w:lang w:val="fr-BE"/>
        </w:rPr>
      </w:pPr>
      <w:r w:rsidRPr="007A6745">
        <w:rPr>
          <w:lang w:val="fr-BE"/>
        </w:rPr>
        <w:t>l'actualité de l'A.M.I. ;</w:t>
      </w:r>
    </w:p>
    <w:p w14:paraId="1C6A708D" w14:textId="77777777" w:rsidR="001F3F22" w:rsidRPr="007A6745" w:rsidRDefault="001F3F22" w:rsidP="00796362">
      <w:pPr>
        <w:numPr>
          <w:ilvl w:val="0"/>
          <w:numId w:val="42"/>
        </w:numPr>
        <w:ind w:left="567" w:hanging="283"/>
        <w:rPr>
          <w:lang w:val="fr-BE"/>
        </w:rPr>
      </w:pPr>
      <w:r w:rsidRPr="007A6745">
        <w:rPr>
          <w:lang w:val="fr-BE"/>
        </w:rPr>
        <w:t>la bonne utilisation de la législation sociale et de la sécurité sociale ;</w:t>
      </w:r>
    </w:p>
    <w:p w14:paraId="3A6C8214" w14:textId="77777777" w:rsidR="001F3F22" w:rsidRPr="007A6745" w:rsidRDefault="001F3F22" w:rsidP="00796362">
      <w:pPr>
        <w:numPr>
          <w:ilvl w:val="0"/>
          <w:numId w:val="42"/>
        </w:numPr>
        <w:ind w:left="567" w:hanging="283"/>
        <w:rPr>
          <w:lang w:val="fr-BE"/>
        </w:rPr>
      </w:pPr>
      <w:r w:rsidRPr="007A6745">
        <w:rPr>
          <w:lang w:val="fr-BE"/>
        </w:rPr>
        <w:t>l'amélioration de la qualité de la vie des membres.</w:t>
      </w:r>
    </w:p>
    <w:p w14:paraId="6FC6FD39" w14:textId="77777777" w:rsidR="001F3F22" w:rsidRPr="007A6745" w:rsidRDefault="001F3F22" w:rsidP="007A6745">
      <w:pPr>
        <w:pStyle w:val="Titre3"/>
        <w:rPr>
          <w:lang w:val="fr-BE"/>
        </w:rPr>
      </w:pPr>
      <w:bookmarkStart w:id="176" w:name="_Toc84322620"/>
      <w:bookmarkStart w:id="177" w:name="_Toc168558387"/>
      <w:r w:rsidRPr="007A6745">
        <w:rPr>
          <w:lang w:val="fr-BE"/>
        </w:rPr>
        <w:t>Article 46 (Abrogé)</w:t>
      </w:r>
      <w:bookmarkEnd w:id="176"/>
      <w:bookmarkEnd w:id="177"/>
    </w:p>
    <w:p w14:paraId="1211B427" w14:textId="2676006E" w:rsidR="001F3F22" w:rsidRPr="00727CCD" w:rsidRDefault="001F3F22" w:rsidP="0051703E">
      <w:pPr>
        <w:pStyle w:val="Titre2"/>
        <w:rPr>
          <w:lang w:val="fr-BE"/>
        </w:rPr>
      </w:pPr>
      <w:bookmarkStart w:id="178" w:name="_Toc84322621"/>
      <w:bookmarkStart w:id="179" w:name="_Toc168558388"/>
      <w:r w:rsidRPr="00727CCD">
        <w:rPr>
          <w:lang w:val="fr-BE"/>
        </w:rPr>
        <w:t>S</w:t>
      </w:r>
      <w:r w:rsidR="0051703E" w:rsidRPr="00727CCD">
        <w:rPr>
          <w:lang w:val="fr-BE"/>
        </w:rPr>
        <w:t>ection</w:t>
      </w:r>
      <w:r w:rsidRPr="00727CCD">
        <w:rPr>
          <w:lang w:val="fr-BE"/>
        </w:rPr>
        <w:t xml:space="preserve"> 4 : Service Défense des membres</w:t>
      </w:r>
      <w:bookmarkEnd w:id="178"/>
      <w:bookmarkEnd w:id="179"/>
    </w:p>
    <w:p w14:paraId="4C38F7A9" w14:textId="77777777" w:rsidR="001F3F22" w:rsidRPr="007A6745" w:rsidRDefault="001F3F22" w:rsidP="007A6745">
      <w:pPr>
        <w:pStyle w:val="Titre3"/>
        <w:rPr>
          <w:lang w:val="fr-BE"/>
        </w:rPr>
      </w:pPr>
      <w:bookmarkStart w:id="180" w:name="_Toc84322622"/>
      <w:bookmarkStart w:id="181" w:name="_Toc168558389"/>
      <w:r w:rsidRPr="007A6745">
        <w:rPr>
          <w:lang w:val="fr-BE"/>
        </w:rPr>
        <w:t>Article 47</w:t>
      </w:r>
      <w:bookmarkEnd w:id="180"/>
      <w:bookmarkEnd w:id="181"/>
    </w:p>
    <w:p w14:paraId="4081F0C7" w14:textId="77777777" w:rsidR="001F3F22" w:rsidRPr="007A6745" w:rsidRDefault="001F3F22" w:rsidP="001F3F22">
      <w:pPr>
        <w:rPr>
          <w:lang w:val="fr-BE"/>
        </w:rPr>
      </w:pPr>
      <w:r w:rsidRPr="007A6745">
        <w:rPr>
          <w:lang w:val="fr-BE"/>
        </w:rPr>
        <w:t>L'Union Nationale organise un service de Conseil juridique sous la dénomination service Défense des membres.</w:t>
      </w:r>
    </w:p>
    <w:p w14:paraId="53FEC8BA" w14:textId="77777777" w:rsidR="001F3F22" w:rsidRPr="007A6745" w:rsidRDefault="001F3F22" w:rsidP="001F3F22">
      <w:pPr>
        <w:rPr>
          <w:lang w:val="fr-BE"/>
        </w:rPr>
      </w:pPr>
      <w:r w:rsidRPr="007A6745">
        <w:rPr>
          <w:lang w:val="fr-BE"/>
        </w:rPr>
        <w:t>Ce Service a pour buts :</w:t>
      </w:r>
    </w:p>
    <w:p w14:paraId="70675784" w14:textId="77777777" w:rsidR="001F3F22" w:rsidRPr="007A6745" w:rsidRDefault="001F3F22" w:rsidP="00796362">
      <w:pPr>
        <w:numPr>
          <w:ilvl w:val="0"/>
          <w:numId w:val="42"/>
        </w:numPr>
        <w:ind w:left="567" w:hanging="283"/>
        <w:rPr>
          <w:lang w:val="fr-BE"/>
        </w:rPr>
      </w:pPr>
      <w:r w:rsidRPr="007A6745">
        <w:rPr>
          <w:lang w:val="fr-BE"/>
        </w:rPr>
        <w:t>de conseiller les membres dans leurs différends avec les prestataires et les hôpitaux ou, éventuellement, dans leurs actions envers ceux-ci ;</w:t>
      </w:r>
    </w:p>
    <w:p w14:paraId="47955BE3" w14:textId="77777777" w:rsidR="001F3F22" w:rsidRPr="007A6745" w:rsidRDefault="001F3F22" w:rsidP="00796362">
      <w:pPr>
        <w:numPr>
          <w:ilvl w:val="0"/>
          <w:numId w:val="42"/>
        </w:numPr>
        <w:ind w:left="567" w:hanging="283"/>
        <w:rPr>
          <w:lang w:val="fr-BE"/>
        </w:rPr>
      </w:pPr>
      <w:r w:rsidRPr="007A6745">
        <w:rPr>
          <w:lang w:val="fr-BE"/>
        </w:rPr>
        <w:t>de donner avis aux membres et les conseiller pour obtenir la couverture des soins et la garantie d'avantages pécuniaires les plus appropriés ;</w:t>
      </w:r>
    </w:p>
    <w:p w14:paraId="47F2F3E6" w14:textId="77777777" w:rsidR="001F3F22" w:rsidRPr="007A6745" w:rsidRDefault="001F3F22" w:rsidP="00796362">
      <w:pPr>
        <w:numPr>
          <w:ilvl w:val="0"/>
          <w:numId w:val="42"/>
        </w:numPr>
        <w:ind w:left="567" w:hanging="283"/>
        <w:rPr>
          <w:lang w:val="fr-BE"/>
        </w:rPr>
      </w:pPr>
      <w:r w:rsidRPr="007A6745">
        <w:rPr>
          <w:lang w:val="fr-BE"/>
        </w:rPr>
        <w:t>de fournir tous les renseignements et informations utiles afin de réaliser les buts précédents ;</w:t>
      </w:r>
    </w:p>
    <w:p w14:paraId="4E838FA0" w14:textId="77777777" w:rsidR="001F3F22" w:rsidRPr="007A6745" w:rsidRDefault="001F3F22" w:rsidP="00796362">
      <w:pPr>
        <w:numPr>
          <w:ilvl w:val="0"/>
          <w:numId w:val="42"/>
        </w:numPr>
        <w:ind w:left="567" w:hanging="283"/>
        <w:rPr>
          <w:lang w:val="fr-BE"/>
        </w:rPr>
      </w:pPr>
      <w:r w:rsidRPr="007A6745">
        <w:rPr>
          <w:lang w:val="fr-BE"/>
        </w:rPr>
        <w:lastRenderedPageBreak/>
        <w:t>de mettre en place, si nécessaire, une médiation avec les prestataires et hôpitaux ;</w:t>
      </w:r>
    </w:p>
    <w:p w14:paraId="2829DB7F" w14:textId="77777777" w:rsidR="001F3F22" w:rsidRPr="007A6745" w:rsidRDefault="001F3F22" w:rsidP="00796362">
      <w:pPr>
        <w:numPr>
          <w:ilvl w:val="0"/>
          <w:numId w:val="42"/>
        </w:numPr>
        <w:ind w:left="567" w:hanging="283"/>
        <w:rPr>
          <w:lang w:val="fr-BE"/>
        </w:rPr>
      </w:pPr>
      <w:r w:rsidRPr="007A6745">
        <w:rPr>
          <w:lang w:val="fr-BE"/>
        </w:rPr>
        <w:t>de gérer les actions en justice prévues à l’article 39 de la loi du 6 août 1990, afin d’assurer la défense des membres vis-à-vis des tiers.</w:t>
      </w:r>
    </w:p>
    <w:p w14:paraId="68D65FF7" w14:textId="77777777" w:rsidR="001F3F22" w:rsidRPr="007A6745" w:rsidRDefault="001F3F22" w:rsidP="001F3F22">
      <w:pPr>
        <w:rPr>
          <w:lang w:val="fr-BE"/>
        </w:rPr>
      </w:pPr>
      <w:r w:rsidRPr="007A6745">
        <w:rPr>
          <w:lang w:val="fr-BE"/>
        </w:rPr>
        <w:t>Aucune contribution financière ne sera exigée du membre pour pouvoir faire appel aux diverses interventions du service.</w:t>
      </w:r>
    </w:p>
    <w:p w14:paraId="5BB1EDFB" w14:textId="4EDCF01B" w:rsidR="001F3F22" w:rsidRPr="0051703E" w:rsidRDefault="001F3F22" w:rsidP="0051703E">
      <w:pPr>
        <w:pStyle w:val="Titre2"/>
        <w:rPr>
          <w:lang w:val="fr-BE"/>
        </w:rPr>
      </w:pPr>
      <w:bookmarkStart w:id="182" w:name="_Toc84322623"/>
      <w:bookmarkStart w:id="183" w:name="_Toc168558390"/>
      <w:r w:rsidRPr="0051703E">
        <w:rPr>
          <w:lang w:val="fr-BE"/>
        </w:rPr>
        <w:t>S</w:t>
      </w:r>
      <w:r w:rsidR="0051703E" w:rsidRPr="0051703E">
        <w:rPr>
          <w:lang w:val="fr-BE"/>
        </w:rPr>
        <w:t>ection</w:t>
      </w:r>
      <w:r w:rsidRPr="0051703E">
        <w:rPr>
          <w:lang w:val="fr-BE"/>
        </w:rPr>
        <w:t xml:space="preserve"> 5 : Service de soins urgents à l'étranger</w:t>
      </w:r>
      <w:bookmarkEnd w:id="182"/>
      <w:bookmarkEnd w:id="183"/>
    </w:p>
    <w:p w14:paraId="5403A275" w14:textId="77777777" w:rsidR="001F3F22" w:rsidRPr="007A6745" w:rsidRDefault="001F3F22" w:rsidP="007A6745">
      <w:pPr>
        <w:pStyle w:val="Titre3"/>
        <w:rPr>
          <w:lang w:val="fr-BE"/>
        </w:rPr>
      </w:pPr>
      <w:bookmarkStart w:id="184" w:name="_Toc84322624"/>
      <w:bookmarkStart w:id="185" w:name="_Toc168558391"/>
      <w:r w:rsidRPr="007A6745">
        <w:rPr>
          <w:lang w:val="fr-BE"/>
        </w:rPr>
        <w:t>Article 48</w:t>
      </w:r>
      <w:bookmarkEnd w:id="184"/>
      <w:bookmarkEnd w:id="185"/>
    </w:p>
    <w:p w14:paraId="2A7C3F0B" w14:textId="77777777" w:rsidR="001F3F22" w:rsidRPr="007A6745" w:rsidRDefault="001F3F22" w:rsidP="001F3F22">
      <w:pPr>
        <w:rPr>
          <w:lang w:val="fr-BE"/>
        </w:rPr>
      </w:pPr>
      <w:r w:rsidRPr="007A6745">
        <w:rPr>
          <w:lang w:val="fr-BE"/>
        </w:rPr>
        <w:t>L’Union Nationale organise un service dénommé « Soins urgents à l’étranger ».</w:t>
      </w:r>
    </w:p>
    <w:p w14:paraId="7B8B48FB" w14:textId="77777777" w:rsidR="001F3F22" w:rsidRPr="007A6745" w:rsidRDefault="001F3F22" w:rsidP="00796362">
      <w:pPr>
        <w:numPr>
          <w:ilvl w:val="0"/>
          <w:numId w:val="17"/>
        </w:numPr>
        <w:ind w:left="567" w:hanging="283"/>
        <w:rPr>
          <w:u w:val="single"/>
          <w:lang w:val="fr-BE"/>
        </w:rPr>
      </w:pPr>
      <w:r w:rsidRPr="007A6745">
        <w:rPr>
          <w:u w:val="single"/>
          <w:lang w:val="fr-BE"/>
        </w:rPr>
        <w:t>Les bénéficiaires</w:t>
      </w:r>
    </w:p>
    <w:p w14:paraId="297BCA08" w14:textId="77777777" w:rsidR="001F3F22" w:rsidRPr="007A6745" w:rsidRDefault="001F3F22" w:rsidP="008C17B6">
      <w:pPr>
        <w:ind w:left="567"/>
        <w:rPr>
          <w:lang w:val="fr-BE"/>
        </w:rPr>
      </w:pPr>
      <w:r w:rsidRPr="007A6745">
        <w:rPr>
          <w:lang w:val="fr-BE"/>
        </w:rPr>
        <w:t>Les bénéficiaires et leurs personnes à charge qui, avant leur départ à l’étranger, ont payé la cotisation pour les services complémentaires.</w:t>
      </w:r>
    </w:p>
    <w:p w14:paraId="0D0270B2" w14:textId="77777777" w:rsidR="001F3F22" w:rsidRPr="007A6745" w:rsidRDefault="001F3F22" w:rsidP="008C17B6">
      <w:pPr>
        <w:ind w:left="567"/>
        <w:rPr>
          <w:lang w:val="fr-BE"/>
        </w:rPr>
      </w:pPr>
      <w:r w:rsidRPr="007A6745">
        <w:rPr>
          <w:lang w:val="fr-BE"/>
        </w:rPr>
        <w:t>Les bénéficiaires sont tenus d’avoir leur résidence officielle en Belgique et doivent être inscrits au Registre National belge des personnes physiques. Cette condition ne vaut pas pour les personnes suivantes :</w:t>
      </w:r>
    </w:p>
    <w:p w14:paraId="31AA23B3" w14:textId="77777777" w:rsidR="001F3F22" w:rsidRPr="007A6745" w:rsidRDefault="001F3F22" w:rsidP="00796362">
      <w:pPr>
        <w:numPr>
          <w:ilvl w:val="0"/>
          <w:numId w:val="18"/>
        </w:numPr>
        <w:ind w:left="851" w:hanging="284"/>
        <w:rPr>
          <w:lang w:val="fr-BE"/>
        </w:rPr>
      </w:pPr>
      <w:r w:rsidRPr="007A6745">
        <w:rPr>
          <w:lang w:val="fr-BE"/>
        </w:rPr>
        <w:t>les bénéficiaires exerçant une activité liée à celle des forces belges auprès de l’Eurocorps en France, pour les personnes à leur charge, lors de voyages en dehors de la Belgique et de la France ;</w:t>
      </w:r>
    </w:p>
    <w:p w14:paraId="672844FE" w14:textId="77777777" w:rsidR="001F3F22" w:rsidRPr="007A6745" w:rsidRDefault="001F3F22" w:rsidP="00796362">
      <w:pPr>
        <w:numPr>
          <w:ilvl w:val="0"/>
          <w:numId w:val="18"/>
        </w:numPr>
        <w:ind w:left="851" w:hanging="284"/>
        <w:rPr>
          <w:lang w:val="fr-BE"/>
        </w:rPr>
      </w:pPr>
      <w:r w:rsidRPr="007A6745">
        <w:rPr>
          <w:lang w:val="fr-BE"/>
        </w:rPr>
        <w:t>les bénéficiaires qui payent des cotisations sociales en Belgique, mais qui ont leur résidence officielle aux Pays-Bas, en Allemagne, au Luxembourg ou en France et les personnes à leur charge, lors de voyages en dehors de la Belgique ou du pays de leur résidence officielle ;</w:t>
      </w:r>
    </w:p>
    <w:p w14:paraId="0EEBC29B" w14:textId="77777777" w:rsidR="001F3F22" w:rsidRPr="007A6745" w:rsidRDefault="001F3F22" w:rsidP="00796362">
      <w:pPr>
        <w:numPr>
          <w:ilvl w:val="0"/>
          <w:numId w:val="18"/>
        </w:numPr>
        <w:ind w:left="851" w:hanging="284"/>
        <w:rPr>
          <w:lang w:val="fr-BE"/>
        </w:rPr>
      </w:pPr>
      <w:r w:rsidRPr="007A6745">
        <w:rPr>
          <w:lang w:val="fr-BE"/>
        </w:rPr>
        <w:t>les bénéficiaires qui payent des cotisations sociales en Belgique, mais qui sont détachés par leur employeur belge vers un pays repris au point D.1. et dont la résidence officielle se situe dans le pays de détachement, ainsi que les personnes à leur charge, lors de voyages en dehors de la Belgique ou du pays de leur résidence officielle ;</w:t>
      </w:r>
    </w:p>
    <w:p w14:paraId="0595713B" w14:textId="77777777" w:rsidR="001F3F22" w:rsidRPr="007A6745" w:rsidRDefault="001F3F22" w:rsidP="00796362">
      <w:pPr>
        <w:numPr>
          <w:ilvl w:val="0"/>
          <w:numId w:val="18"/>
        </w:numPr>
        <w:ind w:left="851" w:hanging="284"/>
        <w:rPr>
          <w:lang w:val="fr-BE"/>
        </w:rPr>
      </w:pPr>
      <w:r w:rsidRPr="007A6745">
        <w:rPr>
          <w:lang w:val="fr-BE"/>
        </w:rPr>
        <w:t>les pensionnés, invalides et personnes à charge qui ne résident pas chez le titulaire, qui tombent dans le champs d’application des règlements européens 883/2004 et 987/2009, et dont le lieu de résidence officiel se situe dans un Etat-membre de l’Union européenne, et les personnes à leur charge, lors de voyages en dehors de la Belgique et du pays de leur résidence officielle.</w:t>
      </w:r>
    </w:p>
    <w:p w14:paraId="28618CEA" w14:textId="77777777" w:rsidR="001F3F22" w:rsidRPr="007A6745" w:rsidRDefault="001F3F22" w:rsidP="00F13E59">
      <w:pPr>
        <w:ind w:left="567"/>
        <w:rPr>
          <w:lang w:val="fr-BE"/>
        </w:rPr>
      </w:pPr>
      <w:r w:rsidRPr="007A6745">
        <w:rPr>
          <w:lang w:val="fr-BE"/>
        </w:rPr>
        <w:t>Par son recours à ce service, le patient donne l’autorisation à sa mutualité et l’organisation à laquelle le service est confié de rassembler, de traiter et de communiquer à des tiers toutes les informations médicales et autres, nécessaires pour le suivi des affaires suivantes : la gestion de l’assistance, la gestion des frais et du décompte relatif à l’assistance, ainsi que la gestion des contentieux éventuels. Les dispositions légales en matière de secret médical restent toutefois entièrement applicables.</w:t>
      </w:r>
    </w:p>
    <w:p w14:paraId="4167C413" w14:textId="77777777" w:rsidR="001F3F22" w:rsidRPr="007A6745" w:rsidRDefault="001F3F22" w:rsidP="00796362">
      <w:pPr>
        <w:numPr>
          <w:ilvl w:val="0"/>
          <w:numId w:val="17"/>
        </w:numPr>
        <w:ind w:left="567" w:hanging="283"/>
        <w:rPr>
          <w:u w:val="single"/>
          <w:lang w:val="fr-BE"/>
        </w:rPr>
      </w:pPr>
      <w:r w:rsidRPr="007A6745">
        <w:rPr>
          <w:u w:val="single"/>
          <w:lang w:val="fr-BE"/>
        </w:rPr>
        <w:t>Le service</w:t>
      </w:r>
    </w:p>
    <w:p w14:paraId="44D9E94A" w14:textId="77777777" w:rsidR="001F3F22" w:rsidRPr="007A6745" w:rsidRDefault="001F3F22" w:rsidP="00F13E59">
      <w:pPr>
        <w:ind w:left="567"/>
        <w:rPr>
          <w:lang w:val="fr-BE"/>
        </w:rPr>
      </w:pPr>
      <w:r w:rsidRPr="007A6745">
        <w:rPr>
          <w:lang w:val="fr-BE"/>
        </w:rPr>
        <w:t>Le service en cas de maladie ou d’accident à l’étranger comporte :</w:t>
      </w:r>
    </w:p>
    <w:p w14:paraId="76D7944C" w14:textId="77777777" w:rsidR="001F3F22" w:rsidRPr="007A6745" w:rsidRDefault="001F3F22" w:rsidP="00796362">
      <w:pPr>
        <w:numPr>
          <w:ilvl w:val="0"/>
          <w:numId w:val="19"/>
        </w:numPr>
        <w:ind w:left="851" w:hanging="284"/>
        <w:rPr>
          <w:lang w:val="fr-BE"/>
        </w:rPr>
      </w:pPr>
      <w:r w:rsidRPr="007A6745">
        <w:rPr>
          <w:lang w:val="fr-BE"/>
        </w:rPr>
        <w:t xml:space="preserve">Une assistance via la centrale d’assistance </w:t>
      </w:r>
      <w:proofErr w:type="spellStart"/>
      <w:r w:rsidRPr="007A6745">
        <w:rPr>
          <w:lang w:val="fr-BE"/>
        </w:rPr>
        <w:t>Mediphone</w:t>
      </w:r>
      <w:proofErr w:type="spellEnd"/>
      <w:r w:rsidRPr="007A6745">
        <w:rPr>
          <w:lang w:val="fr-BE"/>
        </w:rPr>
        <w:t xml:space="preserve"> Assist lors d’un problème médical urgent ou d’un décès à l’étranger.</w:t>
      </w:r>
    </w:p>
    <w:p w14:paraId="47610E56" w14:textId="77777777" w:rsidR="001F3F22" w:rsidRPr="007A6745" w:rsidRDefault="001F3F22" w:rsidP="00F13E59">
      <w:pPr>
        <w:ind w:left="851"/>
        <w:rPr>
          <w:lang w:val="fr-BE"/>
        </w:rPr>
      </w:pPr>
      <w:r w:rsidRPr="007A6745">
        <w:rPr>
          <w:lang w:val="fr-BE"/>
        </w:rPr>
        <w:t>Par assistance, il faut entendre :</w:t>
      </w:r>
    </w:p>
    <w:p w14:paraId="716FD447" w14:textId="77777777" w:rsidR="001F3F22" w:rsidRPr="007A6745" w:rsidRDefault="001F3F22" w:rsidP="00796362">
      <w:pPr>
        <w:numPr>
          <w:ilvl w:val="0"/>
          <w:numId w:val="44"/>
        </w:numPr>
        <w:ind w:left="1134"/>
        <w:rPr>
          <w:lang w:val="fr-BE"/>
        </w:rPr>
      </w:pPr>
      <w:r w:rsidRPr="007A6745">
        <w:rPr>
          <w:lang w:val="fr-BE"/>
        </w:rPr>
        <w:lastRenderedPageBreak/>
        <w:t>l’information et les avis fournis dans le domaine médical et administratif ;</w:t>
      </w:r>
    </w:p>
    <w:p w14:paraId="6A2F9C3B" w14:textId="77777777" w:rsidR="001F3F22" w:rsidRPr="007A6745" w:rsidRDefault="001F3F22" w:rsidP="00796362">
      <w:pPr>
        <w:numPr>
          <w:ilvl w:val="0"/>
          <w:numId w:val="44"/>
        </w:numPr>
        <w:ind w:left="1134"/>
        <w:rPr>
          <w:lang w:val="fr-BE"/>
        </w:rPr>
      </w:pPr>
      <w:r w:rsidRPr="007A6745">
        <w:rPr>
          <w:lang w:val="fr-BE"/>
        </w:rPr>
        <w:t>les garanties de paiement accordées en cas :</w:t>
      </w:r>
    </w:p>
    <w:p w14:paraId="3F8967C3" w14:textId="77777777" w:rsidR="001F3F22" w:rsidRPr="007A6745" w:rsidRDefault="001F3F22" w:rsidP="00796362">
      <w:pPr>
        <w:numPr>
          <w:ilvl w:val="1"/>
          <w:numId w:val="44"/>
        </w:numPr>
        <w:ind w:left="1418"/>
        <w:rPr>
          <w:lang w:val="fr-BE"/>
        </w:rPr>
      </w:pPr>
      <w:r w:rsidRPr="007A6745">
        <w:rPr>
          <w:lang w:val="fr-BE"/>
        </w:rPr>
        <w:t>d’une admission d’au minimum 1 nuit dans un hôpital, tel que définie à l’article 294 de l’AR du 3 juillet 1996 portant exécution de la loi relative à l’assurance obligatoire soins de santé et indemnités ;</w:t>
      </w:r>
    </w:p>
    <w:p w14:paraId="155E8600" w14:textId="77777777" w:rsidR="001F3F22" w:rsidRPr="007A6745" w:rsidRDefault="001F3F22" w:rsidP="00796362">
      <w:pPr>
        <w:numPr>
          <w:ilvl w:val="1"/>
          <w:numId w:val="44"/>
        </w:numPr>
        <w:ind w:left="1418"/>
        <w:rPr>
          <w:lang w:val="fr-BE"/>
        </w:rPr>
      </w:pPr>
      <w:r w:rsidRPr="007A6745">
        <w:rPr>
          <w:lang w:val="fr-BE"/>
        </w:rPr>
        <w:t>dialyse, oxygénothérapie, chimio- et radiothérapie débutées en Belgique</w:t>
      </w:r>
    </w:p>
    <w:p w14:paraId="66475F87" w14:textId="77777777" w:rsidR="001F3F22" w:rsidRPr="007A6745" w:rsidRDefault="001F3F22" w:rsidP="00796362">
      <w:pPr>
        <w:numPr>
          <w:ilvl w:val="1"/>
          <w:numId w:val="44"/>
        </w:numPr>
        <w:ind w:left="1418"/>
        <w:rPr>
          <w:lang w:val="fr-BE"/>
        </w:rPr>
      </w:pPr>
      <w:r w:rsidRPr="007A6745">
        <w:rPr>
          <w:lang w:val="fr-BE"/>
        </w:rPr>
        <w:t>soins ambulatoires à la suite d’un accident de sports d’hiver</w:t>
      </w:r>
    </w:p>
    <w:p w14:paraId="5B289A5A" w14:textId="77777777" w:rsidR="001F3F22" w:rsidRPr="007A6745" w:rsidRDefault="001F3F22" w:rsidP="00796362">
      <w:pPr>
        <w:numPr>
          <w:ilvl w:val="0"/>
          <w:numId w:val="44"/>
        </w:numPr>
        <w:ind w:left="1134"/>
        <w:rPr>
          <w:lang w:val="fr-BE"/>
        </w:rPr>
      </w:pPr>
      <w:r w:rsidRPr="007A6745">
        <w:rPr>
          <w:lang w:val="fr-BE"/>
        </w:rPr>
        <w:t>l’organisation d’un rapatriement médicalement nécessaire du patient en cas d’accident de sports d’hiver et d’hospitalisation ;</w:t>
      </w:r>
    </w:p>
    <w:p w14:paraId="3FB66682" w14:textId="77777777" w:rsidR="001F3F22" w:rsidRPr="007A6745" w:rsidRDefault="001F3F22" w:rsidP="00796362">
      <w:pPr>
        <w:numPr>
          <w:ilvl w:val="0"/>
          <w:numId w:val="44"/>
        </w:numPr>
        <w:ind w:left="1134"/>
        <w:rPr>
          <w:lang w:val="fr-BE"/>
        </w:rPr>
      </w:pPr>
      <w:r w:rsidRPr="007A6745">
        <w:rPr>
          <w:lang w:val="fr-BE"/>
        </w:rPr>
        <w:t>l’organisation du rapatriement de la dépouille mortelle ;</w:t>
      </w:r>
    </w:p>
    <w:p w14:paraId="53874DB6" w14:textId="77777777" w:rsidR="001F3F22" w:rsidRPr="007A6745" w:rsidRDefault="001F3F22" w:rsidP="00796362">
      <w:pPr>
        <w:numPr>
          <w:ilvl w:val="0"/>
          <w:numId w:val="44"/>
        </w:numPr>
        <w:ind w:left="1134"/>
        <w:rPr>
          <w:lang w:val="fr-BE"/>
        </w:rPr>
      </w:pPr>
      <w:r w:rsidRPr="007A6745">
        <w:rPr>
          <w:lang w:val="fr-BE"/>
        </w:rPr>
        <w:t>l’envoi de médicaments, de prothèses et d’appareils, lorsqu’ils ne sont pas disponibles sur place ;</w:t>
      </w:r>
    </w:p>
    <w:p w14:paraId="08BD19B6" w14:textId="77777777" w:rsidR="001F3F22" w:rsidRPr="007A6745" w:rsidRDefault="001F3F22" w:rsidP="00796362">
      <w:pPr>
        <w:numPr>
          <w:ilvl w:val="0"/>
          <w:numId w:val="44"/>
        </w:numPr>
        <w:ind w:left="1134"/>
        <w:rPr>
          <w:lang w:val="fr-BE"/>
        </w:rPr>
      </w:pPr>
      <w:r w:rsidRPr="007A6745">
        <w:rPr>
          <w:lang w:val="fr-BE"/>
        </w:rPr>
        <w:t>les contacts avec la famille et les médecins.</w:t>
      </w:r>
    </w:p>
    <w:p w14:paraId="598FFF62" w14:textId="77777777" w:rsidR="001F3F22" w:rsidRPr="007A6745" w:rsidRDefault="001F3F22" w:rsidP="00796362">
      <w:pPr>
        <w:numPr>
          <w:ilvl w:val="0"/>
          <w:numId w:val="19"/>
        </w:numPr>
        <w:ind w:left="851" w:hanging="284"/>
        <w:rPr>
          <w:lang w:val="fr-BE"/>
        </w:rPr>
      </w:pPr>
      <w:r w:rsidRPr="007A6745">
        <w:rPr>
          <w:lang w:val="fr-BE"/>
        </w:rPr>
        <w:t>Interventions financières</w:t>
      </w:r>
    </w:p>
    <w:p w14:paraId="04452926" w14:textId="77777777" w:rsidR="001F3F22" w:rsidRPr="007A6745" w:rsidRDefault="001F3F22" w:rsidP="00F13E59">
      <w:pPr>
        <w:ind w:left="851"/>
        <w:rPr>
          <w:lang w:val="fr-BE"/>
        </w:rPr>
      </w:pPr>
      <w:r w:rsidRPr="007A6745">
        <w:rPr>
          <w:lang w:val="fr-BE"/>
        </w:rPr>
        <w:t>Le service prévoit une intervention complémentaire dans les frais suivants :</w:t>
      </w:r>
    </w:p>
    <w:p w14:paraId="6C484269" w14:textId="77777777" w:rsidR="001F3F22" w:rsidRPr="00F13E59" w:rsidRDefault="001F3F22" w:rsidP="00796362">
      <w:pPr>
        <w:numPr>
          <w:ilvl w:val="0"/>
          <w:numId w:val="44"/>
        </w:numPr>
        <w:ind w:left="1134"/>
        <w:rPr>
          <w:lang w:val="fr-BE"/>
        </w:rPr>
      </w:pPr>
      <w:r w:rsidRPr="007A6745">
        <w:rPr>
          <w:lang w:val="fr-BE"/>
        </w:rPr>
        <w:t>les frais de voyage et/ou de séjour supplémentaires de la personne malade ou blessée</w:t>
      </w:r>
      <w:r w:rsidRPr="00F13E59">
        <w:rPr>
          <w:lang w:val="fr-BE"/>
        </w:rPr>
        <w:t xml:space="preserve">, </w:t>
      </w:r>
      <w:r w:rsidRPr="007A6745">
        <w:rPr>
          <w:lang w:val="fr-BE"/>
        </w:rPr>
        <w:t>ainsi que d’un ou plusieurs compagnons de voyage ;</w:t>
      </w:r>
    </w:p>
    <w:p w14:paraId="2B28AB69" w14:textId="77777777" w:rsidR="001F3F22" w:rsidRPr="007A6745" w:rsidRDefault="001F3F22" w:rsidP="00796362">
      <w:pPr>
        <w:numPr>
          <w:ilvl w:val="0"/>
          <w:numId w:val="44"/>
        </w:numPr>
        <w:ind w:left="1134"/>
        <w:rPr>
          <w:lang w:val="fr-BE"/>
        </w:rPr>
      </w:pPr>
      <w:r w:rsidRPr="007A6745">
        <w:rPr>
          <w:lang w:val="fr-BE"/>
        </w:rPr>
        <w:t>les frais médicaux qui restent à charge du bénéficiaire après l’application de la réglementation nationale ou internationale relative à l’assurance maladie et après toute intervention dans le cadre d’une autre assurance imposée par une disposition légale ou réglementaire ;</w:t>
      </w:r>
    </w:p>
    <w:p w14:paraId="524498F6" w14:textId="77777777" w:rsidR="001F3F22" w:rsidRPr="007A6745" w:rsidRDefault="001F3F22" w:rsidP="00796362">
      <w:pPr>
        <w:numPr>
          <w:ilvl w:val="0"/>
          <w:numId w:val="44"/>
        </w:numPr>
        <w:ind w:left="1134"/>
        <w:rPr>
          <w:lang w:val="fr-BE"/>
        </w:rPr>
      </w:pPr>
      <w:r w:rsidRPr="007A6745">
        <w:rPr>
          <w:lang w:val="fr-BE"/>
        </w:rPr>
        <w:t>les frais de téléphone.</w:t>
      </w:r>
    </w:p>
    <w:p w14:paraId="0089FFA1" w14:textId="77777777" w:rsidR="001F3F22" w:rsidRPr="007A6745" w:rsidRDefault="001F3F22" w:rsidP="00F13E59">
      <w:pPr>
        <w:ind w:left="851"/>
        <w:rPr>
          <w:lang w:val="fr-BE"/>
        </w:rPr>
      </w:pPr>
      <w:r w:rsidRPr="007A6745">
        <w:rPr>
          <w:lang w:val="fr-BE"/>
        </w:rPr>
        <w:t xml:space="preserve">La centrale d’assistance </w:t>
      </w:r>
      <w:proofErr w:type="spellStart"/>
      <w:r w:rsidRPr="007A6745">
        <w:rPr>
          <w:lang w:val="fr-BE"/>
        </w:rPr>
        <w:t>Mediphone</w:t>
      </w:r>
      <w:proofErr w:type="spellEnd"/>
      <w:r w:rsidRPr="007A6745">
        <w:rPr>
          <w:lang w:val="fr-BE"/>
        </w:rPr>
        <w:t xml:space="preserve"> Assist détermine dans le respect des présentes dispositions statutaires, la politique à mener pour la réalisation du service décrit ci-dessus. Si le bénéficiaire ne suit pas les directives et les procédures de la centrale d’assistance, il perd son droit d’assistance et de remboursement.</w:t>
      </w:r>
    </w:p>
    <w:p w14:paraId="492078B0" w14:textId="77777777" w:rsidR="001F3F22" w:rsidRPr="007A6745" w:rsidRDefault="001F3F22" w:rsidP="00796362">
      <w:pPr>
        <w:numPr>
          <w:ilvl w:val="0"/>
          <w:numId w:val="17"/>
        </w:numPr>
        <w:ind w:left="567" w:hanging="283"/>
        <w:rPr>
          <w:u w:val="single"/>
          <w:lang w:val="fr-BE"/>
        </w:rPr>
      </w:pPr>
      <w:r w:rsidRPr="007A6745">
        <w:rPr>
          <w:u w:val="single"/>
          <w:lang w:val="fr-BE"/>
        </w:rPr>
        <w:t>Les conditions</w:t>
      </w:r>
    </w:p>
    <w:p w14:paraId="7DC2D06D" w14:textId="77777777" w:rsidR="001F3F22" w:rsidRPr="007A6745" w:rsidRDefault="001F3F22" w:rsidP="00F13E59">
      <w:pPr>
        <w:ind w:left="567"/>
        <w:rPr>
          <w:lang w:val="fr-BE"/>
        </w:rPr>
      </w:pPr>
      <w:r w:rsidRPr="007A6745">
        <w:rPr>
          <w:lang w:val="fr-BE"/>
        </w:rPr>
        <w:t>Les conditions suivantes doivent être remplies pour pouvoir bénéficier du service :</w:t>
      </w:r>
    </w:p>
    <w:p w14:paraId="35C2DEC2" w14:textId="77777777" w:rsidR="001F3F22" w:rsidRPr="007A6745" w:rsidRDefault="001F3F22" w:rsidP="00796362">
      <w:pPr>
        <w:numPr>
          <w:ilvl w:val="0"/>
          <w:numId w:val="20"/>
        </w:numPr>
        <w:ind w:left="851" w:hanging="284"/>
        <w:rPr>
          <w:lang w:val="fr-BE"/>
        </w:rPr>
      </w:pPr>
      <w:r w:rsidRPr="007A6745">
        <w:rPr>
          <w:lang w:val="fr-BE"/>
        </w:rPr>
        <w:t xml:space="preserve">Sauf cas de force majeure, la centrale d’assistance </w:t>
      </w:r>
      <w:proofErr w:type="spellStart"/>
      <w:r w:rsidRPr="007A6745">
        <w:rPr>
          <w:lang w:val="fr-BE"/>
        </w:rPr>
        <w:t>Mediphone</w:t>
      </w:r>
      <w:proofErr w:type="spellEnd"/>
      <w:r w:rsidRPr="007A6745">
        <w:rPr>
          <w:lang w:val="fr-BE"/>
        </w:rPr>
        <w:t xml:space="preserve"> Assist doit être avertie dans les 48 heures qui suivent l’admission à l’hôpital suite à un accident, une maladie ou une affection. En cas de dialyse, oxygénothérapie, chimio- et radiothérapie débutées en Belgique, la centrale d’assistance </w:t>
      </w:r>
      <w:proofErr w:type="spellStart"/>
      <w:r w:rsidRPr="007A6745">
        <w:rPr>
          <w:lang w:val="fr-BE"/>
        </w:rPr>
        <w:t>Mediphone</w:t>
      </w:r>
      <w:proofErr w:type="spellEnd"/>
      <w:r w:rsidRPr="007A6745">
        <w:rPr>
          <w:lang w:val="fr-BE"/>
        </w:rPr>
        <w:t xml:space="preserve"> Assist doit être avertie 1 mois avant la date de départ.</w:t>
      </w:r>
    </w:p>
    <w:p w14:paraId="0FE88761" w14:textId="77777777" w:rsidR="001F3F22" w:rsidRPr="007A6745" w:rsidRDefault="001F3F22" w:rsidP="00796362">
      <w:pPr>
        <w:numPr>
          <w:ilvl w:val="0"/>
          <w:numId w:val="20"/>
        </w:numPr>
        <w:ind w:left="851" w:hanging="284"/>
        <w:rPr>
          <w:lang w:val="fr-BE"/>
        </w:rPr>
      </w:pPr>
      <w:r w:rsidRPr="007A6745">
        <w:rPr>
          <w:lang w:val="fr-BE"/>
        </w:rPr>
        <w:t>Dans le cas où aucun appel n'a été fait à MA et qu'une intervention peut tout de même encore être accordée selon les conditions prévues au point D1, une demande d'intervention valable</w:t>
      </w:r>
      <w:r w:rsidRPr="007A6745">
        <w:rPr>
          <w:b/>
          <w:i/>
          <w:lang w:val="fr-BE"/>
        </w:rPr>
        <w:t xml:space="preserve"> </w:t>
      </w:r>
      <w:r w:rsidRPr="007A6745">
        <w:rPr>
          <w:lang w:val="fr-BE"/>
        </w:rPr>
        <w:t xml:space="preserve">dûment complétée et signée doit être soumise au service SUE. </w:t>
      </w:r>
    </w:p>
    <w:p w14:paraId="669E51FA" w14:textId="77777777" w:rsidR="001F3F22" w:rsidRPr="007A6745" w:rsidRDefault="001F3F22" w:rsidP="00796362">
      <w:pPr>
        <w:numPr>
          <w:ilvl w:val="0"/>
          <w:numId w:val="20"/>
        </w:numPr>
        <w:ind w:left="851" w:hanging="284"/>
        <w:rPr>
          <w:lang w:val="fr-BE"/>
        </w:rPr>
      </w:pPr>
      <w:r w:rsidRPr="007A6745">
        <w:rPr>
          <w:lang w:val="fr-BE"/>
        </w:rPr>
        <w:t>La prestation de services est valable pour une période de 3 mois par séjour, à compter du premier jour des soins médicaux à la suite d’un accident, d’une affection ou d’une maladie.</w:t>
      </w:r>
    </w:p>
    <w:p w14:paraId="5B44A194" w14:textId="77777777" w:rsidR="001F3F22" w:rsidRPr="007A6745" w:rsidRDefault="001F3F22" w:rsidP="00F13E59">
      <w:pPr>
        <w:ind w:left="851"/>
        <w:rPr>
          <w:lang w:val="fr-BE"/>
        </w:rPr>
      </w:pPr>
      <w:r w:rsidRPr="007A6745">
        <w:rPr>
          <w:lang w:val="fr-BE"/>
        </w:rPr>
        <w:t>La période de couverture du service est de 12 mois pour les étudiants qui séjournent dans un pays de l’Union Européenne ou en Norvège, en Islande, au Liechtenstein, au Royaume-Uni ou en Suisse, pour y participer à un programme d’échange ou pour y faire un stage et qui sont donc à même de présenter une attestation de l’établissement d’enseignement étranger.</w:t>
      </w:r>
    </w:p>
    <w:p w14:paraId="72F785F3" w14:textId="77777777" w:rsidR="001F3F22" w:rsidRPr="007A6745" w:rsidRDefault="001F3F22" w:rsidP="00F13E59">
      <w:pPr>
        <w:ind w:left="851"/>
        <w:rPr>
          <w:lang w:val="fr-BE"/>
        </w:rPr>
      </w:pPr>
      <w:r w:rsidRPr="007A6745">
        <w:rPr>
          <w:lang w:val="fr-BE"/>
        </w:rPr>
        <w:lastRenderedPageBreak/>
        <w:t xml:space="preserve">Lorsqu’un affilié est en incapacité de travail et pour autant qu’une autorisation de séjour à l’étranger du Médecin-Conseil de la mutualité soit requise dans le cadre de l’assurance indemnités, l’assistance via la centrale d’assistance </w:t>
      </w:r>
      <w:proofErr w:type="spellStart"/>
      <w:r w:rsidRPr="007A6745">
        <w:rPr>
          <w:lang w:val="fr-BE"/>
        </w:rPr>
        <w:t>Mediphone</w:t>
      </w:r>
      <w:proofErr w:type="spellEnd"/>
      <w:r w:rsidRPr="007A6745">
        <w:rPr>
          <w:lang w:val="fr-BE"/>
        </w:rPr>
        <w:t xml:space="preserve"> Assist et l’intervention financière ont lieu, sans préjudice des points D et E du présent article, pour autant que le premier soin soit réalisé durant la période accordée préalablement par le médecin-conseil de la mutualité.</w:t>
      </w:r>
    </w:p>
    <w:p w14:paraId="1CDABDA8" w14:textId="77777777" w:rsidR="001F3F22" w:rsidRPr="007A6745" w:rsidRDefault="001F3F22" w:rsidP="00796362">
      <w:pPr>
        <w:numPr>
          <w:ilvl w:val="0"/>
          <w:numId w:val="20"/>
        </w:numPr>
        <w:ind w:left="851" w:hanging="284"/>
        <w:rPr>
          <w:lang w:val="fr-BE"/>
        </w:rPr>
      </w:pPr>
      <w:r w:rsidRPr="007A6745">
        <w:rPr>
          <w:lang w:val="fr-BE"/>
        </w:rPr>
        <w:t>Il doit s'agir de soins médicaux urgents non programmés.</w:t>
      </w:r>
    </w:p>
    <w:p w14:paraId="0EAA8B9C" w14:textId="77777777" w:rsidR="001F3F22" w:rsidRPr="007A6745" w:rsidRDefault="001F3F22" w:rsidP="00F13E59">
      <w:pPr>
        <w:ind w:left="851"/>
        <w:rPr>
          <w:lang w:val="fr-BE"/>
        </w:rPr>
      </w:pPr>
      <w:r w:rsidRPr="007A6745">
        <w:rPr>
          <w:lang w:val="fr-BE"/>
        </w:rPr>
        <w:t>Le service ne couvre pas les soins médicaux lorsque le déplacement à l'étranger a pour but de s'y faire soigner ou examiner.</w:t>
      </w:r>
    </w:p>
    <w:p w14:paraId="3FBA8E47" w14:textId="77777777" w:rsidR="001F3F22" w:rsidRPr="007A6745" w:rsidRDefault="001F3F22" w:rsidP="00F13E59">
      <w:pPr>
        <w:ind w:left="851"/>
        <w:rPr>
          <w:lang w:val="fr-BE"/>
        </w:rPr>
      </w:pPr>
      <w:r w:rsidRPr="007A6745">
        <w:rPr>
          <w:lang w:val="fr-BE"/>
        </w:rPr>
        <w:t>Le service se réserve le droit de refuser l'assistance et l'intervention ou de la récupérer si le voyage ou le séjour à l'étranger ou un éventuel comportement à risque au cours du séjour entraîne une aggravation de l'état de santé.</w:t>
      </w:r>
    </w:p>
    <w:p w14:paraId="72F112E1" w14:textId="77777777" w:rsidR="001F3F22" w:rsidRPr="007A6745" w:rsidRDefault="001F3F22" w:rsidP="00796362">
      <w:pPr>
        <w:numPr>
          <w:ilvl w:val="0"/>
          <w:numId w:val="20"/>
        </w:numPr>
        <w:ind w:left="851" w:hanging="284"/>
        <w:rPr>
          <w:lang w:val="fr-BE"/>
        </w:rPr>
      </w:pPr>
      <w:r w:rsidRPr="007A6745">
        <w:rPr>
          <w:lang w:val="fr-BE"/>
        </w:rPr>
        <w:t xml:space="preserve">Pour l’intervention complémentaire dans les frais liés aux soins médicaux à l’étranger, les factures originales acquittées doivent être remises accompagnées de la preuve de leur paiement. </w:t>
      </w:r>
    </w:p>
    <w:p w14:paraId="256E40D2" w14:textId="77777777" w:rsidR="001F3F22" w:rsidRPr="007A6745" w:rsidRDefault="001F3F22" w:rsidP="00796362">
      <w:pPr>
        <w:numPr>
          <w:ilvl w:val="0"/>
          <w:numId w:val="20"/>
        </w:numPr>
        <w:ind w:left="851" w:hanging="284"/>
        <w:rPr>
          <w:lang w:val="fr-BE"/>
        </w:rPr>
      </w:pPr>
      <w:r w:rsidRPr="007A6745">
        <w:rPr>
          <w:lang w:val="fr-BE"/>
        </w:rPr>
        <w:t xml:space="preserve">Le bénéficiaire est censé se comporter comme un « bon père de famille », il est donc censé avoir le comportement que toute personne prudente doit normalement avoir dans les mêmes circonstances. </w:t>
      </w:r>
    </w:p>
    <w:p w14:paraId="11B96E2A" w14:textId="77777777" w:rsidR="001F3F22" w:rsidRPr="007A6745" w:rsidRDefault="001F3F22" w:rsidP="00796362">
      <w:pPr>
        <w:numPr>
          <w:ilvl w:val="0"/>
          <w:numId w:val="17"/>
        </w:numPr>
        <w:ind w:left="567" w:hanging="283"/>
        <w:rPr>
          <w:u w:val="single"/>
          <w:lang w:val="fr-BE"/>
        </w:rPr>
      </w:pPr>
      <w:r w:rsidRPr="007A6745">
        <w:rPr>
          <w:u w:val="single"/>
          <w:lang w:val="fr-BE"/>
        </w:rPr>
        <w:t>Les interventions</w:t>
      </w:r>
    </w:p>
    <w:p w14:paraId="11C40BBD" w14:textId="77777777" w:rsidR="001F3F22" w:rsidRPr="007A6745" w:rsidRDefault="001F3F22" w:rsidP="00796362">
      <w:pPr>
        <w:numPr>
          <w:ilvl w:val="0"/>
          <w:numId w:val="21"/>
        </w:numPr>
        <w:ind w:left="851" w:hanging="284"/>
        <w:rPr>
          <w:lang w:val="fr-BE"/>
        </w:rPr>
      </w:pPr>
      <w:r w:rsidRPr="007A6745">
        <w:rPr>
          <w:lang w:val="fr-BE"/>
        </w:rPr>
        <w:t>Les frais liés aux soins de santé à l’étranger</w:t>
      </w:r>
    </w:p>
    <w:p w14:paraId="77137CEA" w14:textId="77777777" w:rsidR="001F3F22" w:rsidRPr="007A6745" w:rsidRDefault="001F3F22" w:rsidP="00F13E59">
      <w:pPr>
        <w:ind w:left="851"/>
        <w:rPr>
          <w:lang w:val="fr-BE"/>
        </w:rPr>
      </w:pPr>
      <w:r w:rsidRPr="007A6745">
        <w:rPr>
          <w:lang w:val="fr-BE"/>
        </w:rPr>
        <w:t>Les frais de soins de santé à la suite d’un accident, d’une affection ou d’une maladie produit dans un Etat-membre de l’Union Européenne, Norvège, Islande, Liechtenstein, Suisse, à Andorre, à Saint-Marin, à Monaco, au Vatican, en Turquie, Syrie, Egypte, en Libye, en Algérie, Tunisie, au Maroc, en Serbie, au Kosovo, en Macédoine du Nord, au Monténégro, en Bosnie-Herzégovine, en Albanie, Israël, au Liban, en Jordanie, en Palestine et au Royaume-Uni</w:t>
      </w:r>
      <w:r w:rsidRPr="007A6745">
        <w:rPr>
          <w:b/>
          <w:i/>
          <w:lang w:val="fr-BE"/>
        </w:rPr>
        <w:t xml:space="preserve"> </w:t>
      </w:r>
      <w:r w:rsidRPr="007A6745">
        <w:rPr>
          <w:lang w:val="fr-BE"/>
        </w:rPr>
        <w:t>entrent en ligne de compte pour une intervention du service, après déduction de l’intervention de l’AMI ou des conventions internationales ou de toutes assurances imposées par une disposition légale ou réglementaire. Cette disposition ne s’applique pas aux contrats d’assurance particuliers, dont les interventions ne peuvent pas être prises en compte pour l’établissement des avantages qui sont octroyés dans le cadre de ce service.</w:t>
      </w:r>
    </w:p>
    <w:p w14:paraId="41AC1186" w14:textId="77777777" w:rsidR="001F3F22" w:rsidRPr="007A6745" w:rsidRDefault="001F3F22" w:rsidP="00F13E59">
      <w:pPr>
        <w:ind w:left="851"/>
        <w:rPr>
          <w:lang w:val="fr-BE"/>
        </w:rPr>
      </w:pPr>
      <w:r w:rsidRPr="007A6745">
        <w:rPr>
          <w:lang w:val="fr-BE"/>
        </w:rPr>
        <w:t xml:space="preserve">Les frais qui découlent d’une hospitalisation, de soins ambulatoires pré- et </w:t>
      </w:r>
      <w:proofErr w:type="spellStart"/>
      <w:r w:rsidRPr="007A6745">
        <w:rPr>
          <w:lang w:val="fr-BE"/>
        </w:rPr>
        <w:t>posthospitaliers</w:t>
      </w:r>
      <w:proofErr w:type="spellEnd"/>
      <w:r w:rsidRPr="007A6745">
        <w:rPr>
          <w:lang w:val="fr-BE"/>
        </w:rPr>
        <w:t xml:space="preserve"> (max. 15 jours avant et 15 jours après l’hospitalisation dont ils sont liés), de soins ambulatoires à la suite d’un accident de sports d’hiver, ainsi que d’une dialyse, d’oxygénothérapie, de chimio- et radiothérapie débutées en Belgique sont intégralement pris en charge par le service.</w:t>
      </w:r>
    </w:p>
    <w:p w14:paraId="0129068B" w14:textId="77777777" w:rsidR="001F3F22" w:rsidRPr="007A6745" w:rsidRDefault="001F3F22" w:rsidP="00F13E59">
      <w:pPr>
        <w:ind w:left="851"/>
        <w:rPr>
          <w:lang w:val="fr-BE"/>
        </w:rPr>
      </w:pPr>
      <w:r w:rsidRPr="007A6745">
        <w:rPr>
          <w:lang w:val="fr-BE"/>
        </w:rPr>
        <w:t>Pour les hospitalisations, si l’appel à la centrale d’assistance n’a pas lieu dans les 48 heures après l’hospitalisation à la suite d’un accident, d’une maladie ou d’une affection, tel que stipulé ci-dessus en C.1, les soins seront pris en charge par le service à concurrence de maximum 75 % des frais facturés (avec exclusion des frais repris au point E). Pour la dialyse, l’oxygénothérapie, la chimio- et la radiothérapie débutées en Belgique, la centrale d’assistance MA doit être avertie minimum 1 mois avant la date de départ et les soins doivent être organisés par la centrale d’assistance.</w:t>
      </w:r>
    </w:p>
    <w:p w14:paraId="1DECB334" w14:textId="77777777" w:rsidR="001F3F22" w:rsidRPr="007A6745" w:rsidRDefault="001F3F22" w:rsidP="00F13E59">
      <w:pPr>
        <w:ind w:left="851"/>
        <w:rPr>
          <w:lang w:val="fr-BE"/>
        </w:rPr>
      </w:pPr>
      <w:r w:rsidRPr="007A6745">
        <w:rPr>
          <w:lang w:val="fr-BE"/>
        </w:rPr>
        <w:t>En ce qui concerne les soins ambulatoires (autrement dit les soins médicaux pour lesquels le patient n’a pas besoin de passer la nuit à l’hôpital), les frais médicaux et les médicaments sont pris en charge par le service à concurrence de maximum</w:t>
      </w:r>
      <w:r w:rsidRPr="007A6745">
        <w:rPr>
          <w:b/>
          <w:i/>
          <w:lang w:val="fr-BE"/>
        </w:rPr>
        <w:t xml:space="preserve"> </w:t>
      </w:r>
      <w:r w:rsidRPr="007A6745">
        <w:rPr>
          <w:lang w:val="fr-BE"/>
        </w:rPr>
        <w:t xml:space="preserve">75 % des frais facturés (avec exclusion des frais repris au point E). En cas d’hospitalisation, les frais médicaux sont uniquement pris </w:t>
      </w:r>
      <w:r w:rsidRPr="007A6745">
        <w:rPr>
          <w:lang w:val="fr-BE"/>
        </w:rPr>
        <w:lastRenderedPageBreak/>
        <w:t>en charge au cours des 15 premiers jours, sauf si les soins administrés sont toujours considérés comme étant indispensables après ce délai de 15 jours et ne peuvent être reportés jusqu’après le retour en Belgique.</w:t>
      </w:r>
    </w:p>
    <w:p w14:paraId="1CA387EB" w14:textId="77777777" w:rsidR="001F3F22" w:rsidRPr="007A6745" w:rsidRDefault="001F3F22" w:rsidP="00F13E59">
      <w:pPr>
        <w:ind w:left="851"/>
        <w:rPr>
          <w:lang w:val="fr-BE"/>
        </w:rPr>
      </w:pPr>
      <w:r w:rsidRPr="007A6745">
        <w:rPr>
          <w:lang w:val="fr-BE"/>
        </w:rPr>
        <w:t>En cas de soins ambulatoires, aucune garantie ne sera versée directement à l’hôpital, sauf s’il s’agit de soins ambulatoires à la suite d’un accident de sports d’hiver et dans le cas des dialyses, d’oxygénothérapie, de chimio- et radiothérapie débutées en Belgique.</w:t>
      </w:r>
    </w:p>
    <w:p w14:paraId="48A1FFED" w14:textId="77777777" w:rsidR="001F3F22" w:rsidRPr="007A6745" w:rsidRDefault="001F3F22" w:rsidP="00F13E59">
      <w:pPr>
        <w:ind w:left="851"/>
        <w:rPr>
          <w:lang w:val="fr-BE"/>
        </w:rPr>
      </w:pPr>
      <w:r w:rsidRPr="007A6745">
        <w:rPr>
          <w:lang w:val="fr-BE"/>
        </w:rPr>
        <w:t>En cas de frais pour médicaments, ceux-ci seront remboursés pour autant qu’ils aient été prescrits par un médecin étranger à la suite d’une consultation chez ce médecin étranger.</w:t>
      </w:r>
    </w:p>
    <w:p w14:paraId="09E3F61D" w14:textId="77777777" w:rsidR="001F3F22" w:rsidRPr="007A6745" w:rsidRDefault="001F3F22" w:rsidP="00796362">
      <w:pPr>
        <w:numPr>
          <w:ilvl w:val="0"/>
          <w:numId w:val="21"/>
        </w:numPr>
        <w:ind w:left="851" w:hanging="284"/>
        <w:rPr>
          <w:lang w:val="fr-BE"/>
        </w:rPr>
      </w:pPr>
      <w:r w:rsidRPr="007A6745">
        <w:rPr>
          <w:lang w:val="fr-BE"/>
        </w:rPr>
        <w:t>Les frais liés au rapatriement et au transport du patient.</w:t>
      </w:r>
    </w:p>
    <w:p w14:paraId="09656B97" w14:textId="77777777" w:rsidR="001F3F22" w:rsidRPr="007A6745" w:rsidRDefault="001F3F22" w:rsidP="00F13E59">
      <w:pPr>
        <w:ind w:left="851"/>
        <w:rPr>
          <w:lang w:val="fr-BE"/>
        </w:rPr>
      </w:pPr>
      <w:r w:rsidRPr="007A6745">
        <w:rPr>
          <w:lang w:val="fr-BE"/>
        </w:rPr>
        <w:t>Les frais d’un rapatriement médicalement nécessaire ou du rapatriement d’une dépouille mortelle au domicile ou au lieu de séjour fixe du patient en Belgique ou à l’hôpital le plus proche de ce domicile ou ce lieu de séjour fixe en Belgique, sont intégralement pris en charge par le service si l’accident, l’affection ou la maladie s’est produit dans un état membre de l’Union européenne, en Norvège, en Islande, au Liechtenstein, en Suisse, à Andorre, à Saint-Marin, à Monaco, au Vatican, en Turquie, en Syrie, en Égypte, en Libye, en Algérie, en Tunisie, au Maroc, en Serbie, au Kosovo, en Macédoine du Nord, au Monténégro, en Bosnie-Herzégovine, en Albanie, Israël, au Liban, en Jordanie, en Palestine et au Royaume-Uni</w:t>
      </w:r>
      <w:r w:rsidRPr="007A6745">
        <w:rPr>
          <w:b/>
          <w:i/>
          <w:lang w:val="fr-BE"/>
        </w:rPr>
        <w:t xml:space="preserve">. </w:t>
      </w:r>
      <w:r w:rsidRPr="007A6745">
        <w:rPr>
          <w:lang w:val="fr-BE"/>
        </w:rPr>
        <w:t>Si le patient, le bénéficiaire mentionné au point A, réside à l'étranger, dans l'EEE ou en Suisse, et est en possession d'un document CI relatif au transfert de résidence, le rapatriement peut avoir lieu dans le pays de résidence, au lieu de la Belgique, sous réserve de l'accord de MA.</w:t>
      </w:r>
    </w:p>
    <w:p w14:paraId="12DD240D" w14:textId="661A327F" w:rsidR="001F3F22" w:rsidRPr="007A6745" w:rsidRDefault="001F3F22" w:rsidP="00F13E59">
      <w:pPr>
        <w:ind w:left="851"/>
        <w:rPr>
          <w:lang w:val="fr-BE"/>
        </w:rPr>
      </w:pPr>
      <w:r w:rsidRPr="007A6745">
        <w:rPr>
          <w:lang w:val="fr-BE"/>
        </w:rPr>
        <w:t>Sauf cas de force majeure, les frais de rapatriement ne sont à la charge du service SUE que si</w:t>
      </w:r>
      <w:r w:rsidR="00F13E59">
        <w:rPr>
          <w:lang w:val="fr-BE"/>
        </w:rPr>
        <w:t> </w:t>
      </w:r>
      <w:r w:rsidRPr="007A6745">
        <w:rPr>
          <w:lang w:val="fr-BE"/>
        </w:rPr>
        <w:t>:</w:t>
      </w:r>
    </w:p>
    <w:p w14:paraId="48BCAFEF" w14:textId="16102C6C" w:rsidR="001F3F22" w:rsidRPr="007A6745" w:rsidRDefault="001F3F22" w:rsidP="00796362">
      <w:pPr>
        <w:numPr>
          <w:ilvl w:val="0"/>
          <w:numId w:val="42"/>
        </w:numPr>
        <w:ind w:left="1134" w:hanging="283"/>
        <w:rPr>
          <w:lang w:val="fr-BE"/>
        </w:rPr>
      </w:pPr>
      <w:r w:rsidRPr="007A6745">
        <w:rPr>
          <w:lang w:val="fr-BE"/>
        </w:rPr>
        <w:t xml:space="preserve">la centrale d'assistance </w:t>
      </w:r>
      <w:proofErr w:type="spellStart"/>
      <w:r w:rsidRPr="007A6745">
        <w:rPr>
          <w:lang w:val="fr-BE"/>
        </w:rPr>
        <w:t>Mediphone</w:t>
      </w:r>
      <w:proofErr w:type="spellEnd"/>
      <w:r w:rsidRPr="007A6745">
        <w:rPr>
          <w:lang w:val="fr-BE"/>
        </w:rPr>
        <w:t xml:space="preserve"> Assist a été informée dans les 48 heures suivant l'hospitalisation ou l'accident de sports d'hiver ;</w:t>
      </w:r>
    </w:p>
    <w:p w14:paraId="09B639EC" w14:textId="0584EF7F" w:rsidR="001F3F22" w:rsidRPr="007A6745" w:rsidRDefault="001F3F22" w:rsidP="00796362">
      <w:pPr>
        <w:numPr>
          <w:ilvl w:val="0"/>
          <w:numId w:val="42"/>
        </w:numPr>
        <w:ind w:left="1134" w:hanging="283"/>
        <w:rPr>
          <w:lang w:val="fr-BE"/>
        </w:rPr>
      </w:pPr>
      <w:r w:rsidRPr="007A6745">
        <w:rPr>
          <w:lang w:val="fr-BE"/>
        </w:rPr>
        <w:t>et si MA a donné son accord en ce qui concerne le rapatriement.</w:t>
      </w:r>
    </w:p>
    <w:p w14:paraId="2ED8BAE6" w14:textId="77777777" w:rsidR="001F3F22" w:rsidRPr="007A6745" w:rsidRDefault="001F3F22" w:rsidP="00F13E59">
      <w:pPr>
        <w:ind w:left="851"/>
        <w:rPr>
          <w:lang w:val="fr-BE"/>
        </w:rPr>
      </w:pPr>
      <w:r w:rsidRPr="007A6745">
        <w:rPr>
          <w:lang w:val="fr-BE"/>
        </w:rPr>
        <w:t>Toutefois, le service SUE peut toujours être sollicité pour des conseils en ce qui concerne le rapatriement du patient.</w:t>
      </w:r>
    </w:p>
    <w:p w14:paraId="4B86CAD1" w14:textId="77777777" w:rsidR="001F3F22" w:rsidRPr="007A6745" w:rsidRDefault="001F3F22" w:rsidP="00F13E59">
      <w:pPr>
        <w:ind w:left="851"/>
        <w:rPr>
          <w:lang w:val="fr-BE"/>
        </w:rPr>
      </w:pPr>
      <w:r w:rsidRPr="007A6745">
        <w:rPr>
          <w:lang w:val="fr-BE"/>
        </w:rPr>
        <w:t>Si le patient et/ou son compagnon de voyage ne peuvent fournir la preuve du retour réservé, aucune intervention ne sera accordée pour les frais de rapatriement, à moins que le service médical SUE n'en décide autrement.</w:t>
      </w:r>
    </w:p>
    <w:p w14:paraId="0D1F95C9" w14:textId="77777777" w:rsidR="001F3F22" w:rsidRPr="007A6745" w:rsidRDefault="001F3F22" w:rsidP="00F13E59">
      <w:pPr>
        <w:ind w:left="851"/>
        <w:rPr>
          <w:lang w:val="fr-BE"/>
        </w:rPr>
      </w:pPr>
      <w:r w:rsidRPr="007A6745">
        <w:rPr>
          <w:lang w:val="fr-BE"/>
        </w:rPr>
        <w:t>Les frais de transport du patient par ambulance, transport public ou taxi du lieu de l'accident ou du lieu de séjour à l'étranger vers un hôpital étranger en raison d'un problème médical imprévu, ainsi qu’un tel transport d'un hôpital étranger vers un autre hôpital étranger, sont également entièrement pris en charge par le service (à l'exclusion des frais visés au point E), en cas d'hospitalisation d'au moins une nuit et de notification à la centrale d'assistance dans les 48 heures suivant l'admission à l'hôpital. Dans le cas d'un dossier MA non accepté, les frais de transport ne seront pris en charge par le service que dans la limite des 75 % des frais facturés. En ce qui concerne les soins ambulatoires (c'est-à-dire les soins médicaux pour lesquels le patient n'a pas à passer la nuit à l'hôpital), les frais de transport jusqu'à l'hôpital par ambulance, transport public ou taxi seront pris en charge par le service à concurrence de maximum 75 % des frais facturés (à l'exclusion des frais du point E), à moins qu’il ne s’agisse de soins ambulatoires après un accident de sports d'hiver dont les frais seront pris en charge à 100 %.</w:t>
      </w:r>
    </w:p>
    <w:p w14:paraId="0FC1FC0A" w14:textId="77777777" w:rsidR="001F3F22" w:rsidRPr="007A6745" w:rsidRDefault="001F3F22" w:rsidP="00F13E59">
      <w:pPr>
        <w:ind w:left="851"/>
        <w:rPr>
          <w:lang w:val="fr-BE"/>
        </w:rPr>
      </w:pPr>
      <w:r w:rsidRPr="007A6745">
        <w:rPr>
          <w:lang w:val="fr-BE"/>
        </w:rPr>
        <w:t>Les frais de déplacement dans le cadre des traitements à l’étranger de dialyse, d’oxygénothérapie et de chimio- et radiothérapie débutées en Belgique sont pris en charge par le service à concurrence de maximum € 100 par mois.</w:t>
      </w:r>
    </w:p>
    <w:p w14:paraId="1FEED211" w14:textId="77777777" w:rsidR="001F3F22" w:rsidRPr="007A6745" w:rsidRDefault="001F3F22" w:rsidP="00796362">
      <w:pPr>
        <w:numPr>
          <w:ilvl w:val="0"/>
          <w:numId w:val="42"/>
        </w:numPr>
        <w:ind w:left="1134" w:hanging="283"/>
        <w:rPr>
          <w:lang w:val="fr-BE"/>
        </w:rPr>
      </w:pPr>
      <w:r w:rsidRPr="007A6745">
        <w:rPr>
          <w:lang w:val="fr-BE"/>
        </w:rPr>
        <w:lastRenderedPageBreak/>
        <w:t>En cas de disparition du bénéficiaire ou de ses personnes à charge, une intervention est prévue à concurrence de 5.000 € maximum par séjour (frais de recherche et sauvetage cumulés). L'intervention ne peut être accordée que si toutes les conditions mentionnées au point C sont remplies.</w:t>
      </w:r>
    </w:p>
    <w:p w14:paraId="48DAEC32" w14:textId="77777777" w:rsidR="001F3F22" w:rsidRPr="009850C2" w:rsidRDefault="001F3F22" w:rsidP="00796362">
      <w:pPr>
        <w:numPr>
          <w:ilvl w:val="0"/>
          <w:numId w:val="21"/>
        </w:numPr>
        <w:ind w:left="851" w:hanging="284"/>
        <w:rPr>
          <w:bCs/>
          <w:iCs/>
          <w:lang w:val="fr-BE"/>
        </w:rPr>
      </w:pPr>
      <w:r w:rsidRPr="007A6745">
        <w:rPr>
          <w:lang w:val="fr-BE"/>
        </w:rPr>
        <w:t>Les frais de voyage et de séjour à la suite d’un accident, d’une affection ou d’une maladie produit dans un état membre de l’Union européenne, en Norvège, en Islande, au Liechtenstein, en Suisse, à Andorre, à Saint-Marin, à Monaco, au Vatican, en Turquie, en Syrie, en Égypte, en Libye, en Algérie, en Tunisie, au Maroc, en Serbie, au Kosovo, en Macédoine du Nord, au Monténégro, en Bosnie-Herzégovine, en Albanie, Israël, au Liban, en Jordanie, en Palestine et au Royaume-Uni.</w:t>
      </w:r>
    </w:p>
    <w:p w14:paraId="5F9770E9" w14:textId="77777777" w:rsidR="001F3F22" w:rsidRPr="007A6745" w:rsidRDefault="001F3F22" w:rsidP="009850C2">
      <w:pPr>
        <w:ind w:left="851"/>
        <w:rPr>
          <w:lang w:val="fr-BE"/>
        </w:rPr>
      </w:pPr>
      <w:r w:rsidRPr="007A6745">
        <w:rPr>
          <w:lang w:val="fr-BE"/>
        </w:rPr>
        <w:t xml:space="preserve">Les frais suivants de voyage à l’étranger et de séjour à l’étranger d’une seule personne dont la présence auprès du patient est justifiée pour des raisons médicales et humaines sont pris en charge ou remboursés par dossier. Dans des circonstances exceptionnelles, un compagnon de voyage supplémentaire peut être accepté sous réserve d'accord et organisé par MA : </w:t>
      </w:r>
    </w:p>
    <w:p w14:paraId="4FD39141" w14:textId="77777777" w:rsidR="001F3F22" w:rsidRPr="007A6745" w:rsidRDefault="001F3F22" w:rsidP="00796362">
      <w:pPr>
        <w:numPr>
          <w:ilvl w:val="0"/>
          <w:numId w:val="42"/>
        </w:numPr>
        <w:ind w:left="1134" w:hanging="283"/>
        <w:rPr>
          <w:lang w:val="fr-BE"/>
        </w:rPr>
      </w:pPr>
      <w:r w:rsidRPr="007A6745">
        <w:rPr>
          <w:lang w:val="fr-BE"/>
        </w:rPr>
        <w:t>jusqu'à un maximum de 100 € par jour (également s’il y a plusieurs compagnons de voyage) pour un maximum de 10 jours consécutifs, à compter de la date de la première facturation des frais de séjour (hôtel, repas, taxi, etc.).</w:t>
      </w:r>
    </w:p>
    <w:p w14:paraId="02785910" w14:textId="77777777" w:rsidR="001F3F22" w:rsidRPr="007A6745" w:rsidRDefault="001F3F22" w:rsidP="00796362">
      <w:pPr>
        <w:numPr>
          <w:ilvl w:val="0"/>
          <w:numId w:val="42"/>
        </w:numPr>
        <w:ind w:left="1134" w:hanging="283"/>
        <w:rPr>
          <w:lang w:val="fr-BE"/>
        </w:rPr>
      </w:pPr>
      <w:r w:rsidRPr="007A6745">
        <w:rPr>
          <w:lang w:val="fr-BE"/>
        </w:rPr>
        <w:t>jusqu'à un maximum de 500 €, même s'il y a un compagnon de voyage supplémentaire : les frais de voyage de la Belgique vers le pays où se trouve le patient</w:t>
      </w:r>
    </w:p>
    <w:p w14:paraId="5DFD643F" w14:textId="77777777" w:rsidR="001F3F22" w:rsidRPr="007A6745" w:rsidRDefault="001F3F22" w:rsidP="009850C2">
      <w:pPr>
        <w:ind w:left="851"/>
        <w:rPr>
          <w:lang w:val="fr-BE"/>
        </w:rPr>
      </w:pPr>
      <w:r w:rsidRPr="007A6745">
        <w:rPr>
          <w:lang w:val="fr-BE"/>
        </w:rPr>
        <w:t>L’accord relatif à ces frais est donné par la centrale d’assistance. Le rapatriement du compagnon de voyage sera entièrement pris en charge s'il est organisé par MA et moyennant l'accord de la centrale d'assistance.</w:t>
      </w:r>
    </w:p>
    <w:p w14:paraId="5CFBAFE3" w14:textId="77777777" w:rsidR="001F3F22" w:rsidRPr="007A6745" w:rsidRDefault="001F3F22" w:rsidP="00796362">
      <w:pPr>
        <w:numPr>
          <w:ilvl w:val="0"/>
          <w:numId w:val="21"/>
        </w:numPr>
        <w:ind w:left="851" w:hanging="284"/>
        <w:rPr>
          <w:lang w:val="fr-BE"/>
        </w:rPr>
      </w:pPr>
      <w:r w:rsidRPr="007A6745">
        <w:rPr>
          <w:lang w:val="fr-BE"/>
        </w:rPr>
        <w:t>Les frais de téléphone à la suite d’un accident, d’une affection ou d’une maladie produit dans un état membre de l’Union européenne, en Norvège, en Islande, au Liechtenstein, en Suisse, à Andorre, à Saint-Marin, à Monaco, au Vatican, en Turquie, en Syrie, en Égypte, en Libye, en Algérie, en Tunisie, au Maroc, en Serbie, au Kosovo, en Macédoine du Nord, au Monténégro, en Bosnie-Herzégovine, en Albanie, Israël, au Liban, en Jordanie, en Palestine et au Royaume-Uni.</w:t>
      </w:r>
    </w:p>
    <w:p w14:paraId="52C8B02C" w14:textId="77777777" w:rsidR="001F3F22" w:rsidRPr="007A6745" w:rsidRDefault="001F3F22" w:rsidP="009850C2">
      <w:pPr>
        <w:ind w:left="851"/>
        <w:rPr>
          <w:lang w:val="fr-BE"/>
        </w:rPr>
      </w:pPr>
      <w:r w:rsidRPr="007A6745">
        <w:rPr>
          <w:lang w:val="fr-BE"/>
        </w:rPr>
        <w:t xml:space="preserve">Les frais du premier contact téléphonique avec la centrale d’assistance </w:t>
      </w:r>
      <w:proofErr w:type="spellStart"/>
      <w:r w:rsidRPr="007A6745">
        <w:rPr>
          <w:lang w:val="fr-BE"/>
        </w:rPr>
        <w:t>Mediphone</w:t>
      </w:r>
      <w:proofErr w:type="spellEnd"/>
      <w:r w:rsidRPr="007A6745">
        <w:rPr>
          <w:lang w:val="fr-BE"/>
        </w:rPr>
        <w:t xml:space="preserve"> Assist sont pris en charge par le service en cas de dossier accepté MA par l’octroi d’un montant forfaitaire de € 15 par dossier, uniquement si les conditions reprises au point C sont remplies. </w:t>
      </w:r>
    </w:p>
    <w:p w14:paraId="781B6019" w14:textId="77777777" w:rsidR="001F3F22" w:rsidRPr="007A6745" w:rsidRDefault="001F3F22" w:rsidP="009850C2">
      <w:pPr>
        <w:ind w:left="851"/>
        <w:rPr>
          <w:lang w:val="fr-BE"/>
        </w:rPr>
      </w:pPr>
      <w:r w:rsidRPr="007A6745">
        <w:rPr>
          <w:lang w:val="fr-BE"/>
        </w:rPr>
        <w:t>Lorsqu’il s’agit d’une personne à charge, les interventions sont payées au bénéficiaire à charge duquel l’intéressé est inscrit auprès de la mutualité. Les interventions peuvent également être payées à toute personne munie d’une procuration écrite du bénéficiaire et sur présentation de différents documents justificatifs probants.</w:t>
      </w:r>
    </w:p>
    <w:p w14:paraId="4D42904C" w14:textId="77777777" w:rsidR="001F3F22" w:rsidRPr="007A6745" w:rsidRDefault="001F3F22" w:rsidP="00796362">
      <w:pPr>
        <w:numPr>
          <w:ilvl w:val="0"/>
          <w:numId w:val="21"/>
        </w:numPr>
        <w:ind w:left="851" w:hanging="284"/>
        <w:rPr>
          <w:lang w:val="fr-BE"/>
        </w:rPr>
      </w:pPr>
      <w:r w:rsidRPr="007A6745">
        <w:rPr>
          <w:lang w:val="fr-BE"/>
        </w:rPr>
        <w:t>La possibilité de faire appel aux interventions reprises au point D court jusqu'à la fin du troisième mois qui suit la période pour laquelle les cotisations pour les services complémentaires sont payées.</w:t>
      </w:r>
    </w:p>
    <w:p w14:paraId="0DA69F23" w14:textId="77777777" w:rsidR="001F3F22" w:rsidRPr="007A6745" w:rsidRDefault="001F3F22" w:rsidP="00796362">
      <w:pPr>
        <w:numPr>
          <w:ilvl w:val="0"/>
          <w:numId w:val="21"/>
        </w:numPr>
        <w:ind w:left="851" w:hanging="284"/>
        <w:rPr>
          <w:lang w:val="fr-BE"/>
        </w:rPr>
      </w:pPr>
      <w:r w:rsidRPr="007A6745">
        <w:rPr>
          <w:lang w:val="fr-BE"/>
        </w:rPr>
        <w:t>Les interventions reprises au point D ne sont pas d'application en cas de séjour sur un territoire ou sur une île dépendant d'un Etat membre de l'Union européenne et qui est repris(e) sur la liste des territoires et îles exclu(e)s au point E.</w:t>
      </w:r>
    </w:p>
    <w:p w14:paraId="74BE215C" w14:textId="77777777" w:rsidR="001F3F22" w:rsidRPr="007A6745" w:rsidRDefault="001F3F22" w:rsidP="00796362">
      <w:pPr>
        <w:numPr>
          <w:ilvl w:val="0"/>
          <w:numId w:val="17"/>
        </w:numPr>
        <w:ind w:left="567" w:hanging="283"/>
        <w:rPr>
          <w:u w:val="single"/>
          <w:lang w:val="fr-BE"/>
        </w:rPr>
      </w:pPr>
      <w:r w:rsidRPr="007A6745">
        <w:rPr>
          <w:u w:val="single"/>
          <w:lang w:val="fr-BE"/>
        </w:rPr>
        <w:t>Les exclusions</w:t>
      </w:r>
    </w:p>
    <w:p w14:paraId="3D12C6B3" w14:textId="77777777" w:rsidR="001F3F22" w:rsidRPr="007A6745" w:rsidRDefault="001F3F22" w:rsidP="009850C2">
      <w:pPr>
        <w:ind w:left="567"/>
        <w:rPr>
          <w:lang w:val="fr-BE"/>
        </w:rPr>
      </w:pPr>
      <w:r w:rsidRPr="007A6745">
        <w:rPr>
          <w:lang w:val="fr-BE"/>
        </w:rPr>
        <w:t>Sont exclus de l'intervention de ce service :</w:t>
      </w:r>
    </w:p>
    <w:p w14:paraId="145D99AC" w14:textId="77777777" w:rsidR="001F3F22" w:rsidRPr="007A6745" w:rsidRDefault="001F3F22" w:rsidP="00796362">
      <w:pPr>
        <w:numPr>
          <w:ilvl w:val="0"/>
          <w:numId w:val="42"/>
        </w:numPr>
        <w:ind w:left="851" w:hanging="283"/>
        <w:rPr>
          <w:lang w:val="fr-BE"/>
        </w:rPr>
      </w:pPr>
      <w:r w:rsidRPr="007A6745">
        <w:rPr>
          <w:lang w:val="fr-BE"/>
        </w:rPr>
        <w:t>les frais de séjour et de soins dans les centres de cure thermale et de convalescence, ainsi que dans les centres de rééducation (fonctionnelle) et revalidation</w:t>
      </w:r>
    </w:p>
    <w:p w14:paraId="65DD0A63" w14:textId="77777777" w:rsidR="001F3F22" w:rsidRPr="007A6745" w:rsidRDefault="001F3F22" w:rsidP="00796362">
      <w:pPr>
        <w:numPr>
          <w:ilvl w:val="0"/>
          <w:numId w:val="42"/>
        </w:numPr>
        <w:ind w:left="851" w:hanging="283"/>
        <w:rPr>
          <w:lang w:val="fr-BE"/>
        </w:rPr>
      </w:pPr>
      <w:r w:rsidRPr="007A6745">
        <w:rPr>
          <w:lang w:val="fr-BE"/>
        </w:rPr>
        <w:lastRenderedPageBreak/>
        <w:t>les frais en cas de collocation ;</w:t>
      </w:r>
    </w:p>
    <w:p w14:paraId="6BE46CED" w14:textId="77777777" w:rsidR="001F3F22" w:rsidRPr="007A6745" w:rsidRDefault="001F3F22" w:rsidP="00796362">
      <w:pPr>
        <w:numPr>
          <w:ilvl w:val="0"/>
          <w:numId w:val="42"/>
        </w:numPr>
        <w:ind w:left="851" w:hanging="283"/>
        <w:rPr>
          <w:lang w:val="fr-BE"/>
        </w:rPr>
      </w:pPr>
      <w:r w:rsidRPr="007A6745">
        <w:rPr>
          <w:lang w:val="fr-BE"/>
        </w:rPr>
        <w:t>les frais de vaccinations ;</w:t>
      </w:r>
    </w:p>
    <w:p w14:paraId="3533AEB1" w14:textId="77777777" w:rsidR="001F3F22" w:rsidRPr="007A6745" w:rsidRDefault="001F3F22" w:rsidP="00796362">
      <w:pPr>
        <w:numPr>
          <w:ilvl w:val="0"/>
          <w:numId w:val="42"/>
        </w:numPr>
        <w:ind w:left="851" w:hanging="283"/>
        <w:rPr>
          <w:lang w:val="fr-BE"/>
        </w:rPr>
      </w:pPr>
      <w:r w:rsidRPr="007A6745">
        <w:rPr>
          <w:lang w:val="fr-BE"/>
        </w:rPr>
        <w:t>les traitements esthétiques et de rajeunissement ;</w:t>
      </w:r>
    </w:p>
    <w:p w14:paraId="1AC19A0A" w14:textId="77777777" w:rsidR="001F3F22" w:rsidRPr="007A6745" w:rsidRDefault="001F3F22" w:rsidP="00796362">
      <w:pPr>
        <w:numPr>
          <w:ilvl w:val="0"/>
          <w:numId w:val="42"/>
        </w:numPr>
        <w:ind w:left="851" w:hanging="283"/>
        <w:rPr>
          <w:lang w:val="fr-BE"/>
        </w:rPr>
      </w:pPr>
      <w:r w:rsidRPr="007A6745">
        <w:rPr>
          <w:lang w:val="fr-BE"/>
        </w:rPr>
        <w:t>les frais funéraires, ainsi que les frais d'inhumation et/ou de crémation ;</w:t>
      </w:r>
    </w:p>
    <w:p w14:paraId="103F2E07" w14:textId="77777777" w:rsidR="001F3F22" w:rsidRPr="007A6745" w:rsidRDefault="001F3F22" w:rsidP="00796362">
      <w:pPr>
        <w:numPr>
          <w:ilvl w:val="0"/>
          <w:numId w:val="42"/>
        </w:numPr>
        <w:ind w:left="851" w:hanging="283"/>
        <w:rPr>
          <w:lang w:val="fr-BE"/>
        </w:rPr>
      </w:pPr>
      <w:r w:rsidRPr="007A6745">
        <w:rPr>
          <w:lang w:val="fr-BE"/>
        </w:rPr>
        <w:t>les greffes d'organes sauf accord spécial du Conseil d'Administration ;</w:t>
      </w:r>
    </w:p>
    <w:p w14:paraId="62D58574" w14:textId="77777777" w:rsidR="001F3F22" w:rsidRPr="007A6745" w:rsidRDefault="001F3F22" w:rsidP="00796362">
      <w:pPr>
        <w:numPr>
          <w:ilvl w:val="0"/>
          <w:numId w:val="42"/>
        </w:numPr>
        <w:ind w:left="851" w:hanging="283"/>
        <w:rPr>
          <w:lang w:val="fr-BE"/>
        </w:rPr>
      </w:pPr>
      <w:r w:rsidRPr="007A6745">
        <w:rPr>
          <w:lang w:val="fr-BE"/>
        </w:rPr>
        <w:t xml:space="preserve">les frais liés à la réparation ou à l’achat de lunettes, prothèses de l’œil et appareils auditifs ; </w:t>
      </w:r>
    </w:p>
    <w:p w14:paraId="346D94D9" w14:textId="77777777" w:rsidR="001F3F22" w:rsidRPr="007A6745" w:rsidRDefault="001F3F22" w:rsidP="00796362">
      <w:pPr>
        <w:numPr>
          <w:ilvl w:val="0"/>
          <w:numId w:val="42"/>
        </w:numPr>
        <w:ind w:left="851" w:hanging="283"/>
        <w:rPr>
          <w:lang w:val="fr-BE"/>
        </w:rPr>
      </w:pPr>
      <w:r w:rsidRPr="007A6745">
        <w:rPr>
          <w:lang w:val="fr-BE"/>
        </w:rPr>
        <w:t>les frais liés à la réparation ou l’achat de prothèses dentaires, implants et tous les frais liés à d’autres soins dentaires. En ce qui concerne les autres soins dentaires, un rapport médical détaillé d'un médecin ou d'un dentiste dans lequel l'urgence est démontrée peut éventuellement donner lieu à une intervention.</w:t>
      </w:r>
    </w:p>
    <w:p w14:paraId="6AF41D46" w14:textId="77777777" w:rsidR="001F3F22" w:rsidRPr="007A6745" w:rsidRDefault="001F3F22" w:rsidP="00796362">
      <w:pPr>
        <w:numPr>
          <w:ilvl w:val="0"/>
          <w:numId w:val="42"/>
        </w:numPr>
        <w:ind w:left="851" w:hanging="283"/>
        <w:rPr>
          <w:lang w:val="fr-BE"/>
        </w:rPr>
      </w:pPr>
      <w:r w:rsidRPr="007A6745">
        <w:rPr>
          <w:lang w:val="fr-BE"/>
        </w:rPr>
        <w:t>les frais liés à la réparation ou l’achat d’autres prothèses externes ;</w:t>
      </w:r>
    </w:p>
    <w:p w14:paraId="3213FB78" w14:textId="77777777" w:rsidR="001F3F22" w:rsidRPr="007A6745" w:rsidRDefault="001F3F22" w:rsidP="00796362">
      <w:pPr>
        <w:numPr>
          <w:ilvl w:val="0"/>
          <w:numId w:val="42"/>
        </w:numPr>
        <w:ind w:left="851" w:hanging="283"/>
        <w:rPr>
          <w:lang w:val="fr-BE"/>
        </w:rPr>
      </w:pPr>
      <w:r w:rsidRPr="007A6745">
        <w:rPr>
          <w:lang w:val="fr-BE"/>
        </w:rPr>
        <w:t>les frais liés à la réparation ou l’achat d’une chaise roulante ou appareil similaire ;</w:t>
      </w:r>
    </w:p>
    <w:p w14:paraId="43A2F9F1" w14:textId="77777777" w:rsidR="001F3F22" w:rsidRPr="007A6745" w:rsidRDefault="001F3F22" w:rsidP="00796362">
      <w:pPr>
        <w:numPr>
          <w:ilvl w:val="0"/>
          <w:numId w:val="42"/>
        </w:numPr>
        <w:ind w:left="851" w:hanging="283"/>
        <w:rPr>
          <w:lang w:val="fr-BE"/>
        </w:rPr>
      </w:pPr>
      <w:r w:rsidRPr="007A6745">
        <w:rPr>
          <w:lang w:val="fr-BE"/>
        </w:rPr>
        <w:t xml:space="preserve">les frais liés à la pratique d’activités sportives ou de loisirs qui ont pour effet de majorer le risque, en ce compris toute activité ou sport dangereux pour laquelle l’organisateur demande au participant de signer un document de décharge de toute responsabilité. Il s’agit des activités suivantes : l’alpinisme, le </w:t>
      </w:r>
      <w:proofErr w:type="spellStart"/>
      <w:r w:rsidRPr="007A6745">
        <w:rPr>
          <w:lang w:val="fr-BE"/>
        </w:rPr>
        <w:t>basejump</w:t>
      </w:r>
      <w:proofErr w:type="spellEnd"/>
      <w:r w:rsidRPr="007A6745">
        <w:rPr>
          <w:lang w:val="fr-BE"/>
        </w:rPr>
        <w:t xml:space="preserve">, le bobsleigh, le deltaplane, le </w:t>
      </w:r>
      <w:proofErr w:type="spellStart"/>
      <w:r w:rsidRPr="007A6745">
        <w:rPr>
          <w:lang w:val="fr-BE"/>
        </w:rPr>
        <w:t>downhill</w:t>
      </w:r>
      <w:proofErr w:type="spellEnd"/>
      <w:r w:rsidRPr="007A6745">
        <w:rPr>
          <w:lang w:val="fr-BE"/>
        </w:rPr>
        <w:t xml:space="preserve">, le saut à l’élastique, le horseball, l’alpinisme sur glace, les courses en voiture/moto ou avec un </w:t>
      </w:r>
      <w:proofErr w:type="spellStart"/>
      <w:r w:rsidRPr="007A6745">
        <w:rPr>
          <w:lang w:val="fr-BE"/>
        </w:rPr>
        <w:t>horsbord</w:t>
      </w:r>
      <w:proofErr w:type="spellEnd"/>
      <w:r w:rsidRPr="007A6745">
        <w:rPr>
          <w:lang w:val="fr-BE"/>
        </w:rPr>
        <w:t xml:space="preserve">, le </w:t>
      </w:r>
      <w:proofErr w:type="spellStart"/>
      <w:r w:rsidRPr="007A6745">
        <w:rPr>
          <w:lang w:val="fr-BE"/>
        </w:rPr>
        <w:t>paragliding</w:t>
      </w:r>
      <w:proofErr w:type="spellEnd"/>
      <w:r w:rsidRPr="007A6745">
        <w:rPr>
          <w:lang w:val="fr-BE"/>
        </w:rPr>
        <w:t xml:space="preserve">, le </w:t>
      </w:r>
      <w:proofErr w:type="spellStart"/>
      <w:r w:rsidRPr="007A6745">
        <w:rPr>
          <w:lang w:val="fr-BE"/>
        </w:rPr>
        <w:t>parasailing</w:t>
      </w:r>
      <w:proofErr w:type="spellEnd"/>
      <w:r w:rsidRPr="007A6745">
        <w:rPr>
          <w:lang w:val="fr-BE"/>
        </w:rPr>
        <w:t>, le parapente, la descente en luge, le saut à ski, le ski acrobatique, le ski hors-piste, le snowboard hors-piste, la spéléologie, l’ULM, le parachutisme, les sports de combat, le vol à voile ;</w:t>
      </w:r>
    </w:p>
    <w:p w14:paraId="5E5B7A1A" w14:textId="77777777" w:rsidR="001F3F22" w:rsidRPr="007A6745" w:rsidRDefault="001F3F22" w:rsidP="00796362">
      <w:pPr>
        <w:numPr>
          <w:ilvl w:val="0"/>
          <w:numId w:val="42"/>
        </w:numPr>
        <w:ind w:left="851" w:hanging="283"/>
        <w:rPr>
          <w:lang w:val="fr-BE"/>
        </w:rPr>
      </w:pPr>
      <w:r w:rsidRPr="007A6745">
        <w:rPr>
          <w:lang w:val="fr-BE"/>
        </w:rPr>
        <w:t>les frais liés à la pratique d’un sport rémunéré : la participation à une compétition ou une exhibition sportive pour lesquels l’organisateur perçoit un droit d’entrée et pour lesquels les participants reçoivent une rémunération, sous quelque forme que ce soit. Y sont assimilés : les préparations et entraînements pour ces compétitions ou exhibitions ;</w:t>
      </w:r>
    </w:p>
    <w:p w14:paraId="76681255" w14:textId="77777777" w:rsidR="001F3F22" w:rsidRPr="007A6745" w:rsidRDefault="001F3F22" w:rsidP="00796362">
      <w:pPr>
        <w:numPr>
          <w:ilvl w:val="0"/>
          <w:numId w:val="42"/>
        </w:numPr>
        <w:ind w:left="851" w:hanging="283"/>
        <w:rPr>
          <w:lang w:val="fr-BE"/>
        </w:rPr>
      </w:pPr>
      <w:r w:rsidRPr="007A6745">
        <w:rPr>
          <w:lang w:val="fr-BE"/>
        </w:rPr>
        <w:t>les frais résultant de faits de guerre (notamment si la destination de voyage est déconseillée par le SPF Affaires Etrangères) ;</w:t>
      </w:r>
    </w:p>
    <w:p w14:paraId="11942D62" w14:textId="77777777" w:rsidR="001F3F22" w:rsidRPr="007A6745" w:rsidRDefault="001F3F22" w:rsidP="00796362">
      <w:pPr>
        <w:numPr>
          <w:ilvl w:val="0"/>
          <w:numId w:val="42"/>
        </w:numPr>
        <w:ind w:left="851" w:hanging="283"/>
        <w:rPr>
          <w:lang w:val="fr-BE"/>
        </w:rPr>
      </w:pPr>
      <w:r w:rsidRPr="007A6745">
        <w:rPr>
          <w:lang w:val="fr-BE"/>
        </w:rPr>
        <w:t>les frais survenant à la suite d'émeutes, de troubles civils, de tous actes de violence collectifs d'inspiration politique, idéologique ou sociale sauf preuve à apporter par le bénéficiaire que celui-ci ne prenait pas part active et volontaire à ces événements (notamment si la destination de voyage est déconseillée par le SPF Affaires Etrangères) ;</w:t>
      </w:r>
    </w:p>
    <w:p w14:paraId="7C9DCEA8" w14:textId="77777777" w:rsidR="001F3F22" w:rsidRPr="007A6745" w:rsidRDefault="001F3F22" w:rsidP="00796362">
      <w:pPr>
        <w:numPr>
          <w:ilvl w:val="0"/>
          <w:numId w:val="42"/>
        </w:numPr>
        <w:ind w:left="851" w:hanging="283"/>
        <w:rPr>
          <w:lang w:val="fr-BE"/>
        </w:rPr>
      </w:pPr>
      <w:r w:rsidRPr="007A6745">
        <w:rPr>
          <w:lang w:val="fr-BE"/>
        </w:rPr>
        <w:t xml:space="preserve">les frais résultant d'accidents ou maladies survenant lorsque le bénéficiaire se trouve sous l'influence d’alcool, de stupéfiants, hallucinogènes ou autres drogues. Pour les accidents de la route, le taux d’alcool en pour mille du code de la route belge est utilisé pour exclure toute indemnisation, même à l'étranger.  </w:t>
      </w:r>
    </w:p>
    <w:p w14:paraId="4D0DFCDD" w14:textId="77777777" w:rsidR="001F3F22" w:rsidRPr="007A6745" w:rsidRDefault="001F3F22" w:rsidP="00796362">
      <w:pPr>
        <w:numPr>
          <w:ilvl w:val="0"/>
          <w:numId w:val="42"/>
        </w:numPr>
        <w:ind w:left="851" w:hanging="283"/>
        <w:rPr>
          <w:lang w:val="fr-BE"/>
        </w:rPr>
      </w:pPr>
      <w:r w:rsidRPr="007A6745">
        <w:rPr>
          <w:lang w:val="fr-BE"/>
        </w:rPr>
        <w:t>les frais résultant de la participation volontaire à un crime ou un délit ;</w:t>
      </w:r>
    </w:p>
    <w:p w14:paraId="2CAA919D" w14:textId="77777777" w:rsidR="001F3F22" w:rsidRPr="007A6745" w:rsidRDefault="001F3F22" w:rsidP="00796362">
      <w:pPr>
        <w:numPr>
          <w:ilvl w:val="0"/>
          <w:numId w:val="42"/>
        </w:numPr>
        <w:ind w:left="851" w:hanging="283"/>
        <w:rPr>
          <w:lang w:val="fr-BE"/>
        </w:rPr>
      </w:pPr>
      <w:r w:rsidRPr="007A6745">
        <w:rPr>
          <w:lang w:val="fr-BE"/>
        </w:rPr>
        <w:t xml:space="preserve">les frais résultant d'une tentative de suicide ou du fait intentionnel de l'intéressé, sauf en cas de sauvetage de personnes ou de biens ; </w:t>
      </w:r>
    </w:p>
    <w:p w14:paraId="26A0FA05" w14:textId="77777777" w:rsidR="001F3F22" w:rsidRPr="007A6745" w:rsidRDefault="001F3F22" w:rsidP="00796362">
      <w:pPr>
        <w:numPr>
          <w:ilvl w:val="0"/>
          <w:numId w:val="42"/>
        </w:numPr>
        <w:ind w:left="851" w:hanging="283"/>
        <w:rPr>
          <w:lang w:val="fr-BE"/>
        </w:rPr>
      </w:pPr>
      <w:r w:rsidRPr="007A6745">
        <w:rPr>
          <w:lang w:val="fr-BE"/>
        </w:rPr>
        <w:t>les frais qui résultent d’un acte volontaire exposant son auteur, sans raison valable, à un danger dont il aurait dû avoir conscience (notamment si la destination de voyage est déconseillée par le SPF Affaires Etrangères) ;</w:t>
      </w:r>
    </w:p>
    <w:p w14:paraId="08A45E52" w14:textId="77777777" w:rsidR="001F3F22" w:rsidRPr="007A6745" w:rsidRDefault="001F3F22" w:rsidP="00796362">
      <w:pPr>
        <w:numPr>
          <w:ilvl w:val="0"/>
          <w:numId w:val="42"/>
        </w:numPr>
        <w:ind w:left="851" w:hanging="283"/>
        <w:rPr>
          <w:lang w:val="fr-BE"/>
        </w:rPr>
      </w:pPr>
      <w:r w:rsidRPr="007A6745">
        <w:rPr>
          <w:lang w:val="fr-BE"/>
        </w:rPr>
        <w:t>les frais résultant d'une catastrophe naturelle ou industrielle ;</w:t>
      </w:r>
    </w:p>
    <w:p w14:paraId="24C334BA" w14:textId="77777777" w:rsidR="001F3F22" w:rsidRPr="007A6745" w:rsidRDefault="001F3F22" w:rsidP="00796362">
      <w:pPr>
        <w:numPr>
          <w:ilvl w:val="0"/>
          <w:numId w:val="42"/>
        </w:numPr>
        <w:ind w:left="851" w:hanging="283"/>
        <w:rPr>
          <w:lang w:val="fr-BE"/>
        </w:rPr>
      </w:pPr>
      <w:r w:rsidRPr="007A6745">
        <w:rPr>
          <w:lang w:val="fr-BE"/>
        </w:rPr>
        <w:lastRenderedPageBreak/>
        <w:t>les frais découlant d'un séjour dans l'un des territoires mentionnés ci-dessous ou sur l'une des îles mentionnées ci-dessous, qui sont rattachés à un Etat membre de l'Union européenne, à savoir :</w:t>
      </w:r>
    </w:p>
    <w:p w14:paraId="6FCA7B3D" w14:textId="77777777" w:rsidR="001F3F22" w:rsidRPr="007A6745" w:rsidRDefault="001F3F22" w:rsidP="00796362">
      <w:pPr>
        <w:numPr>
          <w:ilvl w:val="0"/>
          <w:numId w:val="45"/>
        </w:numPr>
        <w:ind w:left="1134" w:hanging="283"/>
        <w:rPr>
          <w:lang w:val="fr-BE"/>
        </w:rPr>
      </w:pPr>
      <w:r w:rsidRPr="007A6745">
        <w:rPr>
          <w:lang w:val="fr-BE"/>
        </w:rPr>
        <w:t xml:space="preserve">pour la France : la Polynésie française, Wallis-et-Futuna, Saint-Pierre et Miquelon, les Terres australes et antarctiques françaises, la Nouvelle Calédonie, Clipperton ; </w:t>
      </w:r>
    </w:p>
    <w:p w14:paraId="45E6D1CA" w14:textId="77777777" w:rsidR="001F3F22" w:rsidRPr="007A6745" w:rsidRDefault="001F3F22" w:rsidP="00796362">
      <w:pPr>
        <w:numPr>
          <w:ilvl w:val="0"/>
          <w:numId w:val="45"/>
        </w:numPr>
        <w:ind w:left="1134" w:hanging="283"/>
        <w:rPr>
          <w:lang w:val="fr-BE"/>
        </w:rPr>
      </w:pPr>
      <w:r w:rsidRPr="007A6745">
        <w:rPr>
          <w:lang w:val="fr-BE"/>
        </w:rPr>
        <w:t>pour le Royaume Uni : les îles Caïmans, Anguilla, les îles des Bermudes, Montserrat, Sainte-Hélène, Ascension et Tristan da Cunha, le territoire britannique de l’océan Indien, Géorgie du Sud et les îles Sandwich du Sud, le territoire antarctique britannique, les îles Malouines, les îles Pitcairn, les îles Vierges britanniques, les îles Turques et Caïques ;</w:t>
      </w:r>
    </w:p>
    <w:p w14:paraId="430B0B53" w14:textId="77777777" w:rsidR="001F3F22" w:rsidRPr="007A6745" w:rsidRDefault="001F3F22" w:rsidP="00796362">
      <w:pPr>
        <w:numPr>
          <w:ilvl w:val="0"/>
          <w:numId w:val="45"/>
        </w:numPr>
        <w:ind w:left="1134" w:hanging="283"/>
        <w:rPr>
          <w:lang w:val="fr-BE"/>
        </w:rPr>
      </w:pPr>
      <w:r w:rsidRPr="007A6745">
        <w:rPr>
          <w:lang w:val="fr-BE"/>
        </w:rPr>
        <w:t>pour les Pays-Bas : les Antilles néerlandaises, à savoir, Saba, Curaçao, Bonaire, Saint-Martin et Saint-Eustache et Aruba ;</w:t>
      </w:r>
    </w:p>
    <w:p w14:paraId="31C143F1" w14:textId="77777777" w:rsidR="001F3F22" w:rsidRPr="007A6745" w:rsidRDefault="001F3F22" w:rsidP="00796362">
      <w:pPr>
        <w:numPr>
          <w:ilvl w:val="0"/>
          <w:numId w:val="42"/>
        </w:numPr>
        <w:ind w:left="851" w:hanging="283"/>
        <w:rPr>
          <w:lang w:val="fr-BE"/>
        </w:rPr>
      </w:pPr>
      <w:r w:rsidRPr="007A6745">
        <w:rPr>
          <w:lang w:val="fr-BE"/>
        </w:rPr>
        <w:t>les frais liés à des soins médicaux programmés, à savoir les soins suite à un déplacement à l'étranger dans le but de s'y faire soigner ou examiner ou en vue d'y accoucher ;</w:t>
      </w:r>
    </w:p>
    <w:p w14:paraId="5E583E47" w14:textId="77777777" w:rsidR="001F3F22" w:rsidRPr="007A6745" w:rsidRDefault="001F3F22" w:rsidP="00796362">
      <w:pPr>
        <w:numPr>
          <w:ilvl w:val="0"/>
          <w:numId w:val="42"/>
        </w:numPr>
        <w:ind w:left="851" w:hanging="283"/>
        <w:rPr>
          <w:lang w:val="fr-BE"/>
        </w:rPr>
      </w:pPr>
      <w:r w:rsidRPr="007A6745">
        <w:rPr>
          <w:lang w:val="fr-BE"/>
        </w:rPr>
        <w:t xml:space="preserve">les frais des traitements alternatifs comme l’ostéopathie, l’homéopathie, la chiropractie et autres </w:t>
      </w:r>
    </w:p>
    <w:p w14:paraId="7A5A1FCD" w14:textId="77777777" w:rsidR="001F3F22" w:rsidRPr="007A6745" w:rsidRDefault="001F3F22" w:rsidP="00796362">
      <w:pPr>
        <w:numPr>
          <w:ilvl w:val="0"/>
          <w:numId w:val="42"/>
        </w:numPr>
        <w:ind w:left="851" w:hanging="283"/>
        <w:rPr>
          <w:lang w:val="fr-BE"/>
        </w:rPr>
      </w:pPr>
      <w:r w:rsidRPr="007A6745">
        <w:rPr>
          <w:lang w:val="fr-BE"/>
        </w:rPr>
        <w:t>les frais survenant lors de séjours à l’étranger interdits par le SPF Affaires Etrangères pour autant que cette interdiction était déjà d’application à la date du départ à l’étranger.</w:t>
      </w:r>
    </w:p>
    <w:p w14:paraId="3279881C" w14:textId="115A7D9F" w:rsidR="001F3F22" w:rsidRPr="00727CCD" w:rsidRDefault="001F3F22" w:rsidP="0051703E">
      <w:pPr>
        <w:pStyle w:val="Titre2"/>
        <w:rPr>
          <w:lang w:val="fr-BE"/>
        </w:rPr>
      </w:pPr>
      <w:bookmarkStart w:id="186" w:name="_Toc84322625"/>
      <w:bookmarkStart w:id="187" w:name="_Toc168558392"/>
      <w:r w:rsidRPr="00727CCD">
        <w:rPr>
          <w:lang w:val="fr-BE"/>
        </w:rPr>
        <w:t>S</w:t>
      </w:r>
      <w:r w:rsidR="0051703E" w:rsidRPr="00727CCD">
        <w:rPr>
          <w:lang w:val="fr-BE"/>
        </w:rPr>
        <w:t>ection</w:t>
      </w:r>
      <w:r w:rsidRPr="00727CCD">
        <w:rPr>
          <w:lang w:val="fr-BE"/>
        </w:rPr>
        <w:t xml:space="preserve"> 6</w:t>
      </w:r>
      <w:r w:rsidR="00442631">
        <w:rPr>
          <w:lang w:val="fr-BE"/>
        </w:rPr>
        <w:t> :</w:t>
      </w:r>
      <w:r w:rsidRPr="00727CCD">
        <w:rPr>
          <w:lang w:val="fr-BE"/>
        </w:rPr>
        <w:t xml:space="preserve"> Service "Promotion Santé"</w:t>
      </w:r>
      <w:bookmarkEnd w:id="186"/>
      <w:bookmarkEnd w:id="187"/>
    </w:p>
    <w:p w14:paraId="7B6769D1" w14:textId="77777777" w:rsidR="001F3F22" w:rsidRPr="007A6745" w:rsidRDefault="001F3F22" w:rsidP="007A6745">
      <w:pPr>
        <w:pStyle w:val="Titre3"/>
        <w:rPr>
          <w:lang w:val="fr-BE"/>
        </w:rPr>
      </w:pPr>
      <w:bookmarkStart w:id="188" w:name="_Toc84322626"/>
      <w:bookmarkStart w:id="189" w:name="_Toc168558393"/>
      <w:r w:rsidRPr="007A6745">
        <w:rPr>
          <w:lang w:val="fr-BE"/>
        </w:rPr>
        <w:t>Article 48bis</w:t>
      </w:r>
      <w:bookmarkEnd w:id="188"/>
      <w:bookmarkEnd w:id="189"/>
    </w:p>
    <w:p w14:paraId="49537A5A" w14:textId="77777777" w:rsidR="001F3F22" w:rsidRPr="007A6745" w:rsidRDefault="001F3F22" w:rsidP="001F3F22">
      <w:pPr>
        <w:rPr>
          <w:lang w:val="fr-BE"/>
        </w:rPr>
      </w:pPr>
      <w:r w:rsidRPr="007A6745">
        <w:rPr>
          <w:lang w:val="fr-BE"/>
        </w:rPr>
        <w:t>Le service "Promotion Santé" a pour objectif de coordonner et d'assurer le soutien logistique aux activités de promotion de la santé organisées dans le cadre des Mutualités Libres ou des entités qui y sont liées par un accord de collaboration.</w:t>
      </w:r>
    </w:p>
    <w:p w14:paraId="13C8FBD4" w14:textId="4432B94F" w:rsidR="001F3F22" w:rsidRPr="00727CCD" w:rsidRDefault="001F3F22" w:rsidP="0051703E">
      <w:pPr>
        <w:pStyle w:val="Titre2"/>
        <w:rPr>
          <w:lang w:val="fr-BE"/>
        </w:rPr>
      </w:pPr>
      <w:bookmarkStart w:id="190" w:name="_Toc84322627"/>
      <w:bookmarkStart w:id="191" w:name="_Toc168558394"/>
      <w:r w:rsidRPr="00727CCD">
        <w:rPr>
          <w:lang w:val="fr-BE"/>
        </w:rPr>
        <w:t>S</w:t>
      </w:r>
      <w:r w:rsidR="0051703E" w:rsidRPr="00727CCD">
        <w:rPr>
          <w:lang w:val="fr-BE"/>
        </w:rPr>
        <w:t>ection</w:t>
      </w:r>
      <w:r w:rsidRPr="00727CCD">
        <w:rPr>
          <w:lang w:val="fr-BE"/>
        </w:rPr>
        <w:t xml:space="preserve"> 7</w:t>
      </w:r>
      <w:r w:rsidR="00442631">
        <w:rPr>
          <w:lang w:val="fr-BE"/>
        </w:rPr>
        <w:t> :</w:t>
      </w:r>
      <w:r w:rsidRPr="00727CCD">
        <w:rPr>
          <w:lang w:val="fr-BE"/>
        </w:rPr>
        <w:t xml:space="preserve"> Service Solidarité Internationale</w:t>
      </w:r>
      <w:bookmarkEnd w:id="190"/>
      <w:bookmarkEnd w:id="191"/>
    </w:p>
    <w:p w14:paraId="2071A3BF" w14:textId="77777777" w:rsidR="001F3F22" w:rsidRPr="007A6745" w:rsidRDefault="001F3F22" w:rsidP="007A6745">
      <w:pPr>
        <w:pStyle w:val="Titre3"/>
        <w:rPr>
          <w:lang w:val="fr-BE"/>
        </w:rPr>
      </w:pPr>
      <w:bookmarkStart w:id="192" w:name="_Toc84322628"/>
      <w:bookmarkStart w:id="193" w:name="_Toc168558395"/>
      <w:r w:rsidRPr="007A6745">
        <w:rPr>
          <w:lang w:val="fr-BE"/>
        </w:rPr>
        <w:t>Article 48quater</w:t>
      </w:r>
      <w:bookmarkEnd w:id="192"/>
      <w:bookmarkEnd w:id="193"/>
    </w:p>
    <w:p w14:paraId="42A3A4E9" w14:textId="77777777" w:rsidR="001F3F22" w:rsidRPr="007A6745" w:rsidRDefault="001F3F22" w:rsidP="001F3F22">
      <w:pPr>
        <w:rPr>
          <w:lang w:val="fr-BE"/>
        </w:rPr>
      </w:pPr>
      <w:r w:rsidRPr="007A6745">
        <w:rPr>
          <w:lang w:val="fr-BE"/>
        </w:rPr>
        <w:t>Le service "Solidarité Internationale" qui concerne le financement d’actions collectives, a pour objectif de soutenir et de guider des initiatives sociales dans le cadre de la solidarité internationale.</w:t>
      </w:r>
    </w:p>
    <w:p w14:paraId="1AFA6646" w14:textId="77777777" w:rsidR="001F3F22" w:rsidRPr="007A6745" w:rsidRDefault="001F3F22" w:rsidP="001F3F22">
      <w:pPr>
        <w:rPr>
          <w:lang w:val="fr-BE"/>
        </w:rPr>
      </w:pPr>
      <w:r w:rsidRPr="007A6745">
        <w:rPr>
          <w:lang w:val="fr-BE"/>
        </w:rPr>
        <w:t xml:space="preserve">Dans le cadre de ce service, l’Union Nationale a prolongé la convention de coopération pour la période 2022-2026 par laquelle elle apporte une aide financière à </w:t>
      </w:r>
      <w:proofErr w:type="spellStart"/>
      <w:r w:rsidRPr="007A6745">
        <w:rPr>
          <w:lang w:val="fr-BE"/>
        </w:rPr>
        <w:t>l’asbl</w:t>
      </w:r>
      <w:proofErr w:type="spellEnd"/>
      <w:r w:rsidRPr="007A6745">
        <w:rPr>
          <w:lang w:val="fr-BE"/>
        </w:rPr>
        <w:t xml:space="preserve"> Louvain coopération au développement pour la réalisation de projets mutuellistes en Afrique de l’Ouest. </w:t>
      </w:r>
    </w:p>
    <w:p w14:paraId="133246ED" w14:textId="5BE60DA5" w:rsidR="001F3F22" w:rsidRPr="009A4FFE" w:rsidRDefault="001F3F22" w:rsidP="001F3F22">
      <w:pPr>
        <w:rPr>
          <w:lang w:val="fr-BE"/>
        </w:rPr>
      </w:pPr>
      <w:r w:rsidRPr="009A4FFE">
        <w:rPr>
          <w:lang w:val="fr-BE"/>
        </w:rPr>
        <w:t xml:space="preserve">La subvention octroyée est de maximum € </w:t>
      </w:r>
      <w:r w:rsidR="00BF5325" w:rsidRPr="009A4FFE">
        <w:rPr>
          <w:lang w:val="fr-BE"/>
        </w:rPr>
        <w:t>200</w:t>
      </w:r>
      <w:r w:rsidRPr="009A4FFE">
        <w:rPr>
          <w:lang w:val="fr-BE"/>
        </w:rPr>
        <w:t xml:space="preserve">.000 (€ </w:t>
      </w:r>
      <w:r w:rsidR="00BF5325" w:rsidRPr="009A4FFE">
        <w:rPr>
          <w:lang w:val="fr-BE"/>
        </w:rPr>
        <w:t>4</w:t>
      </w:r>
      <w:r w:rsidRPr="009A4FFE">
        <w:rPr>
          <w:lang w:val="fr-BE"/>
        </w:rPr>
        <w:t xml:space="preserve">0.000 par an) pour la période 2022-2026. </w:t>
      </w:r>
    </w:p>
    <w:p w14:paraId="0AD7AE1E" w14:textId="3F6074DF" w:rsidR="001F3F22" w:rsidRPr="009A4FFE" w:rsidRDefault="001F3F22" w:rsidP="001F3F22">
      <w:pPr>
        <w:rPr>
          <w:lang w:val="fr-BE"/>
        </w:rPr>
      </w:pPr>
      <w:r w:rsidRPr="009A4FFE">
        <w:rPr>
          <w:lang w:val="fr-BE"/>
        </w:rPr>
        <w:t xml:space="preserve">Un complément de € 50.000 (total annuel maximum de € </w:t>
      </w:r>
      <w:r w:rsidR="00BF5325" w:rsidRPr="009A4FFE">
        <w:rPr>
          <w:lang w:val="fr-BE"/>
        </w:rPr>
        <w:t>9</w:t>
      </w:r>
      <w:r w:rsidRPr="009A4FFE">
        <w:rPr>
          <w:lang w:val="fr-BE"/>
        </w:rPr>
        <w:t>0.000) pourra être octroyé pour les projets de solidarités internationales.</w:t>
      </w:r>
    </w:p>
    <w:p w14:paraId="0F3F7B56" w14:textId="77777777" w:rsidR="001F3F22" w:rsidRPr="007A6745" w:rsidRDefault="001F3F22" w:rsidP="001F3F22">
      <w:pPr>
        <w:rPr>
          <w:lang w:val="fr-BE"/>
        </w:rPr>
      </w:pPr>
      <w:r w:rsidRPr="007A6745">
        <w:rPr>
          <w:lang w:val="fr-BE"/>
        </w:rPr>
        <w:t>Les membres de l’Union Nationale ne bénéficient d’aucun avantage particulier de quelle que nature que ce soit, dans le cadre du présent service.</w:t>
      </w:r>
    </w:p>
    <w:p w14:paraId="59E30696" w14:textId="29F74857" w:rsidR="001F3F22" w:rsidRPr="00727CCD" w:rsidRDefault="001F3F22" w:rsidP="0051703E">
      <w:pPr>
        <w:pStyle w:val="Titre2"/>
        <w:rPr>
          <w:lang w:val="fr-BE"/>
        </w:rPr>
      </w:pPr>
      <w:bookmarkStart w:id="194" w:name="_Toc84322629"/>
      <w:bookmarkStart w:id="195" w:name="_Toc168558396"/>
      <w:r w:rsidRPr="00727CCD">
        <w:rPr>
          <w:lang w:val="fr-BE"/>
        </w:rPr>
        <w:lastRenderedPageBreak/>
        <w:t>S</w:t>
      </w:r>
      <w:r w:rsidR="0051703E" w:rsidRPr="00727CCD">
        <w:rPr>
          <w:lang w:val="fr-BE"/>
        </w:rPr>
        <w:t>ection</w:t>
      </w:r>
      <w:r w:rsidRPr="00727CCD">
        <w:rPr>
          <w:lang w:val="fr-BE"/>
        </w:rPr>
        <w:t xml:space="preserve"> 8</w:t>
      </w:r>
      <w:r w:rsidR="00442631">
        <w:rPr>
          <w:lang w:val="fr-BE"/>
        </w:rPr>
        <w:t> :</w:t>
      </w:r>
      <w:r w:rsidRPr="00727CCD">
        <w:rPr>
          <w:lang w:val="fr-BE"/>
        </w:rPr>
        <w:t xml:space="preserve"> Service administratif</w:t>
      </w:r>
      <w:bookmarkEnd w:id="194"/>
      <w:bookmarkEnd w:id="195"/>
    </w:p>
    <w:p w14:paraId="758088C6" w14:textId="77777777" w:rsidR="001F3F22" w:rsidRPr="00727CCD" w:rsidRDefault="001F3F22" w:rsidP="0051703E">
      <w:pPr>
        <w:pStyle w:val="Titre2"/>
        <w:rPr>
          <w:lang w:val="fr-BE"/>
        </w:rPr>
      </w:pPr>
      <w:bookmarkStart w:id="196" w:name="_Toc84322630"/>
      <w:bookmarkStart w:id="197" w:name="_Toc168558397"/>
      <w:r w:rsidRPr="00727CCD">
        <w:rPr>
          <w:lang w:val="fr-BE"/>
        </w:rPr>
        <w:t>Sous-section 1 : Service administratif (code 98/2)</w:t>
      </w:r>
      <w:bookmarkEnd w:id="196"/>
      <w:bookmarkEnd w:id="197"/>
    </w:p>
    <w:p w14:paraId="5F0BFD6D" w14:textId="77777777" w:rsidR="001F3F22" w:rsidRPr="007A6745" w:rsidRDefault="001F3F22" w:rsidP="007A6745">
      <w:pPr>
        <w:pStyle w:val="Titre3"/>
        <w:rPr>
          <w:lang w:val="fr-BE"/>
        </w:rPr>
      </w:pPr>
      <w:bookmarkStart w:id="198" w:name="_Toc84322631"/>
      <w:bookmarkStart w:id="199" w:name="_Toc168558398"/>
      <w:r w:rsidRPr="007A6745">
        <w:rPr>
          <w:lang w:val="fr-BE"/>
        </w:rPr>
        <w:t>Article 49</w:t>
      </w:r>
      <w:bookmarkEnd w:id="198"/>
      <w:bookmarkEnd w:id="199"/>
    </w:p>
    <w:p w14:paraId="6A063535" w14:textId="77777777" w:rsidR="001F3F22" w:rsidRPr="007A6745" w:rsidRDefault="001F3F22" w:rsidP="001F3F22">
      <w:pPr>
        <w:rPr>
          <w:lang w:val="fr-BE"/>
        </w:rPr>
      </w:pPr>
      <w:r w:rsidRPr="007A6745">
        <w:rPr>
          <w:lang w:val="fr-BE"/>
        </w:rPr>
        <w:t>Le service est destiné à intervenir, tant en faveur de l'Union Nationale que des mutualités qui y sont affiliées en vue de couvrir le déficit éventuel au niveau des frais d'administration assurance obligatoire.</w:t>
      </w:r>
    </w:p>
    <w:p w14:paraId="0B3420B4" w14:textId="77777777" w:rsidR="001F3F22" w:rsidRPr="007A6745" w:rsidRDefault="001F3F22" w:rsidP="001F3F22">
      <w:pPr>
        <w:rPr>
          <w:lang w:val="fr-BE"/>
        </w:rPr>
      </w:pPr>
      <w:r w:rsidRPr="007A6745">
        <w:rPr>
          <w:lang w:val="fr-BE"/>
        </w:rPr>
        <w:t>Il pourra éventuellement intervenir pour couvrir les malis de l'assurance obligatoire conformément à l'article 195 § 5 de la loi relative à l'assurance obligatoire soins de santé et indemnités coordonnée le 14 juillet 1994.</w:t>
      </w:r>
    </w:p>
    <w:p w14:paraId="69D742D3" w14:textId="77777777" w:rsidR="001F3F22" w:rsidRPr="007A6745" w:rsidRDefault="001F3F22" w:rsidP="001F3F22">
      <w:pPr>
        <w:rPr>
          <w:lang w:val="fr-BE"/>
        </w:rPr>
      </w:pPr>
      <w:r w:rsidRPr="007A6745">
        <w:rPr>
          <w:lang w:val="fr-BE"/>
        </w:rPr>
        <w:t>Les charges et produits déterminés par l’Office de Contrôle sont également imputés au service.</w:t>
      </w:r>
    </w:p>
    <w:p w14:paraId="022B83A7" w14:textId="77777777" w:rsidR="001F3F22" w:rsidRPr="007A6745" w:rsidRDefault="001F3F22" w:rsidP="001F3F22">
      <w:pPr>
        <w:rPr>
          <w:lang w:val="fr-BE"/>
        </w:rPr>
      </w:pPr>
      <w:r w:rsidRPr="007A6745">
        <w:rPr>
          <w:lang w:val="fr-BE"/>
        </w:rPr>
        <w:t>Une cotisation pourrait être demandée aux membres dans le cadre de ce service.</w:t>
      </w:r>
    </w:p>
    <w:p w14:paraId="5A665FD4" w14:textId="3A592E23" w:rsidR="001F3F22" w:rsidRPr="00727CCD" w:rsidRDefault="001F3F22" w:rsidP="0051703E">
      <w:pPr>
        <w:pStyle w:val="Titre2"/>
        <w:rPr>
          <w:lang w:val="fr-BE"/>
        </w:rPr>
      </w:pPr>
      <w:bookmarkStart w:id="200" w:name="_Toc84322632"/>
      <w:bookmarkStart w:id="201" w:name="_Toc168558399"/>
      <w:r w:rsidRPr="00727CCD">
        <w:rPr>
          <w:lang w:val="fr-BE"/>
        </w:rPr>
        <w:t>Sous-section 2</w:t>
      </w:r>
      <w:r w:rsidR="00442631">
        <w:rPr>
          <w:lang w:val="fr-BE"/>
        </w:rPr>
        <w:t> :</w:t>
      </w:r>
      <w:r w:rsidRPr="00727CCD">
        <w:rPr>
          <w:lang w:val="fr-BE"/>
        </w:rPr>
        <w:t xml:space="preserve"> Centre administratif de répartition (code 98/1)</w:t>
      </w:r>
      <w:bookmarkEnd w:id="200"/>
      <w:bookmarkEnd w:id="201"/>
    </w:p>
    <w:p w14:paraId="247730C5" w14:textId="77777777" w:rsidR="001F3F22" w:rsidRPr="007A6745" w:rsidRDefault="001F3F22" w:rsidP="007A6745">
      <w:pPr>
        <w:pStyle w:val="Titre3"/>
        <w:rPr>
          <w:lang w:val="fr-BE"/>
        </w:rPr>
      </w:pPr>
      <w:bookmarkStart w:id="202" w:name="_Toc84322633"/>
      <w:bookmarkStart w:id="203" w:name="_Toc168558400"/>
      <w:r w:rsidRPr="007A6745">
        <w:rPr>
          <w:lang w:val="fr-BE"/>
        </w:rPr>
        <w:t>Article 49bis</w:t>
      </w:r>
      <w:bookmarkEnd w:id="202"/>
      <w:bookmarkEnd w:id="203"/>
      <w:r w:rsidRPr="007A6745">
        <w:rPr>
          <w:lang w:val="fr-BE"/>
        </w:rPr>
        <w:t xml:space="preserve"> </w:t>
      </w:r>
    </w:p>
    <w:p w14:paraId="0B96BD80" w14:textId="77777777" w:rsidR="001F3F22" w:rsidRPr="007A6745" w:rsidRDefault="001F3F22" w:rsidP="001F3F22">
      <w:pPr>
        <w:rPr>
          <w:lang w:val="fr-BE"/>
        </w:rPr>
      </w:pPr>
      <w:r w:rsidRPr="007A6745">
        <w:rPr>
          <w:lang w:val="fr-BE"/>
        </w:rPr>
        <w:t>Le centre administratif visé sous le code (98/1), distinct du service administratif (98/2), a une fonction de centre de répartition des frais de fonctionnement communs qui ne sont pas directement imputables à l’assurance maladie obligatoire ou à un service ou une opération déterminés. Les charges et les produits qui ne sont pas imputables directement à un service ou à un groupe de services déterminé y seront imputés préalablement à leur répartition totale entre les différents services sur la base de clés objectives. A l’issue de l’exercice comptable, ce centre administratif (98/1) présentera un résultat égal à zéro.</w:t>
      </w:r>
    </w:p>
    <w:p w14:paraId="30F0995D" w14:textId="77777777" w:rsidR="001F3F22" w:rsidRPr="007A6745" w:rsidRDefault="001F3F22" w:rsidP="001F3F22">
      <w:pPr>
        <w:rPr>
          <w:lang w:val="fr-BE"/>
        </w:rPr>
      </w:pPr>
      <w:r w:rsidRPr="007A6745">
        <w:rPr>
          <w:lang w:val="fr-BE"/>
        </w:rPr>
        <w:t>Aucune cotisation ne pourra être réclamée aux membres dans le cadre de ce centre.</w:t>
      </w:r>
    </w:p>
    <w:p w14:paraId="20A1A82C" w14:textId="6F7F014B" w:rsidR="001F3F22" w:rsidRPr="0051703E" w:rsidRDefault="001F3F22" w:rsidP="0051703E">
      <w:pPr>
        <w:pStyle w:val="Titre2"/>
        <w:rPr>
          <w:lang w:val="fr-BE"/>
        </w:rPr>
      </w:pPr>
      <w:bookmarkStart w:id="204" w:name="_Toc84322634"/>
      <w:bookmarkStart w:id="205" w:name="_Toc168558401"/>
      <w:r w:rsidRPr="0051703E">
        <w:rPr>
          <w:lang w:val="fr-BE"/>
        </w:rPr>
        <w:t>S</w:t>
      </w:r>
      <w:r w:rsidR="0051703E" w:rsidRPr="0051703E">
        <w:rPr>
          <w:lang w:val="fr-BE"/>
        </w:rPr>
        <w:t>ection</w:t>
      </w:r>
      <w:r w:rsidRPr="0051703E">
        <w:rPr>
          <w:lang w:val="fr-BE"/>
        </w:rPr>
        <w:t xml:space="preserve"> 9</w:t>
      </w:r>
      <w:r w:rsidR="00442631">
        <w:rPr>
          <w:lang w:val="fr-BE"/>
        </w:rPr>
        <w:t> :</w:t>
      </w:r>
      <w:r w:rsidRPr="0051703E">
        <w:rPr>
          <w:lang w:val="fr-BE"/>
        </w:rPr>
        <w:t xml:space="preserve"> Fonds de réserve de complément</w:t>
      </w:r>
      <w:bookmarkEnd w:id="204"/>
      <w:bookmarkEnd w:id="205"/>
    </w:p>
    <w:p w14:paraId="74BD6969" w14:textId="77777777" w:rsidR="001F3F22" w:rsidRPr="007A6745" w:rsidRDefault="001F3F22" w:rsidP="007A6745">
      <w:pPr>
        <w:pStyle w:val="Titre3"/>
        <w:rPr>
          <w:lang w:val="fr-BE"/>
        </w:rPr>
      </w:pPr>
      <w:bookmarkStart w:id="206" w:name="_Toc84322635"/>
      <w:bookmarkStart w:id="207" w:name="_Toc168558402"/>
      <w:r w:rsidRPr="007A6745">
        <w:rPr>
          <w:lang w:val="fr-BE"/>
        </w:rPr>
        <w:t>Article 49ter</w:t>
      </w:r>
      <w:bookmarkEnd w:id="206"/>
      <w:bookmarkEnd w:id="207"/>
    </w:p>
    <w:p w14:paraId="2181E1A6" w14:textId="77777777" w:rsidR="001F3F22" w:rsidRPr="007A6745" w:rsidRDefault="001F3F22" w:rsidP="001F3F22">
      <w:pPr>
        <w:rPr>
          <w:lang w:val="fr-BE"/>
        </w:rPr>
      </w:pPr>
      <w:r w:rsidRPr="007A6745">
        <w:rPr>
          <w:lang w:val="fr-BE"/>
        </w:rPr>
        <w:t>Un fonds de réserve de complément est constitué en prolongement du fonds de réserve légal visé à l'article 41ter des présents statuts.</w:t>
      </w:r>
    </w:p>
    <w:p w14:paraId="0EBA6491" w14:textId="77777777" w:rsidR="001F3F22" w:rsidRPr="007A6745" w:rsidRDefault="001F3F22" w:rsidP="001F3F22">
      <w:pPr>
        <w:rPr>
          <w:lang w:val="fr-BE"/>
        </w:rPr>
      </w:pPr>
      <w:r w:rsidRPr="007A6745">
        <w:rPr>
          <w:lang w:val="fr-BE"/>
        </w:rPr>
        <w:t>Ce fonds de réserve sera alimenté par une cotisation obligatoire prélevée à charge des ménages mutualistes tels que définis en exécution de l’article 67 de la loi du 26 avril 2010. Ces cotisations restent dues même en cas d’exclusion des services complémentaires en application de l’article 42 des statuts.</w:t>
      </w:r>
    </w:p>
    <w:p w14:paraId="1FB0B830" w14:textId="77777777" w:rsidR="001F3F22" w:rsidRPr="007A6745" w:rsidRDefault="001F3F22" w:rsidP="001F3F22">
      <w:pPr>
        <w:rPr>
          <w:lang w:val="fr-BE"/>
        </w:rPr>
      </w:pPr>
      <w:r w:rsidRPr="007A6745">
        <w:rPr>
          <w:lang w:val="fr-BE"/>
        </w:rPr>
        <w:t>Ce fonds est destiné à réalimenter le Fonds de Réserve légal prévu par l’article 199 de la loi coordonnée du 14 juillet 1994 et par l’article 41ter des statuts, chaque fois que le montant minimal imposé par l’article 199, § 3, alinéa 1 de ladite loi n’est plus atteint.</w:t>
      </w:r>
    </w:p>
    <w:p w14:paraId="0A77C50A" w14:textId="3EDDC903" w:rsidR="001F3F22" w:rsidRPr="00727CCD" w:rsidRDefault="001F3F22" w:rsidP="0051703E">
      <w:pPr>
        <w:pStyle w:val="Titre2"/>
        <w:rPr>
          <w:lang w:val="fr-BE"/>
        </w:rPr>
      </w:pPr>
      <w:bookmarkStart w:id="208" w:name="_Toc84322636"/>
      <w:bookmarkStart w:id="209" w:name="_Toc168558403"/>
      <w:r w:rsidRPr="00727CCD">
        <w:rPr>
          <w:lang w:val="fr-BE"/>
        </w:rPr>
        <w:lastRenderedPageBreak/>
        <w:t>S</w:t>
      </w:r>
      <w:r w:rsidR="0051703E" w:rsidRPr="00727CCD">
        <w:rPr>
          <w:lang w:val="fr-BE"/>
        </w:rPr>
        <w:t>ection</w:t>
      </w:r>
      <w:r w:rsidRPr="00727CCD">
        <w:rPr>
          <w:lang w:val="fr-BE"/>
        </w:rPr>
        <w:t xml:space="preserve"> 10</w:t>
      </w:r>
      <w:r w:rsidR="00442631">
        <w:rPr>
          <w:lang w:val="fr-BE"/>
        </w:rPr>
        <w:t> :</w:t>
      </w:r>
      <w:r w:rsidRPr="00727CCD">
        <w:rPr>
          <w:lang w:val="fr-BE"/>
        </w:rPr>
        <w:t xml:space="preserve"> Service d'épargne prénuptiale</w:t>
      </w:r>
      <w:bookmarkEnd w:id="208"/>
      <w:bookmarkEnd w:id="209"/>
    </w:p>
    <w:p w14:paraId="2FCED365" w14:textId="0F6BE748" w:rsidR="001F3F22" w:rsidRPr="00727CCD" w:rsidRDefault="001F3F22" w:rsidP="0051703E">
      <w:pPr>
        <w:pStyle w:val="Titre2"/>
        <w:rPr>
          <w:lang w:val="fr-BE"/>
        </w:rPr>
      </w:pPr>
      <w:bookmarkStart w:id="210" w:name="_Toc84322637"/>
      <w:bookmarkStart w:id="211" w:name="_Toc168558404"/>
      <w:r w:rsidRPr="00727CCD">
        <w:rPr>
          <w:lang w:val="fr-BE"/>
        </w:rPr>
        <w:t>Sous-section 1</w:t>
      </w:r>
      <w:r w:rsidR="00442631">
        <w:rPr>
          <w:lang w:val="fr-BE"/>
        </w:rPr>
        <w:t> :</w:t>
      </w:r>
      <w:r w:rsidRPr="00727CCD">
        <w:rPr>
          <w:lang w:val="fr-BE"/>
        </w:rPr>
        <w:t xml:space="preserve"> Epargne prénuptiale</w:t>
      </w:r>
      <w:bookmarkEnd w:id="210"/>
      <w:bookmarkEnd w:id="211"/>
    </w:p>
    <w:p w14:paraId="2C909D76" w14:textId="77777777" w:rsidR="001F3F22" w:rsidRPr="007A6745" w:rsidRDefault="001F3F22" w:rsidP="007A6745">
      <w:pPr>
        <w:pStyle w:val="Titre3"/>
        <w:rPr>
          <w:lang w:val="fr-BE"/>
        </w:rPr>
      </w:pPr>
      <w:bookmarkStart w:id="212" w:name="_Toc84322638"/>
      <w:bookmarkStart w:id="213" w:name="_Toc168558405"/>
      <w:r w:rsidRPr="007A6745">
        <w:rPr>
          <w:lang w:val="fr-BE"/>
        </w:rPr>
        <w:t>Article 50</w:t>
      </w:r>
      <w:bookmarkEnd w:id="212"/>
      <w:bookmarkEnd w:id="213"/>
    </w:p>
    <w:p w14:paraId="42F5948E" w14:textId="77777777" w:rsidR="001F3F22" w:rsidRPr="007A6745" w:rsidRDefault="001F3F22" w:rsidP="00796362">
      <w:pPr>
        <w:numPr>
          <w:ilvl w:val="0"/>
          <w:numId w:val="22"/>
        </w:numPr>
        <w:ind w:left="284" w:hanging="284"/>
        <w:rPr>
          <w:u w:val="single"/>
          <w:lang w:val="fr-BE"/>
        </w:rPr>
      </w:pPr>
      <w:r w:rsidRPr="007A6745">
        <w:rPr>
          <w:u w:val="single"/>
          <w:lang w:val="fr-BE"/>
        </w:rPr>
        <w:t>Des membres</w:t>
      </w:r>
    </w:p>
    <w:p w14:paraId="6250D982" w14:textId="77777777" w:rsidR="001F3F22" w:rsidRPr="007A6745" w:rsidRDefault="001F3F22" w:rsidP="009850C2">
      <w:pPr>
        <w:ind w:left="284"/>
        <w:rPr>
          <w:lang w:val="fr-BE"/>
        </w:rPr>
      </w:pPr>
      <w:r w:rsidRPr="007A6745">
        <w:rPr>
          <w:lang w:val="fr-BE"/>
        </w:rPr>
        <w:t>Le service est accessible aux personnes intéressées au plus tôt dans l'année de leur 14ème anniversaire et au plus tard dans l'année de leur 26</w:t>
      </w:r>
      <w:r w:rsidRPr="007A6745">
        <w:rPr>
          <w:vertAlign w:val="superscript"/>
          <w:lang w:val="fr-BE"/>
        </w:rPr>
        <w:t>ème</w:t>
      </w:r>
      <w:r w:rsidRPr="007A6745">
        <w:rPr>
          <w:lang w:val="fr-BE"/>
        </w:rPr>
        <w:t xml:space="preserve"> anniversaire.</w:t>
      </w:r>
    </w:p>
    <w:p w14:paraId="52B54CD5" w14:textId="77777777" w:rsidR="001F3F22" w:rsidRPr="007A6745" w:rsidRDefault="001F3F22" w:rsidP="009850C2">
      <w:pPr>
        <w:ind w:left="284"/>
        <w:rPr>
          <w:lang w:val="fr-BE"/>
        </w:rPr>
      </w:pPr>
      <w:r w:rsidRPr="007A6745">
        <w:rPr>
          <w:lang w:val="fr-BE"/>
        </w:rPr>
        <w:t>La date d'affiliation est égale à celle du premier versement pour autant qu'elle respecte les conditions d'âge citées ci-dessus.</w:t>
      </w:r>
    </w:p>
    <w:p w14:paraId="105163D8" w14:textId="77777777" w:rsidR="001F3F22" w:rsidRPr="007A6745" w:rsidRDefault="001F3F22" w:rsidP="009850C2">
      <w:pPr>
        <w:ind w:left="284"/>
        <w:rPr>
          <w:lang w:val="fr-BE"/>
        </w:rPr>
      </w:pPr>
      <w:r w:rsidRPr="007A6745">
        <w:rPr>
          <w:lang w:val="fr-BE"/>
        </w:rPr>
        <w:t>Aucune nouvelle affiliation au service n’est possible à partir du 1</w:t>
      </w:r>
      <w:r w:rsidRPr="007A6745">
        <w:rPr>
          <w:vertAlign w:val="superscript"/>
          <w:lang w:val="fr-BE"/>
        </w:rPr>
        <w:t>er</w:t>
      </w:r>
      <w:r w:rsidRPr="007A6745">
        <w:rPr>
          <w:lang w:val="fr-BE"/>
        </w:rPr>
        <w:t xml:space="preserve"> février 2011.</w:t>
      </w:r>
    </w:p>
    <w:p w14:paraId="1D700E7E" w14:textId="77777777" w:rsidR="001F3F22" w:rsidRPr="007A6745" w:rsidRDefault="001F3F22" w:rsidP="009850C2">
      <w:pPr>
        <w:ind w:left="284"/>
        <w:rPr>
          <w:lang w:val="fr-BE"/>
        </w:rPr>
      </w:pPr>
      <w:r w:rsidRPr="007A6745">
        <w:rPr>
          <w:lang w:val="fr-BE"/>
        </w:rPr>
        <w:t>L’affiliation, même après le 1</w:t>
      </w:r>
      <w:r w:rsidRPr="007A6745">
        <w:rPr>
          <w:vertAlign w:val="superscript"/>
          <w:lang w:val="fr-BE"/>
        </w:rPr>
        <w:t>er</w:t>
      </w:r>
      <w:r w:rsidRPr="007A6745">
        <w:rPr>
          <w:lang w:val="fr-BE"/>
        </w:rPr>
        <w:t xml:space="preserve"> février 2011, suite à une mutation, d'un épargnant qui s’était déjà affilié avant le 1</w:t>
      </w:r>
      <w:r w:rsidRPr="007A6745">
        <w:rPr>
          <w:vertAlign w:val="superscript"/>
          <w:lang w:val="fr-BE"/>
        </w:rPr>
        <w:t>er</w:t>
      </w:r>
      <w:r w:rsidRPr="007A6745">
        <w:rPr>
          <w:lang w:val="fr-BE"/>
        </w:rPr>
        <w:t xml:space="preserve"> février 2011 au service d'Epargne prénuptiale de son Union Nationale d'origine au plus tard l'année au cours de laquelle il a atteint l'âge de vingt-sept ans, ne peut être refusée sur la base de ce seul fait.</w:t>
      </w:r>
    </w:p>
    <w:p w14:paraId="6EE8B403" w14:textId="77777777" w:rsidR="001F3F22" w:rsidRPr="007A6745" w:rsidRDefault="001F3F22" w:rsidP="009850C2">
      <w:pPr>
        <w:ind w:left="284"/>
        <w:rPr>
          <w:lang w:val="fr-BE"/>
        </w:rPr>
      </w:pPr>
      <w:r w:rsidRPr="007A6745">
        <w:rPr>
          <w:lang w:val="fr-BE"/>
        </w:rPr>
        <w:t>Tout membre du service devra obligatoirement être affilié auprès d’une mutualité membre de l’Union Nationale et faire partie de la catégorie de membres repris à l’article 5 A des présents statuts.</w:t>
      </w:r>
    </w:p>
    <w:p w14:paraId="704ED8CA" w14:textId="77777777" w:rsidR="001F3F22" w:rsidRPr="007A6745" w:rsidRDefault="001F3F22" w:rsidP="00796362">
      <w:pPr>
        <w:numPr>
          <w:ilvl w:val="0"/>
          <w:numId w:val="22"/>
        </w:numPr>
        <w:ind w:left="284" w:hanging="284"/>
        <w:rPr>
          <w:u w:val="single"/>
          <w:lang w:val="fr-BE"/>
        </w:rPr>
      </w:pPr>
      <w:r w:rsidRPr="007A6745">
        <w:rPr>
          <w:u w:val="single"/>
          <w:lang w:val="fr-BE"/>
        </w:rPr>
        <w:t>Des versements annuels</w:t>
      </w:r>
    </w:p>
    <w:p w14:paraId="1BDFA769" w14:textId="77777777" w:rsidR="001F3F22" w:rsidRPr="007A6745" w:rsidRDefault="001F3F22" w:rsidP="00796362">
      <w:pPr>
        <w:numPr>
          <w:ilvl w:val="0"/>
          <w:numId w:val="23"/>
        </w:numPr>
        <w:ind w:left="567" w:hanging="284"/>
        <w:rPr>
          <w:lang w:val="fr-BE"/>
        </w:rPr>
      </w:pPr>
      <w:r w:rsidRPr="007A6745">
        <w:rPr>
          <w:lang w:val="fr-BE"/>
        </w:rPr>
        <w:t>Les membres sont tenus de cotiser au moins 18 EUR par an et au maximum 48 EUR par an.</w:t>
      </w:r>
    </w:p>
    <w:p w14:paraId="6E261B84" w14:textId="77777777" w:rsidR="001F3F22" w:rsidRPr="007A6745" w:rsidRDefault="001F3F22" w:rsidP="00796362">
      <w:pPr>
        <w:numPr>
          <w:ilvl w:val="0"/>
          <w:numId w:val="23"/>
        </w:numPr>
        <w:ind w:left="567" w:hanging="284"/>
        <w:rPr>
          <w:lang w:val="fr-BE"/>
        </w:rPr>
      </w:pPr>
      <w:r w:rsidRPr="007A6745">
        <w:rPr>
          <w:lang w:val="fr-BE"/>
        </w:rPr>
        <w:t>Les membres qui n’ont pas versé le minimum au cours de l’année, peuvent, après une lettre de rappel adressée au cours de cette année, régulariser leur situation par un versement de rattrapage à effectuer avant le 28 février de l’année qui suit.</w:t>
      </w:r>
    </w:p>
    <w:p w14:paraId="46FA95E2" w14:textId="77777777" w:rsidR="001F3F22" w:rsidRPr="007A6745" w:rsidRDefault="001F3F22" w:rsidP="009850C2">
      <w:pPr>
        <w:ind w:left="567"/>
        <w:rPr>
          <w:lang w:val="fr-BE"/>
        </w:rPr>
      </w:pPr>
      <w:r w:rsidRPr="007A6745">
        <w:rPr>
          <w:lang w:val="fr-BE"/>
        </w:rPr>
        <w:t>Il peut être dérogé aux délais de régularisation, en faveur des membres victime d’un cas de force majeur (raisons exceptionnelles et motivées à communiquer par le membre).</w:t>
      </w:r>
    </w:p>
    <w:p w14:paraId="1654CD8E" w14:textId="77777777" w:rsidR="001F3F22" w:rsidRPr="007A6745" w:rsidRDefault="001F3F22" w:rsidP="009850C2">
      <w:pPr>
        <w:ind w:left="567"/>
        <w:rPr>
          <w:lang w:val="fr-BE"/>
        </w:rPr>
      </w:pPr>
      <w:r w:rsidRPr="007A6745">
        <w:rPr>
          <w:lang w:val="fr-BE"/>
        </w:rPr>
        <w:t>Le montant de rattrapage à verser par les membres, ne sera pas affecté d’un intérêt de retard. Le montant de rattrapage doit au moins être tel que soit atteint le montant minimal annuel d’épargne pour l’exercice concerné, et ne peut avoir pour conséquence le dépassement du montant maximal annuel d’épargne pour l’exercice concerné.</w:t>
      </w:r>
    </w:p>
    <w:p w14:paraId="4E5E7AE1" w14:textId="77777777" w:rsidR="001F3F22" w:rsidRPr="007A6745" w:rsidRDefault="001F3F22" w:rsidP="00796362">
      <w:pPr>
        <w:numPr>
          <w:ilvl w:val="0"/>
          <w:numId w:val="22"/>
        </w:numPr>
        <w:ind w:left="284" w:hanging="284"/>
        <w:rPr>
          <w:u w:val="single"/>
          <w:lang w:val="fr-BE"/>
        </w:rPr>
      </w:pPr>
      <w:r w:rsidRPr="007A6745">
        <w:rPr>
          <w:u w:val="single"/>
          <w:lang w:val="fr-BE"/>
        </w:rPr>
        <w:t>Des démissions</w:t>
      </w:r>
    </w:p>
    <w:p w14:paraId="199CEFB8" w14:textId="77777777" w:rsidR="001F3F22" w:rsidRPr="007A6745" w:rsidRDefault="001F3F22" w:rsidP="009850C2">
      <w:pPr>
        <w:ind w:left="284"/>
        <w:rPr>
          <w:lang w:val="fr-BE"/>
        </w:rPr>
      </w:pPr>
      <w:r w:rsidRPr="007A6745">
        <w:rPr>
          <w:lang w:val="fr-BE"/>
        </w:rPr>
        <w:t>L'on distingue les démissions volontaires et les démissions obligées. Les démissions obligées visent les membres qui n'ont pas effectué le versement annuel minimal prévu en B supra.</w:t>
      </w:r>
    </w:p>
    <w:p w14:paraId="3E02825D" w14:textId="77777777" w:rsidR="001F3F22" w:rsidRPr="007A6745" w:rsidRDefault="001F3F22" w:rsidP="009850C2">
      <w:pPr>
        <w:ind w:left="284"/>
        <w:rPr>
          <w:lang w:val="fr-BE"/>
        </w:rPr>
      </w:pPr>
      <w:r w:rsidRPr="007A6745">
        <w:rPr>
          <w:lang w:val="fr-BE"/>
        </w:rPr>
        <w:t>Les démissions volontaires visent les membres qui souhaitent se retirer du service mais en étant en règle de versement. La démission volontaire prend cours le jour de la réception de la demande en mutualité.</w:t>
      </w:r>
    </w:p>
    <w:p w14:paraId="01500E58" w14:textId="77777777" w:rsidR="001F3F22" w:rsidRPr="007A6745" w:rsidRDefault="001F3F22" w:rsidP="009850C2">
      <w:pPr>
        <w:ind w:left="284"/>
        <w:rPr>
          <w:lang w:val="fr-BE"/>
        </w:rPr>
      </w:pPr>
      <w:r w:rsidRPr="007A6745">
        <w:rPr>
          <w:lang w:val="fr-BE"/>
        </w:rPr>
        <w:t>La démission obligée prend effet le 28 février de l’année qui suit l’année au cours de laquelle le montant annuel minimum n’a pas été atteint.</w:t>
      </w:r>
    </w:p>
    <w:p w14:paraId="7742F04D" w14:textId="77777777" w:rsidR="001F3F22" w:rsidRPr="007A6745" w:rsidRDefault="001F3F22" w:rsidP="00796362">
      <w:pPr>
        <w:numPr>
          <w:ilvl w:val="0"/>
          <w:numId w:val="22"/>
        </w:numPr>
        <w:ind w:left="284" w:hanging="284"/>
        <w:rPr>
          <w:u w:val="single"/>
          <w:lang w:val="fr-BE"/>
        </w:rPr>
      </w:pPr>
      <w:r w:rsidRPr="007A6745">
        <w:rPr>
          <w:u w:val="single"/>
          <w:lang w:val="fr-BE"/>
        </w:rPr>
        <w:t>Des motifs de sorties</w:t>
      </w:r>
    </w:p>
    <w:p w14:paraId="5E09ABDD" w14:textId="77777777" w:rsidR="001F3F22" w:rsidRPr="007A6745" w:rsidRDefault="001F3F22" w:rsidP="009850C2">
      <w:pPr>
        <w:ind w:left="284"/>
        <w:rPr>
          <w:lang w:val="fr-BE"/>
        </w:rPr>
      </w:pPr>
      <w:r w:rsidRPr="007A6745">
        <w:rPr>
          <w:lang w:val="fr-BE"/>
        </w:rPr>
        <w:t>L'on distingue les motifs suivants :</w:t>
      </w:r>
    </w:p>
    <w:p w14:paraId="34132643" w14:textId="77777777" w:rsidR="001F3F22" w:rsidRPr="007A6745" w:rsidRDefault="001F3F22" w:rsidP="00796362">
      <w:pPr>
        <w:numPr>
          <w:ilvl w:val="0"/>
          <w:numId w:val="24"/>
        </w:numPr>
        <w:ind w:left="567" w:hanging="284"/>
        <w:rPr>
          <w:lang w:val="fr-BE"/>
        </w:rPr>
      </w:pPr>
      <w:r w:rsidRPr="007A6745">
        <w:rPr>
          <w:lang w:val="fr-BE"/>
        </w:rPr>
        <w:t>Mariage :</w:t>
      </w:r>
    </w:p>
    <w:p w14:paraId="5DAF9E2C" w14:textId="77777777" w:rsidR="001F3F22" w:rsidRPr="007A6745" w:rsidRDefault="001F3F22" w:rsidP="001612F8">
      <w:pPr>
        <w:ind w:left="567"/>
        <w:rPr>
          <w:lang w:val="fr-BE"/>
        </w:rPr>
      </w:pPr>
      <w:r w:rsidRPr="007A6745">
        <w:rPr>
          <w:lang w:val="fr-BE"/>
        </w:rPr>
        <w:t>Par mariage, il faut entendre le mariage tel que défini dans le code civil.</w:t>
      </w:r>
    </w:p>
    <w:p w14:paraId="3553E2EA" w14:textId="77777777" w:rsidR="001F3F22" w:rsidRPr="007A6745" w:rsidRDefault="001F3F22" w:rsidP="00796362">
      <w:pPr>
        <w:numPr>
          <w:ilvl w:val="0"/>
          <w:numId w:val="24"/>
        </w:numPr>
        <w:ind w:left="567" w:hanging="284"/>
        <w:rPr>
          <w:lang w:val="fr-BE"/>
        </w:rPr>
      </w:pPr>
      <w:r w:rsidRPr="007A6745">
        <w:rPr>
          <w:lang w:val="fr-BE"/>
        </w:rPr>
        <w:lastRenderedPageBreak/>
        <w:t>Cohabitation :</w:t>
      </w:r>
    </w:p>
    <w:p w14:paraId="6E34F82E" w14:textId="77777777" w:rsidR="001F3F22" w:rsidRPr="007A6745" w:rsidRDefault="001F3F22" w:rsidP="009850C2">
      <w:pPr>
        <w:ind w:left="567"/>
        <w:rPr>
          <w:lang w:val="fr-BE"/>
        </w:rPr>
      </w:pPr>
      <w:r w:rsidRPr="007A6745">
        <w:rPr>
          <w:lang w:val="fr-BE"/>
        </w:rPr>
        <w:t>Par cohabitation, il faut entendre :</w:t>
      </w:r>
    </w:p>
    <w:p w14:paraId="0122005D" w14:textId="77777777" w:rsidR="001F3F22" w:rsidRPr="007A6745" w:rsidRDefault="001F3F22" w:rsidP="00796362">
      <w:pPr>
        <w:numPr>
          <w:ilvl w:val="0"/>
          <w:numId w:val="46"/>
        </w:numPr>
        <w:ind w:left="851" w:hanging="283"/>
        <w:rPr>
          <w:lang w:val="fr-BE"/>
        </w:rPr>
      </w:pPr>
      <w:r w:rsidRPr="007A6745">
        <w:rPr>
          <w:lang w:val="fr-BE"/>
        </w:rPr>
        <w:t>la cohabitation légale définie au titre V bis du livre III du code civil ;</w:t>
      </w:r>
    </w:p>
    <w:p w14:paraId="1074A8CF" w14:textId="77777777" w:rsidR="001F3F22" w:rsidRPr="007A6745" w:rsidRDefault="001F3F22" w:rsidP="00796362">
      <w:pPr>
        <w:numPr>
          <w:ilvl w:val="0"/>
          <w:numId w:val="46"/>
        </w:numPr>
        <w:ind w:left="851" w:hanging="283"/>
        <w:rPr>
          <w:lang w:val="fr-BE"/>
        </w:rPr>
      </w:pPr>
      <w:r w:rsidRPr="007A6745">
        <w:rPr>
          <w:lang w:val="fr-BE"/>
        </w:rPr>
        <w:t>la cohabitation de fait entre deux personnes de 18 ans au minimum. Cette cohabitation doit être étayée par un extrait du registre de la population reprenant la composition de ménage.</w:t>
      </w:r>
    </w:p>
    <w:p w14:paraId="667CC971" w14:textId="77777777" w:rsidR="001F3F22" w:rsidRPr="007A6745" w:rsidRDefault="001F3F22" w:rsidP="009850C2">
      <w:pPr>
        <w:ind w:left="851"/>
        <w:rPr>
          <w:lang w:val="fr-BE"/>
        </w:rPr>
      </w:pPr>
      <w:r w:rsidRPr="007A6745">
        <w:rPr>
          <w:lang w:val="fr-BE"/>
        </w:rPr>
        <w:t>En outre, qu’il s’agisse de cohabitation légale ou de fait, les restrictions liées à la parenté des époux en cas de mariage sont également applicables aux cohabitants.</w:t>
      </w:r>
    </w:p>
    <w:p w14:paraId="5C48DAE3" w14:textId="77777777" w:rsidR="001F3F22" w:rsidRPr="007A6745" w:rsidRDefault="001F3F22" w:rsidP="00796362">
      <w:pPr>
        <w:numPr>
          <w:ilvl w:val="0"/>
          <w:numId w:val="24"/>
        </w:numPr>
        <w:ind w:left="567" w:hanging="284"/>
        <w:rPr>
          <w:lang w:val="fr-BE"/>
        </w:rPr>
      </w:pPr>
      <w:r w:rsidRPr="007A6745">
        <w:rPr>
          <w:lang w:val="fr-BE"/>
        </w:rPr>
        <w:t>Limite d'âge :</w:t>
      </w:r>
    </w:p>
    <w:p w14:paraId="72022F19" w14:textId="77777777" w:rsidR="001F3F22" w:rsidRPr="007A6745" w:rsidRDefault="001F3F22" w:rsidP="009850C2">
      <w:pPr>
        <w:ind w:left="567"/>
        <w:rPr>
          <w:lang w:val="fr-BE"/>
        </w:rPr>
      </w:pPr>
      <w:r w:rsidRPr="007A6745">
        <w:rPr>
          <w:lang w:val="fr-BE"/>
        </w:rPr>
        <w:t>La date de l'événement est le 31 décembre de l’année civile au cours de laquelle le bénéficiaire de l’épargne atteint l’âge de 30 ans.</w:t>
      </w:r>
    </w:p>
    <w:p w14:paraId="58D5BCDB" w14:textId="77777777" w:rsidR="001F3F22" w:rsidRPr="007A6745" w:rsidRDefault="001F3F22" w:rsidP="00796362">
      <w:pPr>
        <w:numPr>
          <w:ilvl w:val="0"/>
          <w:numId w:val="24"/>
        </w:numPr>
        <w:ind w:left="567" w:hanging="284"/>
        <w:rPr>
          <w:lang w:val="fr-BE"/>
        </w:rPr>
      </w:pPr>
      <w:r w:rsidRPr="007A6745">
        <w:rPr>
          <w:lang w:val="fr-BE"/>
        </w:rPr>
        <w:t>Décès</w:t>
      </w:r>
    </w:p>
    <w:p w14:paraId="1ABAF142" w14:textId="77777777" w:rsidR="001F3F22" w:rsidRPr="007A6745" w:rsidRDefault="001F3F22" w:rsidP="00796362">
      <w:pPr>
        <w:numPr>
          <w:ilvl w:val="0"/>
          <w:numId w:val="24"/>
        </w:numPr>
        <w:ind w:left="567" w:hanging="284"/>
        <w:rPr>
          <w:lang w:val="fr-BE"/>
        </w:rPr>
      </w:pPr>
      <w:r w:rsidRPr="007A6745">
        <w:rPr>
          <w:lang w:val="fr-BE"/>
        </w:rPr>
        <w:t>La mutation vers un autre organisme assureur (OA 100, 200, 300 ou 400) :</w:t>
      </w:r>
    </w:p>
    <w:p w14:paraId="10C62056" w14:textId="77777777" w:rsidR="001F3F22" w:rsidRPr="007A6745" w:rsidRDefault="001F3F22" w:rsidP="009850C2">
      <w:pPr>
        <w:ind w:left="567"/>
        <w:rPr>
          <w:lang w:val="fr-BE"/>
        </w:rPr>
      </w:pPr>
      <w:r w:rsidRPr="007A6745">
        <w:rPr>
          <w:lang w:val="fr-BE"/>
        </w:rPr>
        <w:t>L’affiliation prend automatiquement fin à la date à laquelle une affiliation au service d’Epargne Prénuptiale du nouvel organisme assureur pourrait devenir effective.</w:t>
      </w:r>
    </w:p>
    <w:p w14:paraId="1BD32EEE" w14:textId="77777777" w:rsidR="001F3F22" w:rsidRPr="007A6745" w:rsidRDefault="001F3F22" w:rsidP="00796362">
      <w:pPr>
        <w:numPr>
          <w:ilvl w:val="0"/>
          <w:numId w:val="22"/>
        </w:numPr>
        <w:ind w:left="284" w:hanging="284"/>
        <w:rPr>
          <w:u w:val="single"/>
          <w:lang w:val="fr-BE"/>
        </w:rPr>
      </w:pPr>
      <w:r w:rsidRPr="007A6745">
        <w:rPr>
          <w:u w:val="single"/>
          <w:lang w:val="fr-BE"/>
        </w:rPr>
        <w:t>Du calcul des liquidations</w:t>
      </w:r>
    </w:p>
    <w:p w14:paraId="0FBC0FF8" w14:textId="77777777" w:rsidR="001F3F22" w:rsidRPr="007A6745" w:rsidRDefault="001F3F22" w:rsidP="001612F8">
      <w:pPr>
        <w:ind w:left="284"/>
        <w:rPr>
          <w:lang w:val="fr-BE"/>
        </w:rPr>
      </w:pPr>
      <w:r w:rsidRPr="007A6745">
        <w:rPr>
          <w:lang w:val="fr-BE"/>
        </w:rPr>
        <w:t>Une distinction est opérée suivant que le membre est affilié au service avant ou après le 1</w:t>
      </w:r>
      <w:r w:rsidRPr="007A6745">
        <w:rPr>
          <w:vertAlign w:val="superscript"/>
          <w:lang w:val="fr-BE"/>
        </w:rPr>
        <w:t>er </w:t>
      </w:r>
      <w:r w:rsidRPr="007A6745">
        <w:rPr>
          <w:lang w:val="fr-BE"/>
        </w:rPr>
        <w:t>janvier 2002.</w:t>
      </w:r>
    </w:p>
    <w:p w14:paraId="3CBD56B7" w14:textId="77777777" w:rsidR="001F3F22" w:rsidRPr="007A6745" w:rsidRDefault="001F3F22" w:rsidP="001612F8">
      <w:pPr>
        <w:ind w:left="567" w:hanging="283"/>
        <w:rPr>
          <w:u w:val="single"/>
          <w:lang w:val="fr-BE"/>
        </w:rPr>
      </w:pPr>
      <w:r w:rsidRPr="007A6745">
        <w:rPr>
          <w:lang w:val="fr-BE"/>
        </w:rPr>
        <w:t>E.1.</w:t>
      </w:r>
      <w:r w:rsidRPr="007A6745">
        <w:rPr>
          <w:lang w:val="fr-BE"/>
        </w:rPr>
        <w:tab/>
      </w:r>
      <w:r w:rsidRPr="007A6745">
        <w:rPr>
          <w:u w:val="single"/>
          <w:lang w:val="fr-BE"/>
        </w:rPr>
        <w:t>Pour les membres affiliés avant le 1</w:t>
      </w:r>
      <w:r w:rsidRPr="007A6745">
        <w:rPr>
          <w:u w:val="single"/>
          <w:vertAlign w:val="superscript"/>
          <w:lang w:val="fr-BE"/>
        </w:rPr>
        <w:t>er</w:t>
      </w:r>
      <w:r w:rsidRPr="007A6745">
        <w:rPr>
          <w:u w:val="single"/>
          <w:lang w:val="fr-BE"/>
        </w:rPr>
        <w:t xml:space="preserve"> janvier 2002</w:t>
      </w:r>
    </w:p>
    <w:p w14:paraId="46B4781B" w14:textId="77777777" w:rsidR="001F3F22" w:rsidRPr="007A6745" w:rsidRDefault="001F3F22" w:rsidP="00796362">
      <w:pPr>
        <w:numPr>
          <w:ilvl w:val="0"/>
          <w:numId w:val="25"/>
        </w:numPr>
        <w:ind w:left="851" w:hanging="284"/>
        <w:rPr>
          <w:lang w:val="fr-BE"/>
        </w:rPr>
      </w:pPr>
      <w:r w:rsidRPr="007A6745">
        <w:rPr>
          <w:lang w:val="fr-BE"/>
        </w:rPr>
        <w:t xml:space="preserve">Les calculs s'effectuent sur une base annuelle. </w:t>
      </w:r>
    </w:p>
    <w:p w14:paraId="1470848B" w14:textId="77777777" w:rsidR="001F3F22" w:rsidRPr="007A6745" w:rsidRDefault="001F3F22" w:rsidP="001612F8">
      <w:pPr>
        <w:ind w:left="851"/>
        <w:rPr>
          <w:lang w:val="fr-BE"/>
        </w:rPr>
      </w:pPr>
      <w:r w:rsidRPr="007A6745">
        <w:rPr>
          <w:lang w:val="fr-BE"/>
        </w:rPr>
        <w:t>L'ancienneté, en fonction de laquelle a lieu le calcul de l'avantage statutaire, est exprimée en années complètes et est égale à la différence entre l'année de l'événement qui donne lieu au paiement de l'avantage et l’année de l’affiliation.</w:t>
      </w:r>
    </w:p>
    <w:p w14:paraId="0D12D027" w14:textId="77777777" w:rsidR="001F3F22" w:rsidRPr="007A6745" w:rsidRDefault="001F3F22" w:rsidP="00796362">
      <w:pPr>
        <w:numPr>
          <w:ilvl w:val="0"/>
          <w:numId w:val="25"/>
        </w:numPr>
        <w:ind w:left="851" w:hanging="284"/>
        <w:rPr>
          <w:lang w:val="fr-BE"/>
        </w:rPr>
      </w:pPr>
      <w:r w:rsidRPr="007A6745">
        <w:rPr>
          <w:lang w:val="fr-BE"/>
        </w:rPr>
        <w:t>N'entrent en ligne de compte pour le calcul des primes que les sommes versées jusqu'au plus tard dans l’année de l'événement.</w:t>
      </w:r>
    </w:p>
    <w:p w14:paraId="25C83280" w14:textId="77777777" w:rsidR="001F3F22" w:rsidRPr="007A6745" w:rsidRDefault="001F3F22" w:rsidP="001612F8">
      <w:pPr>
        <w:ind w:left="851"/>
        <w:rPr>
          <w:lang w:val="fr-BE"/>
        </w:rPr>
      </w:pPr>
      <w:r w:rsidRPr="007A6745">
        <w:rPr>
          <w:lang w:val="fr-BE"/>
        </w:rPr>
        <w:t>Toutefois, au moment de la demande de remboursement pour cause de mariage ou de cohabitation, il sera tenu compte du dernier évènement en date pour déterminer le montant de l’avantage octroyé.</w:t>
      </w:r>
    </w:p>
    <w:p w14:paraId="0C46132C" w14:textId="77777777" w:rsidR="001F3F22" w:rsidRPr="007A6745" w:rsidRDefault="001F3F22" w:rsidP="001612F8">
      <w:pPr>
        <w:ind w:left="851"/>
        <w:rPr>
          <w:lang w:val="fr-BE"/>
        </w:rPr>
      </w:pPr>
      <w:r w:rsidRPr="007A6745">
        <w:rPr>
          <w:lang w:val="fr-BE"/>
        </w:rPr>
        <w:t>Cette règle prime sur toutes celles reprises ci-après.</w:t>
      </w:r>
    </w:p>
    <w:p w14:paraId="775A3B13" w14:textId="77777777" w:rsidR="001F3F22" w:rsidRPr="007A6745" w:rsidRDefault="001F3F22" w:rsidP="00796362">
      <w:pPr>
        <w:numPr>
          <w:ilvl w:val="0"/>
          <w:numId w:val="25"/>
        </w:numPr>
        <w:ind w:left="851" w:hanging="284"/>
        <w:rPr>
          <w:lang w:val="fr-BE"/>
        </w:rPr>
      </w:pPr>
      <w:r w:rsidRPr="007A6745">
        <w:rPr>
          <w:lang w:val="fr-BE"/>
        </w:rPr>
        <w:t>En cas de mutation vers une autre Union Nationale : il est transféré à la nouvelle Union le capital versé, augmenté des subventions de l'Etat et d’un intérêt composé calculé avec le taux d’intérêt technique imposé par l’OCM.</w:t>
      </w:r>
    </w:p>
    <w:p w14:paraId="5B993BAA" w14:textId="738FD447" w:rsidR="001F3F22" w:rsidRDefault="001F3F22" w:rsidP="001612F8">
      <w:pPr>
        <w:ind w:left="851"/>
        <w:rPr>
          <w:lang w:val="fr-BE"/>
        </w:rPr>
      </w:pPr>
      <w:r w:rsidRPr="007A6745">
        <w:rPr>
          <w:lang w:val="fr-BE"/>
        </w:rPr>
        <w:t>En cas de démission volontaire ou obligée : il est remboursé au membre le capital versé, augmenté d’un intérêt composé de 2,75 % par an.</w:t>
      </w:r>
    </w:p>
    <w:p w14:paraId="6FCFA96B" w14:textId="0CA35101" w:rsidR="00921CD6" w:rsidRDefault="00921CD6">
      <w:pPr>
        <w:spacing w:before="0" w:after="200"/>
        <w:jc w:val="left"/>
        <w:rPr>
          <w:lang w:val="fr-BE"/>
        </w:rPr>
      </w:pPr>
      <w:r>
        <w:rPr>
          <w:lang w:val="fr-BE"/>
        </w:rPr>
        <w:br w:type="page"/>
      </w:r>
    </w:p>
    <w:p w14:paraId="706752D3" w14:textId="77777777" w:rsidR="00921CD6" w:rsidRPr="007A6745" w:rsidRDefault="00921CD6" w:rsidP="001612F8">
      <w:pPr>
        <w:ind w:left="851"/>
        <w:rPr>
          <w:lang w:val="fr-BE"/>
        </w:rPr>
      </w:pPr>
    </w:p>
    <w:p w14:paraId="2092DB07" w14:textId="77777777" w:rsidR="001F3F22" w:rsidRDefault="001F3F22" w:rsidP="00796362">
      <w:pPr>
        <w:numPr>
          <w:ilvl w:val="0"/>
          <w:numId w:val="25"/>
        </w:numPr>
        <w:ind w:left="851" w:hanging="284"/>
        <w:rPr>
          <w:lang w:val="fr-BE"/>
        </w:rPr>
      </w:pPr>
      <w:r w:rsidRPr="007A6745">
        <w:rPr>
          <w:lang w:val="fr-BE"/>
        </w:rPr>
        <w:t>En cas de mariage ou de cohabitation, le capital versé et remboursé au membre augmenté des primes ordinaires fixées comme suit :</w:t>
      </w:r>
    </w:p>
    <w:tbl>
      <w:tblPr>
        <w:tblW w:w="0" w:type="auto"/>
        <w:jc w:val="center"/>
        <w:tblBorders>
          <w:top w:val="single" w:sz="6" w:space="0" w:color="EFA70F" w:themeColor="accent4"/>
          <w:left w:val="single" w:sz="6" w:space="0" w:color="EFA70F" w:themeColor="accent4"/>
          <w:bottom w:val="single" w:sz="6" w:space="0" w:color="EFA70F" w:themeColor="accent4"/>
          <w:right w:val="single" w:sz="6" w:space="0" w:color="EFA70F" w:themeColor="accent4"/>
          <w:insideH w:val="single" w:sz="6" w:space="0" w:color="EFA70F" w:themeColor="accent4"/>
          <w:insideV w:val="single" w:sz="6" w:space="0" w:color="EFA70F" w:themeColor="accent4"/>
        </w:tblBorders>
        <w:tblLook w:val="04A0" w:firstRow="1" w:lastRow="0" w:firstColumn="1" w:lastColumn="0" w:noHBand="0" w:noVBand="1"/>
      </w:tblPr>
      <w:tblGrid>
        <w:gridCol w:w="1977"/>
        <w:gridCol w:w="1984"/>
      </w:tblGrid>
      <w:tr w:rsidR="009850C2" w:rsidRPr="009850C2" w14:paraId="7370F250"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shd w:val="clear" w:color="auto" w:fill="326AAA" w:themeFill="accent1"/>
            <w:vAlign w:val="center"/>
            <w:hideMark/>
          </w:tcPr>
          <w:p w14:paraId="27E4A5F0" w14:textId="4329D560" w:rsidR="009850C2" w:rsidRDefault="009850C2">
            <w:pPr>
              <w:spacing w:before="0" w:line="240" w:lineRule="auto"/>
              <w:ind w:right="177"/>
              <w:jc w:val="right"/>
              <w:rPr>
                <w:b/>
                <w:color w:val="FFFFFF" w:themeColor="background1"/>
                <w:lang w:val="fr-BE"/>
              </w:rPr>
            </w:pPr>
            <w:r>
              <w:rPr>
                <w:b/>
                <w:color w:val="FFFFFF" w:themeColor="background1"/>
                <w:lang w:val="fr-BE"/>
              </w:rPr>
              <w:t>Nombre d’années</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shd w:val="clear" w:color="auto" w:fill="326AAA" w:themeFill="accent1"/>
            <w:vAlign w:val="center"/>
            <w:hideMark/>
          </w:tcPr>
          <w:p w14:paraId="3DFE6D73" w14:textId="02622465" w:rsidR="009850C2" w:rsidRPr="009850C2" w:rsidRDefault="009850C2" w:rsidP="009850C2">
            <w:pPr>
              <w:spacing w:before="0" w:line="240" w:lineRule="auto"/>
              <w:ind w:right="177"/>
              <w:jc w:val="right"/>
              <w:rPr>
                <w:b/>
                <w:color w:val="FFFFFF" w:themeColor="background1"/>
                <w:lang w:val="nl-BE"/>
              </w:rPr>
            </w:pPr>
            <w:proofErr w:type="spellStart"/>
            <w:r w:rsidRPr="009850C2">
              <w:rPr>
                <w:b/>
                <w:color w:val="FFFFFF" w:themeColor="background1"/>
                <w:lang w:val="nl-BE"/>
              </w:rPr>
              <w:t>I</w:t>
            </w:r>
            <w:r>
              <w:rPr>
                <w:b/>
                <w:color w:val="FFFFFF" w:themeColor="background1"/>
                <w:lang w:val="nl-BE"/>
              </w:rPr>
              <w:t>ndeminité</w:t>
            </w:r>
            <w:r w:rsidRPr="009850C2">
              <w:rPr>
                <w:b/>
                <w:color w:val="FFFFFF" w:themeColor="background1"/>
                <w:lang w:val="nl-BE"/>
              </w:rPr>
              <w:t>E</w:t>
            </w:r>
            <w:proofErr w:type="spellEnd"/>
          </w:p>
          <w:p w14:paraId="7468CC42" w14:textId="408D3D80" w:rsidR="009850C2" w:rsidRDefault="009850C2" w:rsidP="009850C2">
            <w:pPr>
              <w:spacing w:before="0" w:line="240" w:lineRule="auto"/>
              <w:ind w:right="177"/>
              <w:jc w:val="right"/>
              <w:rPr>
                <w:b/>
                <w:color w:val="FFFFFF" w:themeColor="background1"/>
                <w:lang w:val="nl-BE"/>
              </w:rPr>
            </w:pPr>
            <w:r w:rsidRPr="009850C2">
              <w:rPr>
                <w:b/>
                <w:color w:val="FFFFFF" w:themeColor="background1"/>
                <w:lang w:val="nl-BE"/>
              </w:rPr>
              <w:t>(E</w:t>
            </w:r>
            <w:r>
              <w:rPr>
                <w:b/>
                <w:color w:val="FFFFFF" w:themeColor="background1"/>
                <w:lang w:val="nl-BE"/>
              </w:rPr>
              <w:t>n</w:t>
            </w:r>
            <w:r w:rsidRPr="009850C2">
              <w:rPr>
                <w:b/>
                <w:color w:val="FFFFFF" w:themeColor="background1"/>
                <w:lang w:val="nl-BE"/>
              </w:rPr>
              <w:t xml:space="preserve"> % </w:t>
            </w:r>
            <w:r>
              <w:rPr>
                <w:b/>
                <w:color w:val="FFFFFF" w:themeColor="background1"/>
                <w:lang w:val="nl-BE"/>
              </w:rPr>
              <w:t xml:space="preserve">du </w:t>
            </w:r>
            <w:proofErr w:type="spellStart"/>
            <w:r>
              <w:rPr>
                <w:b/>
                <w:color w:val="FFFFFF" w:themeColor="background1"/>
                <w:lang w:val="nl-BE"/>
              </w:rPr>
              <w:t>capital</w:t>
            </w:r>
            <w:proofErr w:type="spellEnd"/>
            <w:r w:rsidRPr="009850C2">
              <w:rPr>
                <w:b/>
                <w:color w:val="FFFFFF" w:themeColor="background1"/>
                <w:lang w:val="nl-BE"/>
              </w:rPr>
              <w:t>)</w:t>
            </w:r>
          </w:p>
        </w:tc>
      </w:tr>
      <w:tr w:rsidR="009850C2" w14:paraId="27D9EAA4"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F0CEE75" w14:textId="77777777" w:rsidR="009850C2" w:rsidRDefault="009850C2">
            <w:pPr>
              <w:spacing w:before="0" w:line="240" w:lineRule="auto"/>
              <w:ind w:right="177"/>
              <w:jc w:val="right"/>
              <w:rPr>
                <w:lang w:val="fr-BE"/>
              </w:rPr>
            </w:pPr>
            <w:r>
              <w:rPr>
                <w:lang w:val="fr-BE"/>
              </w:rPr>
              <w:t>0</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3E24E109" w14:textId="77777777" w:rsidR="009850C2" w:rsidRDefault="009850C2">
            <w:pPr>
              <w:spacing w:before="0" w:line="240" w:lineRule="auto"/>
              <w:ind w:right="177"/>
              <w:jc w:val="right"/>
              <w:rPr>
                <w:lang w:val="fr-BE"/>
              </w:rPr>
            </w:pPr>
            <w:r>
              <w:rPr>
                <w:lang w:val="fr-BE"/>
              </w:rPr>
              <w:t>4,75</w:t>
            </w:r>
          </w:p>
        </w:tc>
      </w:tr>
      <w:tr w:rsidR="009850C2" w14:paraId="2755ED59"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6E0B5D48" w14:textId="77777777" w:rsidR="009850C2" w:rsidRDefault="009850C2">
            <w:pPr>
              <w:spacing w:before="0" w:line="240" w:lineRule="auto"/>
              <w:ind w:right="177"/>
              <w:jc w:val="right"/>
              <w:rPr>
                <w:lang w:val="fr-BE"/>
              </w:rPr>
            </w:pPr>
            <w:r>
              <w:rPr>
                <w:lang w:val="fr-BE"/>
              </w:rPr>
              <w:t>1</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5068CD7" w14:textId="77777777" w:rsidR="009850C2" w:rsidRDefault="009850C2">
            <w:pPr>
              <w:spacing w:before="0" w:line="240" w:lineRule="auto"/>
              <w:ind w:right="177"/>
              <w:jc w:val="right"/>
              <w:rPr>
                <w:lang w:val="fr-BE"/>
              </w:rPr>
            </w:pPr>
            <w:r>
              <w:rPr>
                <w:lang w:val="fr-BE"/>
              </w:rPr>
              <w:t>10</w:t>
            </w:r>
          </w:p>
        </w:tc>
      </w:tr>
      <w:tr w:rsidR="009850C2" w14:paraId="18D36FB5"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67F2F9F" w14:textId="77777777" w:rsidR="009850C2" w:rsidRDefault="009850C2">
            <w:pPr>
              <w:spacing w:before="0" w:line="240" w:lineRule="auto"/>
              <w:ind w:right="177"/>
              <w:jc w:val="right"/>
              <w:rPr>
                <w:lang w:val="fr-BE"/>
              </w:rPr>
            </w:pPr>
            <w:r>
              <w:rPr>
                <w:lang w:val="fr-BE"/>
              </w:rPr>
              <w:t>2</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852BAC1" w14:textId="77777777" w:rsidR="009850C2" w:rsidRDefault="009850C2">
            <w:pPr>
              <w:spacing w:before="0" w:line="240" w:lineRule="auto"/>
              <w:ind w:right="177"/>
              <w:jc w:val="right"/>
              <w:rPr>
                <w:lang w:val="fr-BE"/>
              </w:rPr>
            </w:pPr>
            <w:r>
              <w:rPr>
                <w:lang w:val="fr-BE"/>
              </w:rPr>
              <w:t>15</w:t>
            </w:r>
          </w:p>
        </w:tc>
      </w:tr>
      <w:tr w:rsidR="009850C2" w14:paraId="729FE3A4"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02713452" w14:textId="77777777" w:rsidR="009850C2" w:rsidRDefault="009850C2">
            <w:pPr>
              <w:spacing w:before="0" w:line="240" w:lineRule="auto"/>
              <w:ind w:right="177"/>
              <w:jc w:val="right"/>
              <w:rPr>
                <w:lang w:val="fr-BE"/>
              </w:rPr>
            </w:pPr>
            <w:r>
              <w:rPr>
                <w:lang w:val="fr-BE"/>
              </w:rPr>
              <w:t>3</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BF0DECB" w14:textId="77777777" w:rsidR="009850C2" w:rsidRDefault="009850C2">
            <w:pPr>
              <w:spacing w:before="0" w:line="240" w:lineRule="auto"/>
              <w:ind w:right="177"/>
              <w:jc w:val="right"/>
              <w:rPr>
                <w:lang w:val="fr-BE"/>
              </w:rPr>
            </w:pPr>
            <w:r>
              <w:rPr>
                <w:lang w:val="fr-BE"/>
              </w:rPr>
              <w:t>20</w:t>
            </w:r>
          </w:p>
        </w:tc>
      </w:tr>
      <w:tr w:rsidR="009850C2" w14:paraId="18D6AC6B"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AED0FDF" w14:textId="77777777" w:rsidR="009850C2" w:rsidRDefault="009850C2">
            <w:pPr>
              <w:spacing w:before="0" w:line="240" w:lineRule="auto"/>
              <w:ind w:right="177"/>
              <w:jc w:val="right"/>
              <w:rPr>
                <w:lang w:val="fr-BE"/>
              </w:rPr>
            </w:pPr>
            <w:r>
              <w:rPr>
                <w:lang w:val="fr-BE"/>
              </w:rPr>
              <w:t>4</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386E39B" w14:textId="77777777" w:rsidR="009850C2" w:rsidRDefault="009850C2">
            <w:pPr>
              <w:spacing w:before="0" w:line="240" w:lineRule="auto"/>
              <w:ind w:right="177"/>
              <w:jc w:val="right"/>
              <w:rPr>
                <w:lang w:val="fr-BE"/>
              </w:rPr>
            </w:pPr>
            <w:r>
              <w:rPr>
                <w:lang w:val="fr-BE"/>
              </w:rPr>
              <w:t>50</w:t>
            </w:r>
          </w:p>
        </w:tc>
      </w:tr>
      <w:tr w:rsidR="009850C2" w14:paraId="0E07276A"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EA14921" w14:textId="77777777" w:rsidR="009850C2" w:rsidRDefault="009850C2">
            <w:pPr>
              <w:spacing w:before="0" w:line="240" w:lineRule="auto"/>
              <w:ind w:right="177"/>
              <w:jc w:val="right"/>
              <w:rPr>
                <w:lang w:val="fr-BE"/>
              </w:rPr>
            </w:pPr>
            <w:r>
              <w:rPr>
                <w:lang w:val="fr-BE"/>
              </w:rPr>
              <w:t>5</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0C7F630A" w14:textId="77777777" w:rsidR="009850C2" w:rsidRDefault="009850C2">
            <w:pPr>
              <w:spacing w:before="0" w:line="240" w:lineRule="auto"/>
              <w:ind w:right="177"/>
              <w:jc w:val="right"/>
              <w:rPr>
                <w:lang w:val="fr-BE"/>
              </w:rPr>
            </w:pPr>
            <w:r>
              <w:rPr>
                <w:lang w:val="fr-BE"/>
              </w:rPr>
              <w:t>55</w:t>
            </w:r>
          </w:p>
        </w:tc>
      </w:tr>
      <w:tr w:rsidR="009850C2" w14:paraId="438FA6D9"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37FCA80" w14:textId="77777777" w:rsidR="009850C2" w:rsidRDefault="009850C2">
            <w:pPr>
              <w:spacing w:before="0" w:line="240" w:lineRule="auto"/>
              <w:ind w:right="177"/>
              <w:jc w:val="right"/>
              <w:rPr>
                <w:lang w:val="fr-BE"/>
              </w:rPr>
            </w:pPr>
            <w:r>
              <w:rPr>
                <w:lang w:val="fr-BE"/>
              </w:rPr>
              <w:t>6</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188864CC" w14:textId="77777777" w:rsidR="009850C2" w:rsidRDefault="009850C2">
            <w:pPr>
              <w:spacing w:before="0" w:line="240" w:lineRule="auto"/>
              <w:ind w:right="177"/>
              <w:jc w:val="right"/>
              <w:rPr>
                <w:lang w:val="fr-BE"/>
              </w:rPr>
            </w:pPr>
            <w:r>
              <w:rPr>
                <w:lang w:val="fr-BE"/>
              </w:rPr>
              <w:t>60</w:t>
            </w:r>
          </w:p>
        </w:tc>
      </w:tr>
      <w:tr w:rsidR="009850C2" w14:paraId="3E5DDF92"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900AA45" w14:textId="77777777" w:rsidR="009850C2" w:rsidRDefault="009850C2">
            <w:pPr>
              <w:spacing w:before="0" w:line="240" w:lineRule="auto"/>
              <w:ind w:right="177"/>
              <w:jc w:val="right"/>
              <w:rPr>
                <w:lang w:val="fr-BE"/>
              </w:rPr>
            </w:pPr>
            <w:r>
              <w:rPr>
                <w:lang w:val="fr-BE"/>
              </w:rPr>
              <w:t>7</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991184C" w14:textId="77777777" w:rsidR="009850C2" w:rsidRDefault="009850C2">
            <w:pPr>
              <w:spacing w:before="0" w:line="240" w:lineRule="auto"/>
              <w:ind w:right="177"/>
              <w:jc w:val="right"/>
              <w:rPr>
                <w:lang w:val="fr-BE"/>
              </w:rPr>
            </w:pPr>
            <w:r>
              <w:rPr>
                <w:lang w:val="fr-BE"/>
              </w:rPr>
              <w:t>65</w:t>
            </w:r>
          </w:p>
        </w:tc>
      </w:tr>
      <w:tr w:rsidR="009850C2" w14:paraId="648263A3"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3256B437" w14:textId="77777777" w:rsidR="009850C2" w:rsidRDefault="009850C2">
            <w:pPr>
              <w:spacing w:before="0" w:line="240" w:lineRule="auto"/>
              <w:ind w:right="177"/>
              <w:jc w:val="right"/>
              <w:rPr>
                <w:lang w:val="fr-BE"/>
              </w:rPr>
            </w:pPr>
            <w:r>
              <w:rPr>
                <w:lang w:val="fr-BE"/>
              </w:rPr>
              <w:t>8</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34C6318" w14:textId="77777777" w:rsidR="009850C2" w:rsidRDefault="009850C2">
            <w:pPr>
              <w:spacing w:before="0" w:line="240" w:lineRule="auto"/>
              <w:ind w:right="177"/>
              <w:jc w:val="right"/>
              <w:rPr>
                <w:lang w:val="fr-BE"/>
              </w:rPr>
            </w:pPr>
            <w:r>
              <w:rPr>
                <w:lang w:val="fr-BE"/>
              </w:rPr>
              <w:t>70</w:t>
            </w:r>
          </w:p>
        </w:tc>
      </w:tr>
      <w:tr w:rsidR="009850C2" w14:paraId="5F814386"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9354ED6" w14:textId="77777777" w:rsidR="009850C2" w:rsidRDefault="009850C2">
            <w:pPr>
              <w:spacing w:before="0" w:line="240" w:lineRule="auto"/>
              <w:ind w:right="177"/>
              <w:jc w:val="right"/>
              <w:rPr>
                <w:lang w:val="fr-BE"/>
              </w:rPr>
            </w:pPr>
            <w:r>
              <w:rPr>
                <w:lang w:val="fr-BE"/>
              </w:rPr>
              <w:t>9</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0D1E53CB" w14:textId="77777777" w:rsidR="009850C2" w:rsidRDefault="009850C2">
            <w:pPr>
              <w:spacing w:before="0" w:line="240" w:lineRule="auto"/>
              <w:ind w:right="177"/>
              <w:jc w:val="right"/>
              <w:rPr>
                <w:lang w:val="fr-BE"/>
              </w:rPr>
            </w:pPr>
            <w:r>
              <w:rPr>
                <w:lang w:val="fr-BE"/>
              </w:rPr>
              <w:t>80</w:t>
            </w:r>
          </w:p>
        </w:tc>
      </w:tr>
      <w:tr w:rsidR="009850C2" w14:paraId="48CFDB7D"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D084F08" w14:textId="77777777" w:rsidR="009850C2" w:rsidRDefault="009850C2">
            <w:pPr>
              <w:spacing w:before="0" w:line="240" w:lineRule="auto"/>
              <w:ind w:right="177"/>
              <w:jc w:val="right"/>
              <w:rPr>
                <w:lang w:val="fr-BE"/>
              </w:rPr>
            </w:pPr>
            <w:r>
              <w:rPr>
                <w:lang w:val="fr-BE"/>
              </w:rPr>
              <w:t>10</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2CCE090" w14:textId="77777777" w:rsidR="009850C2" w:rsidRDefault="009850C2">
            <w:pPr>
              <w:spacing w:before="0" w:line="240" w:lineRule="auto"/>
              <w:ind w:right="177"/>
              <w:jc w:val="right"/>
              <w:rPr>
                <w:lang w:val="fr-BE"/>
              </w:rPr>
            </w:pPr>
            <w:r>
              <w:rPr>
                <w:lang w:val="fr-BE"/>
              </w:rPr>
              <w:t>90</w:t>
            </w:r>
          </w:p>
        </w:tc>
      </w:tr>
      <w:tr w:rsidR="009850C2" w14:paraId="247F7E75"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692428D1" w14:textId="77777777" w:rsidR="009850C2" w:rsidRDefault="009850C2">
            <w:pPr>
              <w:spacing w:before="0" w:line="240" w:lineRule="auto"/>
              <w:ind w:right="177"/>
              <w:jc w:val="right"/>
              <w:rPr>
                <w:lang w:val="fr-BE"/>
              </w:rPr>
            </w:pPr>
            <w:r>
              <w:rPr>
                <w:lang w:val="fr-BE"/>
              </w:rPr>
              <w:t>11</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B3ED509" w14:textId="77777777" w:rsidR="009850C2" w:rsidRDefault="009850C2">
            <w:pPr>
              <w:spacing w:before="0" w:line="240" w:lineRule="auto"/>
              <w:ind w:right="177"/>
              <w:jc w:val="right"/>
              <w:rPr>
                <w:lang w:val="fr-BE"/>
              </w:rPr>
            </w:pPr>
            <w:r>
              <w:rPr>
                <w:lang w:val="fr-BE"/>
              </w:rPr>
              <w:t>100</w:t>
            </w:r>
          </w:p>
        </w:tc>
      </w:tr>
      <w:tr w:rsidR="009850C2" w14:paraId="624E758C"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A230D38" w14:textId="77777777" w:rsidR="009850C2" w:rsidRDefault="009850C2">
            <w:pPr>
              <w:spacing w:before="0" w:line="240" w:lineRule="auto"/>
              <w:ind w:right="177"/>
              <w:jc w:val="right"/>
              <w:rPr>
                <w:lang w:val="fr-BE"/>
              </w:rPr>
            </w:pPr>
            <w:r>
              <w:rPr>
                <w:lang w:val="fr-BE"/>
              </w:rPr>
              <w:t>12</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3DBEF875" w14:textId="77777777" w:rsidR="009850C2" w:rsidRDefault="009850C2">
            <w:pPr>
              <w:spacing w:before="0" w:line="240" w:lineRule="auto"/>
              <w:ind w:right="177"/>
              <w:jc w:val="right"/>
              <w:rPr>
                <w:lang w:val="fr-BE"/>
              </w:rPr>
            </w:pPr>
            <w:r>
              <w:rPr>
                <w:lang w:val="fr-BE"/>
              </w:rPr>
              <w:t>110</w:t>
            </w:r>
          </w:p>
        </w:tc>
      </w:tr>
      <w:tr w:rsidR="009850C2" w14:paraId="34BE526B"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7005BEA" w14:textId="77777777" w:rsidR="009850C2" w:rsidRDefault="009850C2">
            <w:pPr>
              <w:spacing w:before="0" w:line="240" w:lineRule="auto"/>
              <w:ind w:right="177"/>
              <w:jc w:val="right"/>
              <w:rPr>
                <w:lang w:val="fr-BE"/>
              </w:rPr>
            </w:pPr>
            <w:r>
              <w:rPr>
                <w:lang w:val="fr-BE"/>
              </w:rPr>
              <w:t>13</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63D31AF7" w14:textId="77777777" w:rsidR="009850C2" w:rsidRDefault="009850C2">
            <w:pPr>
              <w:spacing w:before="0" w:line="240" w:lineRule="auto"/>
              <w:ind w:right="177"/>
              <w:jc w:val="right"/>
              <w:rPr>
                <w:lang w:val="fr-BE"/>
              </w:rPr>
            </w:pPr>
            <w:r>
              <w:rPr>
                <w:lang w:val="fr-BE"/>
              </w:rPr>
              <w:t>120</w:t>
            </w:r>
          </w:p>
        </w:tc>
      </w:tr>
      <w:tr w:rsidR="009850C2" w14:paraId="76B8C127"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046CA0CD" w14:textId="77777777" w:rsidR="009850C2" w:rsidRDefault="009850C2">
            <w:pPr>
              <w:spacing w:before="0" w:line="240" w:lineRule="auto"/>
              <w:ind w:right="177"/>
              <w:jc w:val="right"/>
              <w:rPr>
                <w:lang w:val="fr-BE"/>
              </w:rPr>
            </w:pPr>
            <w:r>
              <w:rPr>
                <w:lang w:val="fr-BE"/>
              </w:rPr>
              <w:t>14</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5661885A" w14:textId="77777777" w:rsidR="009850C2" w:rsidRDefault="009850C2">
            <w:pPr>
              <w:spacing w:before="0" w:line="240" w:lineRule="auto"/>
              <w:ind w:right="177"/>
              <w:jc w:val="right"/>
              <w:rPr>
                <w:lang w:val="fr-BE"/>
              </w:rPr>
            </w:pPr>
            <w:r>
              <w:rPr>
                <w:lang w:val="fr-BE"/>
              </w:rPr>
              <w:t>130</w:t>
            </w:r>
          </w:p>
        </w:tc>
      </w:tr>
      <w:tr w:rsidR="009850C2" w14:paraId="6700D33E"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8D6FAEB" w14:textId="77777777" w:rsidR="009850C2" w:rsidRDefault="009850C2">
            <w:pPr>
              <w:spacing w:before="0" w:line="240" w:lineRule="auto"/>
              <w:ind w:right="177"/>
              <w:jc w:val="right"/>
              <w:rPr>
                <w:lang w:val="fr-BE"/>
              </w:rPr>
            </w:pPr>
            <w:r>
              <w:rPr>
                <w:lang w:val="fr-BE"/>
              </w:rPr>
              <w:t>15</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5A64C5B0" w14:textId="77777777" w:rsidR="009850C2" w:rsidRDefault="009850C2">
            <w:pPr>
              <w:spacing w:before="0" w:line="240" w:lineRule="auto"/>
              <w:ind w:right="177"/>
              <w:jc w:val="right"/>
              <w:rPr>
                <w:lang w:val="fr-BE"/>
              </w:rPr>
            </w:pPr>
            <w:r>
              <w:rPr>
                <w:lang w:val="fr-BE"/>
              </w:rPr>
              <w:t>140</w:t>
            </w:r>
          </w:p>
        </w:tc>
      </w:tr>
      <w:tr w:rsidR="009850C2" w14:paraId="62511066"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5B4D75A" w14:textId="77777777" w:rsidR="009850C2" w:rsidRDefault="009850C2">
            <w:pPr>
              <w:spacing w:before="0" w:line="240" w:lineRule="auto"/>
              <w:ind w:right="177"/>
              <w:jc w:val="right"/>
              <w:rPr>
                <w:lang w:val="fr-BE"/>
              </w:rPr>
            </w:pPr>
            <w:r>
              <w:rPr>
                <w:lang w:val="fr-BE"/>
              </w:rPr>
              <w:t>16</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5B66BC4" w14:textId="77777777" w:rsidR="009850C2" w:rsidRDefault="009850C2">
            <w:pPr>
              <w:spacing w:before="0" w:line="240" w:lineRule="auto"/>
              <w:ind w:right="177"/>
              <w:jc w:val="right"/>
              <w:rPr>
                <w:lang w:val="fr-BE"/>
              </w:rPr>
            </w:pPr>
            <w:r>
              <w:rPr>
                <w:lang w:val="fr-BE"/>
              </w:rPr>
              <w:t>150</w:t>
            </w:r>
          </w:p>
        </w:tc>
      </w:tr>
    </w:tbl>
    <w:p w14:paraId="250CC25E" w14:textId="77777777" w:rsidR="001F3F22" w:rsidRPr="007A6745" w:rsidRDefault="001F3F22" w:rsidP="00796362">
      <w:pPr>
        <w:numPr>
          <w:ilvl w:val="0"/>
          <w:numId w:val="25"/>
        </w:numPr>
        <w:ind w:left="851" w:hanging="284"/>
        <w:rPr>
          <w:lang w:val="fr-BE"/>
        </w:rPr>
      </w:pPr>
      <w:r w:rsidRPr="007A6745">
        <w:rPr>
          <w:lang w:val="fr-BE"/>
        </w:rPr>
        <w:t>Les autres liquidations sont calculées par référence aux données de prime : 80 % des primes de mariage en cas de décès ou d’atteinte de la limite d’âge.</w:t>
      </w:r>
    </w:p>
    <w:p w14:paraId="75895D19" w14:textId="77777777" w:rsidR="001F3F22" w:rsidRPr="007A6745" w:rsidRDefault="001F3F22" w:rsidP="00796362">
      <w:pPr>
        <w:numPr>
          <w:ilvl w:val="0"/>
          <w:numId w:val="25"/>
        </w:numPr>
        <w:ind w:left="851" w:hanging="284"/>
        <w:rPr>
          <w:lang w:val="fr-BE"/>
        </w:rPr>
      </w:pPr>
      <w:r w:rsidRPr="007A6745">
        <w:rPr>
          <w:lang w:val="fr-BE"/>
        </w:rPr>
        <w:t>En cas de versement après la date du mariage ou de la cohabitation (et ce, jusqu’à l’année des 30 ans), le montant trop versé sera remboursé, augmenté d’un intérêt composé de 2,75 % par an.</w:t>
      </w:r>
    </w:p>
    <w:p w14:paraId="31C576D4" w14:textId="77777777" w:rsidR="001F3F22" w:rsidRPr="007A6745" w:rsidRDefault="001F3F22" w:rsidP="00321869">
      <w:pPr>
        <w:ind w:left="567"/>
        <w:rPr>
          <w:b/>
          <w:u w:val="single"/>
          <w:lang w:val="fr-BE"/>
        </w:rPr>
      </w:pPr>
      <w:r w:rsidRPr="007A6745">
        <w:rPr>
          <w:b/>
          <w:u w:val="single"/>
          <w:lang w:val="fr-BE"/>
        </w:rPr>
        <w:t>Disposition transitoire</w:t>
      </w:r>
    </w:p>
    <w:p w14:paraId="7F6C6878" w14:textId="77777777" w:rsidR="001F3F22" w:rsidRPr="007A6745" w:rsidRDefault="001F3F22" w:rsidP="00321869">
      <w:pPr>
        <w:ind w:left="567"/>
        <w:rPr>
          <w:lang w:val="fr-BE"/>
        </w:rPr>
      </w:pPr>
      <w:r w:rsidRPr="007A6745">
        <w:rPr>
          <w:lang w:val="fr-BE"/>
        </w:rPr>
        <w:t>Le service assurera et ce, jusqu'à leur épuisement, le remboursement des bons de 1.500 F (37 EUR). délivrés, entre 1986 et 1993, pour toute inscription avant l'âge de 16 ans et remboursables lors de la liquidation de l'épargne en cas de mariage, décès ou 30 ans.</w:t>
      </w:r>
    </w:p>
    <w:p w14:paraId="3DC4C1B7" w14:textId="77777777" w:rsidR="001F3F22" w:rsidRPr="007A6745" w:rsidRDefault="001F3F22" w:rsidP="001612F8">
      <w:pPr>
        <w:ind w:left="567" w:hanging="283"/>
        <w:rPr>
          <w:lang w:val="fr-BE"/>
        </w:rPr>
      </w:pPr>
      <w:r w:rsidRPr="007A6745">
        <w:rPr>
          <w:lang w:val="fr-BE"/>
        </w:rPr>
        <w:t>E.2.</w:t>
      </w:r>
      <w:r w:rsidRPr="007A6745">
        <w:rPr>
          <w:lang w:val="fr-BE"/>
        </w:rPr>
        <w:tab/>
        <w:t xml:space="preserve"> </w:t>
      </w:r>
      <w:r w:rsidRPr="007A6745">
        <w:rPr>
          <w:u w:val="single"/>
          <w:lang w:val="fr-BE"/>
        </w:rPr>
        <w:t>Pour les membres affiliés après le 1</w:t>
      </w:r>
      <w:r w:rsidRPr="007A6745">
        <w:rPr>
          <w:u w:val="single"/>
          <w:vertAlign w:val="superscript"/>
          <w:lang w:val="fr-BE"/>
        </w:rPr>
        <w:t>er</w:t>
      </w:r>
      <w:r w:rsidRPr="007A6745">
        <w:rPr>
          <w:u w:val="single"/>
          <w:lang w:val="fr-BE"/>
        </w:rPr>
        <w:t xml:space="preserve"> janvier 2002</w:t>
      </w:r>
    </w:p>
    <w:p w14:paraId="40484C8B" w14:textId="77777777" w:rsidR="001F3F22" w:rsidRPr="007A6745" w:rsidRDefault="001F3F22" w:rsidP="00796362">
      <w:pPr>
        <w:numPr>
          <w:ilvl w:val="0"/>
          <w:numId w:val="26"/>
        </w:numPr>
        <w:ind w:left="851" w:hanging="284"/>
        <w:rPr>
          <w:lang w:val="fr-BE"/>
        </w:rPr>
      </w:pPr>
      <w:r w:rsidRPr="007A6745">
        <w:rPr>
          <w:lang w:val="fr-BE"/>
        </w:rPr>
        <w:t>Les calculs s’effectuent sur une base annuelle.</w:t>
      </w:r>
    </w:p>
    <w:p w14:paraId="30AD39C7" w14:textId="77777777" w:rsidR="001F3F22" w:rsidRPr="007A6745" w:rsidRDefault="001F3F22" w:rsidP="001612F8">
      <w:pPr>
        <w:ind w:left="851"/>
        <w:rPr>
          <w:lang w:val="fr-BE"/>
        </w:rPr>
      </w:pPr>
      <w:r w:rsidRPr="007A6745">
        <w:rPr>
          <w:lang w:val="fr-BE"/>
        </w:rPr>
        <w:t>L’ancienneté, en fonction de laquelle a lieu le calcul de l’avantage statutaire, est exprimée en années complètes et est égale à la différence entre l’année de l’affiliation et l’année de l’événement qui donne lieu au paiement de l’avantage.</w:t>
      </w:r>
    </w:p>
    <w:p w14:paraId="008E5380" w14:textId="77777777" w:rsidR="001F3F22" w:rsidRPr="007A6745" w:rsidRDefault="001F3F22" w:rsidP="001612F8">
      <w:pPr>
        <w:ind w:left="851"/>
        <w:rPr>
          <w:lang w:val="fr-BE"/>
        </w:rPr>
      </w:pPr>
      <w:r w:rsidRPr="007A6745">
        <w:rPr>
          <w:lang w:val="fr-BE"/>
        </w:rPr>
        <w:t>L'intérêt composé doit être calculé sur une base annuelle, sans tenir compte de la date effective du versement des montants d'épargne. La durée pendant laquelle l'intérêt doit être accordé sur les montants de l'épargne est égale à la différence entre l'année au cours de laquelle se produit l'événement qui donne lieu au paiement des avantages et l'année au cours de laquelle les montants de l'épargne ont été versés par l'épargnant.</w:t>
      </w:r>
    </w:p>
    <w:p w14:paraId="6F25FE8F" w14:textId="77777777" w:rsidR="001F3F22" w:rsidRPr="007A6745" w:rsidRDefault="001F3F22" w:rsidP="00796362">
      <w:pPr>
        <w:numPr>
          <w:ilvl w:val="0"/>
          <w:numId w:val="26"/>
        </w:numPr>
        <w:ind w:left="851" w:hanging="284"/>
        <w:rPr>
          <w:lang w:val="fr-BE"/>
        </w:rPr>
      </w:pPr>
      <w:r w:rsidRPr="007A6745">
        <w:rPr>
          <w:lang w:val="fr-BE"/>
        </w:rPr>
        <w:t>N'entrent en ligne de compte pour le calcul des primes que les sommes versées jusqu'au plus tard dans l’année de l'événement.</w:t>
      </w:r>
    </w:p>
    <w:p w14:paraId="1FA3A279" w14:textId="77777777" w:rsidR="001F3F22" w:rsidRPr="007A6745" w:rsidRDefault="001F3F22" w:rsidP="001612F8">
      <w:pPr>
        <w:ind w:left="851"/>
        <w:rPr>
          <w:lang w:val="fr-BE"/>
        </w:rPr>
      </w:pPr>
      <w:r w:rsidRPr="007A6745">
        <w:rPr>
          <w:lang w:val="fr-BE"/>
        </w:rPr>
        <w:t>Toutefois, au moment de la demande de remboursement pour cause de mariage ou de cohabitation, il sera tenu compte du dernier événement en date pour déterminer le montant de l’avantage octroyé.</w:t>
      </w:r>
    </w:p>
    <w:p w14:paraId="639CB7F9" w14:textId="77777777" w:rsidR="001F3F22" w:rsidRPr="007A6745" w:rsidRDefault="001F3F22" w:rsidP="001612F8">
      <w:pPr>
        <w:ind w:left="851"/>
        <w:rPr>
          <w:lang w:val="fr-BE"/>
        </w:rPr>
      </w:pPr>
      <w:r w:rsidRPr="007A6745">
        <w:rPr>
          <w:lang w:val="fr-BE"/>
        </w:rPr>
        <w:t>Cette règle prime toutes celles reprises ci-après.</w:t>
      </w:r>
    </w:p>
    <w:p w14:paraId="0E4AB842" w14:textId="77777777" w:rsidR="001F3F22" w:rsidRPr="007A6745" w:rsidRDefault="001F3F22" w:rsidP="00796362">
      <w:pPr>
        <w:numPr>
          <w:ilvl w:val="0"/>
          <w:numId w:val="26"/>
        </w:numPr>
        <w:ind w:left="851" w:hanging="284"/>
        <w:rPr>
          <w:lang w:val="fr-BE"/>
        </w:rPr>
      </w:pPr>
      <w:r w:rsidRPr="007A6745">
        <w:rPr>
          <w:lang w:val="fr-BE"/>
        </w:rPr>
        <w:lastRenderedPageBreak/>
        <w:t>En cas de mutation vers une autre Union Nationale : il est transféré à la nouvelle Union le capital versé, augmenté des subventions de l'Etat et d’un montant équivalent au taux d’intérêt technique imposé par l’OCM.</w:t>
      </w:r>
    </w:p>
    <w:p w14:paraId="638B658F" w14:textId="77777777" w:rsidR="001F3F22" w:rsidRPr="007A6745" w:rsidRDefault="001F3F22" w:rsidP="001612F8">
      <w:pPr>
        <w:ind w:left="851"/>
        <w:rPr>
          <w:lang w:val="fr-BE"/>
        </w:rPr>
      </w:pPr>
      <w:r w:rsidRPr="007A6745">
        <w:rPr>
          <w:lang w:val="fr-BE"/>
        </w:rPr>
        <w:t>En cas de démission volontaire ou obligée : il est remboursé au membre le capital versé, augmenté d’un intérêt composé de 2,75 % par an.</w:t>
      </w:r>
    </w:p>
    <w:p w14:paraId="75C417E1" w14:textId="77777777" w:rsidR="001F3F22" w:rsidRPr="007A6745" w:rsidRDefault="001F3F22" w:rsidP="00796362">
      <w:pPr>
        <w:numPr>
          <w:ilvl w:val="0"/>
          <w:numId w:val="26"/>
        </w:numPr>
        <w:ind w:left="851" w:hanging="284"/>
        <w:rPr>
          <w:lang w:val="fr-BE"/>
        </w:rPr>
      </w:pPr>
      <w:r w:rsidRPr="007A6745">
        <w:rPr>
          <w:lang w:val="fr-BE"/>
        </w:rPr>
        <w:t>En cas de mariage ou de cohabitation, il est remboursé au membre le capital versé, augmenté d’un intérêt composé de 6 % par an.</w:t>
      </w:r>
    </w:p>
    <w:p w14:paraId="7ED51962" w14:textId="77777777" w:rsidR="001F3F22" w:rsidRPr="007A6745" w:rsidRDefault="001F3F22" w:rsidP="00796362">
      <w:pPr>
        <w:numPr>
          <w:ilvl w:val="0"/>
          <w:numId w:val="26"/>
        </w:numPr>
        <w:ind w:left="851" w:hanging="284"/>
        <w:rPr>
          <w:lang w:val="fr-BE"/>
        </w:rPr>
      </w:pPr>
      <w:r w:rsidRPr="007A6745">
        <w:rPr>
          <w:lang w:val="fr-BE"/>
        </w:rPr>
        <w:t>En cas de décès, d’atteinte de la limite d’âge, il est remboursé au membre le capital versé, augmenté d’un intérêt composé de 4,8 % par an.</w:t>
      </w:r>
    </w:p>
    <w:p w14:paraId="503BAE2D" w14:textId="77777777" w:rsidR="001F3F22" w:rsidRPr="007A6745" w:rsidRDefault="001F3F22" w:rsidP="00796362">
      <w:pPr>
        <w:numPr>
          <w:ilvl w:val="0"/>
          <w:numId w:val="26"/>
        </w:numPr>
        <w:ind w:left="851" w:hanging="284"/>
        <w:rPr>
          <w:lang w:val="fr-BE"/>
        </w:rPr>
      </w:pPr>
      <w:r w:rsidRPr="007A6745">
        <w:rPr>
          <w:lang w:val="fr-BE"/>
        </w:rPr>
        <w:t>En cas de versement après la date du mariage ou de la cohabitation (et ce, jusqu’à l’année des 30 ans), le montant trop versé sera remboursé, augmenté d’un intérêt composé de 2,75 % par an.</w:t>
      </w:r>
    </w:p>
    <w:p w14:paraId="1C95CBA4" w14:textId="77777777" w:rsidR="001F3F22" w:rsidRPr="007A6745" w:rsidRDefault="001F3F22" w:rsidP="00796362">
      <w:pPr>
        <w:numPr>
          <w:ilvl w:val="0"/>
          <w:numId w:val="22"/>
        </w:numPr>
        <w:ind w:left="284" w:hanging="284"/>
        <w:rPr>
          <w:u w:val="single"/>
          <w:lang w:val="fr-BE"/>
        </w:rPr>
      </w:pPr>
      <w:r w:rsidRPr="007A6745">
        <w:rPr>
          <w:u w:val="single"/>
          <w:lang w:val="fr-BE"/>
        </w:rPr>
        <w:t>Autres dispositions</w:t>
      </w:r>
    </w:p>
    <w:p w14:paraId="39B21D82" w14:textId="77777777" w:rsidR="001F3F22" w:rsidRPr="007A6745" w:rsidRDefault="001F3F22" w:rsidP="0090798A">
      <w:pPr>
        <w:ind w:left="284"/>
        <w:rPr>
          <w:lang w:val="fr-BE"/>
        </w:rPr>
      </w:pPr>
      <w:r w:rsidRPr="007A6745">
        <w:rPr>
          <w:lang w:val="fr-BE"/>
        </w:rPr>
        <w:t>Le service est géré conformément aux directives imposées par les autorités compétentes.</w:t>
      </w:r>
    </w:p>
    <w:p w14:paraId="2F9D1BA5" w14:textId="77777777" w:rsidR="001F3F22" w:rsidRPr="00727CCD" w:rsidRDefault="001F3F22" w:rsidP="0051703E">
      <w:pPr>
        <w:pStyle w:val="Titre2"/>
        <w:rPr>
          <w:lang w:val="fr-BE"/>
        </w:rPr>
      </w:pPr>
      <w:bookmarkStart w:id="214" w:name="_Toc84322639"/>
      <w:bookmarkStart w:id="215" w:name="_Toc168558406"/>
      <w:r w:rsidRPr="00727CCD">
        <w:rPr>
          <w:lang w:val="fr-BE"/>
        </w:rPr>
        <w:t>Sous-section 2 : Epargne prénuptiale complémentaire</w:t>
      </w:r>
      <w:bookmarkEnd w:id="214"/>
      <w:bookmarkEnd w:id="215"/>
    </w:p>
    <w:p w14:paraId="393A5957" w14:textId="77777777" w:rsidR="001F3F22" w:rsidRPr="007A6745" w:rsidRDefault="001F3F22" w:rsidP="0051703E">
      <w:pPr>
        <w:pStyle w:val="Titre3"/>
        <w:rPr>
          <w:lang w:val="fr-BE"/>
        </w:rPr>
      </w:pPr>
      <w:bookmarkStart w:id="216" w:name="_Toc84322640"/>
      <w:bookmarkStart w:id="217" w:name="_Toc168558407"/>
      <w:r w:rsidRPr="007A6745">
        <w:rPr>
          <w:lang w:val="fr-BE"/>
        </w:rPr>
        <w:t>Article 51</w:t>
      </w:r>
      <w:bookmarkEnd w:id="216"/>
      <w:bookmarkEnd w:id="217"/>
    </w:p>
    <w:p w14:paraId="0E824021" w14:textId="77777777" w:rsidR="001F3F22" w:rsidRPr="007A6745" w:rsidRDefault="001F3F22" w:rsidP="00796362">
      <w:pPr>
        <w:numPr>
          <w:ilvl w:val="0"/>
          <w:numId w:val="27"/>
        </w:numPr>
        <w:ind w:left="284" w:hanging="284"/>
        <w:rPr>
          <w:u w:val="single"/>
          <w:lang w:val="fr-BE"/>
        </w:rPr>
      </w:pPr>
      <w:r w:rsidRPr="007A6745">
        <w:rPr>
          <w:u w:val="single"/>
          <w:lang w:val="fr-BE"/>
        </w:rPr>
        <w:t>Conditions d'affiliation</w:t>
      </w:r>
    </w:p>
    <w:p w14:paraId="35E2E1CB" w14:textId="77777777" w:rsidR="001F3F22" w:rsidRPr="007A6745" w:rsidRDefault="001F3F22" w:rsidP="0090798A">
      <w:pPr>
        <w:ind w:left="284"/>
        <w:rPr>
          <w:lang w:val="fr-BE"/>
        </w:rPr>
      </w:pPr>
      <w:r w:rsidRPr="007A6745">
        <w:rPr>
          <w:lang w:val="fr-BE"/>
        </w:rPr>
        <w:t>Pour être admis, les membres doivent être affiliés au service d'épargne prénuptiale tel que défini à l'article 50 des présents statuts.</w:t>
      </w:r>
    </w:p>
    <w:p w14:paraId="5BFCFE3D" w14:textId="77777777" w:rsidR="001F3F22" w:rsidRPr="007A6745" w:rsidRDefault="001F3F22" w:rsidP="0090798A">
      <w:pPr>
        <w:ind w:left="284"/>
        <w:rPr>
          <w:lang w:val="fr-BE"/>
        </w:rPr>
      </w:pPr>
      <w:r w:rsidRPr="007A6745">
        <w:rPr>
          <w:lang w:val="fr-BE"/>
        </w:rPr>
        <w:t>Aucune nouvelle affiliation au service n'est permise depuis le 1</w:t>
      </w:r>
      <w:r w:rsidRPr="007A6745">
        <w:rPr>
          <w:vertAlign w:val="superscript"/>
          <w:lang w:val="fr-BE"/>
        </w:rPr>
        <w:t>er</w:t>
      </w:r>
      <w:r w:rsidRPr="007A6745">
        <w:rPr>
          <w:lang w:val="fr-BE"/>
        </w:rPr>
        <w:t xml:space="preserve"> janvier 1994.</w:t>
      </w:r>
    </w:p>
    <w:p w14:paraId="13B24DAB" w14:textId="77777777" w:rsidR="001F3F22" w:rsidRPr="007A6745" w:rsidRDefault="001F3F22" w:rsidP="00796362">
      <w:pPr>
        <w:numPr>
          <w:ilvl w:val="0"/>
          <w:numId w:val="27"/>
        </w:numPr>
        <w:ind w:left="284" w:hanging="284"/>
        <w:rPr>
          <w:u w:val="single"/>
          <w:lang w:val="fr-BE"/>
        </w:rPr>
      </w:pPr>
      <w:r w:rsidRPr="007A6745">
        <w:rPr>
          <w:u w:val="single"/>
          <w:lang w:val="fr-BE"/>
        </w:rPr>
        <w:t>Versements</w:t>
      </w:r>
    </w:p>
    <w:p w14:paraId="3A5A54FD" w14:textId="77777777" w:rsidR="001F3F22" w:rsidRPr="007A6745" w:rsidRDefault="001F3F22" w:rsidP="0090798A">
      <w:pPr>
        <w:ind w:left="284"/>
        <w:rPr>
          <w:lang w:val="fr-BE"/>
        </w:rPr>
      </w:pPr>
      <w:r w:rsidRPr="007A6745">
        <w:rPr>
          <w:lang w:val="fr-BE"/>
        </w:rPr>
        <w:t>Aucun versement complémentaire n'est possible depuis le 1</w:t>
      </w:r>
      <w:r w:rsidRPr="007A6745">
        <w:rPr>
          <w:vertAlign w:val="superscript"/>
          <w:lang w:val="fr-BE"/>
        </w:rPr>
        <w:t>er</w:t>
      </w:r>
      <w:r w:rsidRPr="007A6745">
        <w:rPr>
          <w:lang w:val="fr-BE"/>
        </w:rPr>
        <w:t xml:space="preserve"> janvier 1994.</w:t>
      </w:r>
    </w:p>
    <w:p w14:paraId="367B4CC5" w14:textId="77777777" w:rsidR="001F3F22" w:rsidRPr="007A6745" w:rsidRDefault="001F3F22" w:rsidP="00796362">
      <w:pPr>
        <w:numPr>
          <w:ilvl w:val="0"/>
          <w:numId w:val="27"/>
        </w:numPr>
        <w:ind w:left="284" w:hanging="284"/>
        <w:rPr>
          <w:u w:val="single"/>
          <w:lang w:val="fr-BE"/>
        </w:rPr>
      </w:pPr>
      <w:r w:rsidRPr="007A6745">
        <w:rPr>
          <w:u w:val="single"/>
          <w:lang w:val="fr-BE"/>
        </w:rPr>
        <w:t>Avantages</w:t>
      </w:r>
    </w:p>
    <w:p w14:paraId="333CF9C2" w14:textId="77777777" w:rsidR="001F3F22" w:rsidRPr="007A6745" w:rsidRDefault="001F3F22" w:rsidP="00796362">
      <w:pPr>
        <w:numPr>
          <w:ilvl w:val="0"/>
          <w:numId w:val="28"/>
        </w:numPr>
        <w:ind w:left="567" w:hanging="283"/>
        <w:rPr>
          <w:lang w:val="fr-BE"/>
        </w:rPr>
      </w:pPr>
      <w:r w:rsidRPr="007A6745">
        <w:rPr>
          <w:lang w:val="fr-BE"/>
        </w:rPr>
        <w:t>Le service complémentaire d'épargne prénuptiale accord à ses membres une dot d'un pourcentage des sommes épargnées.</w:t>
      </w:r>
    </w:p>
    <w:p w14:paraId="4546594C" w14:textId="77777777" w:rsidR="001F3F22" w:rsidRPr="007A6745" w:rsidRDefault="001F3F22" w:rsidP="0090798A">
      <w:pPr>
        <w:ind w:left="567"/>
        <w:rPr>
          <w:lang w:val="fr-BE"/>
        </w:rPr>
      </w:pPr>
      <w:r w:rsidRPr="007A6745">
        <w:rPr>
          <w:lang w:val="fr-BE"/>
        </w:rPr>
        <w:t>Ce pourcentage est fixé à :</w:t>
      </w:r>
    </w:p>
    <w:p w14:paraId="36DC9FF0" w14:textId="2EBB3E3F" w:rsidR="001F3F22" w:rsidRPr="007A6745" w:rsidRDefault="001F3F22" w:rsidP="00796362">
      <w:pPr>
        <w:numPr>
          <w:ilvl w:val="0"/>
          <w:numId w:val="47"/>
        </w:numPr>
        <w:ind w:left="851" w:hanging="284"/>
        <w:contextualSpacing/>
        <w:rPr>
          <w:lang w:val="fr-BE"/>
        </w:rPr>
      </w:pPr>
      <w:r w:rsidRPr="007A6745">
        <w:rPr>
          <w:lang w:val="fr-BE"/>
        </w:rPr>
        <w:t xml:space="preserve">moins d' 1 an d'affiliation : </w:t>
      </w:r>
      <w:r w:rsidRPr="007A6745">
        <w:rPr>
          <w:lang w:val="fr-BE"/>
        </w:rPr>
        <w:tab/>
        <w:t>107,5 % ;</w:t>
      </w:r>
    </w:p>
    <w:p w14:paraId="48F0802C" w14:textId="604FB4A0" w:rsidR="001F3F22" w:rsidRPr="007A6745" w:rsidRDefault="001F3F22" w:rsidP="00796362">
      <w:pPr>
        <w:numPr>
          <w:ilvl w:val="0"/>
          <w:numId w:val="47"/>
        </w:numPr>
        <w:ind w:left="851" w:hanging="284"/>
        <w:contextualSpacing/>
        <w:rPr>
          <w:lang w:val="fr-BE"/>
        </w:rPr>
      </w:pPr>
      <w:r w:rsidRPr="007A6745">
        <w:rPr>
          <w:lang w:val="fr-BE"/>
        </w:rPr>
        <w:t xml:space="preserve">moins de 2 ans d'affiliation : </w:t>
      </w:r>
      <w:r w:rsidRPr="007A6745">
        <w:rPr>
          <w:lang w:val="fr-BE"/>
        </w:rPr>
        <w:tab/>
        <w:t>110 % ;</w:t>
      </w:r>
    </w:p>
    <w:p w14:paraId="4D71E47C" w14:textId="6CD151BD" w:rsidR="001F3F22" w:rsidRPr="007A6745" w:rsidRDefault="001F3F22" w:rsidP="00796362">
      <w:pPr>
        <w:numPr>
          <w:ilvl w:val="0"/>
          <w:numId w:val="47"/>
        </w:numPr>
        <w:ind w:left="851" w:hanging="284"/>
        <w:contextualSpacing/>
        <w:rPr>
          <w:lang w:val="fr-BE"/>
        </w:rPr>
      </w:pPr>
      <w:r w:rsidRPr="007A6745">
        <w:rPr>
          <w:lang w:val="fr-BE"/>
        </w:rPr>
        <w:t xml:space="preserve">moins de 3 ans d'affiliation : </w:t>
      </w:r>
      <w:r w:rsidRPr="007A6745">
        <w:rPr>
          <w:lang w:val="fr-BE"/>
        </w:rPr>
        <w:tab/>
        <w:t>115 % ;</w:t>
      </w:r>
    </w:p>
    <w:p w14:paraId="25575459" w14:textId="3539A3EA" w:rsidR="001F3F22" w:rsidRPr="007A6745" w:rsidRDefault="001F3F22" w:rsidP="00796362">
      <w:pPr>
        <w:numPr>
          <w:ilvl w:val="0"/>
          <w:numId w:val="47"/>
        </w:numPr>
        <w:ind w:left="851" w:hanging="284"/>
        <w:contextualSpacing/>
        <w:rPr>
          <w:lang w:val="fr-BE"/>
        </w:rPr>
      </w:pPr>
      <w:r w:rsidRPr="007A6745">
        <w:rPr>
          <w:lang w:val="fr-BE"/>
        </w:rPr>
        <w:t xml:space="preserve">moins de 4 ans d'affiliation : </w:t>
      </w:r>
      <w:r w:rsidRPr="007A6745">
        <w:rPr>
          <w:lang w:val="fr-BE"/>
        </w:rPr>
        <w:tab/>
        <w:t>120 % ;</w:t>
      </w:r>
    </w:p>
    <w:p w14:paraId="224B9202" w14:textId="7F522358" w:rsidR="001F3F22" w:rsidRPr="007A6745" w:rsidRDefault="001F3F22" w:rsidP="00796362">
      <w:pPr>
        <w:numPr>
          <w:ilvl w:val="0"/>
          <w:numId w:val="47"/>
        </w:numPr>
        <w:ind w:left="851" w:hanging="284"/>
        <w:contextualSpacing/>
        <w:rPr>
          <w:lang w:val="fr-BE"/>
        </w:rPr>
      </w:pPr>
      <w:r w:rsidRPr="007A6745">
        <w:rPr>
          <w:lang w:val="fr-BE"/>
        </w:rPr>
        <w:t xml:space="preserve">moins de 5 ans d'affiliation : </w:t>
      </w:r>
      <w:r w:rsidRPr="007A6745">
        <w:rPr>
          <w:lang w:val="fr-BE"/>
        </w:rPr>
        <w:tab/>
        <w:t>125 % ;</w:t>
      </w:r>
    </w:p>
    <w:p w14:paraId="482D08A1" w14:textId="0D22D0EC" w:rsidR="001F3F22" w:rsidRPr="007A6745" w:rsidRDefault="001F3F22" w:rsidP="00796362">
      <w:pPr>
        <w:numPr>
          <w:ilvl w:val="0"/>
          <w:numId w:val="47"/>
        </w:numPr>
        <w:ind w:left="851" w:hanging="284"/>
        <w:contextualSpacing/>
        <w:rPr>
          <w:lang w:val="fr-BE"/>
        </w:rPr>
      </w:pPr>
      <w:r w:rsidRPr="007A6745">
        <w:rPr>
          <w:lang w:val="fr-BE"/>
        </w:rPr>
        <w:t xml:space="preserve">moins de 6 ans d'affiliation : </w:t>
      </w:r>
      <w:r w:rsidRPr="007A6745">
        <w:rPr>
          <w:lang w:val="fr-BE"/>
        </w:rPr>
        <w:tab/>
        <w:t>130 % ;</w:t>
      </w:r>
    </w:p>
    <w:p w14:paraId="02B0E148" w14:textId="0BB59B38" w:rsidR="001F3F22" w:rsidRPr="007A6745" w:rsidRDefault="001F3F22" w:rsidP="00796362">
      <w:pPr>
        <w:numPr>
          <w:ilvl w:val="0"/>
          <w:numId w:val="47"/>
        </w:numPr>
        <w:ind w:left="851" w:hanging="284"/>
        <w:contextualSpacing/>
        <w:rPr>
          <w:lang w:val="fr-BE"/>
        </w:rPr>
      </w:pPr>
      <w:r w:rsidRPr="007A6745">
        <w:rPr>
          <w:lang w:val="fr-BE"/>
        </w:rPr>
        <w:t xml:space="preserve">moins de 7 ans d'affiliation : </w:t>
      </w:r>
      <w:r w:rsidRPr="007A6745">
        <w:rPr>
          <w:lang w:val="fr-BE"/>
        </w:rPr>
        <w:tab/>
        <w:t>135 % ;</w:t>
      </w:r>
    </w:p>
    <w:p w14:paraId="56BF43FF" w14:textId="511070A2" w:rsidR="001F3F22" w:rsidRPr="007A6745" w:rsidRDefault="001F3F22" w:rsidP="00796362">
      <w:pPr>
        <w:numPr>
          <w:ilvl w:val="0"/>
          <w:numId w:val="47"/>
        </w:numPr>
        <w:ind w:left="851" w:hanging="284"/>
        <w:contextualSpacing/>
        <w:rPr>
          <w:lang w:val="fr-BE"/>
        </w:rPr>
      </w:pPr>
      <w:r w:rsidRPr="007A6745">
        <w:rPr>
          <w:lang w:val="fr-BE"/>
        </w:rPr>
        <w:t xml:space="preserve">moins de 8 ans d'affiliation : </w:t>
      </w:r>
      <w:r w:rsidRPr="007A6745">
        <w:rPr>
          <w:lang w:val="fr-BE"/>
        </w:rPr>
        <w:tab/>
        <w:t>140 % ;</w:t>
      </w:r>
    </w:p>
    <w:p w14:paraId="02A07A5D" w14:textId="7EBDE704" w:rsidR="001F3F22" w:rsidRPr="007A6745" w:rsidRDefault="001F3F22" w:rsidP="00796362">
      <w:pPr>
        <w:numPr>
          <w:ilvl w:val="0"/>
          <w:numId w:val="47"/>
        </w:numPr>
        <w:ind w:left="851" w:hanging="284"/>
        <w:contextualSpacing/>
        <w:rPr>
          <w:lang w:val="fr-BE"/>
        </w:rPr>
      </w:pPr>
      <w:r w:rsidRPr="007A6745">
        <w:rPr>
          <w:lang w:val="fr-BE"/>
        </w:rPr>
        <w:t xml:space="preserve">moins de 9 ans d'affiliation : </w:t>
      </w:r>
      <w:r w:rsidRPr="007A6745">
        <w:rPr>
          <w:lang w:val="fr-BE"/>
        </w:rPr>
        <w:tab/>
        <w:t>145 % ;</w:t>
      </w:r>
    </w:p>
    <w:p w14:paraId="6182FB67" w14:textId="5654816F" w:rsidR="001F3F22" w:rsidRPr="007A6745" w:rsidRDefault="001F3F22" w:rsidP="00796362">
      <w:pPr>
        <w:numPr>
          <w:ilvl w:val="0"/>
          <w:numId w:val="47"/>
        </w:numPr>
        <w:ind w:left="851" w:hanging="284"/>
        <w:contextualSpacing/>
        <w:rPr>
          <w:lang w:val="fr-BE"/>
        </w:rPr>
      </w:pPr>
      <w:r w:rsidRPr="007A6745">
        <w:rPr>
          <w:lang w:val="fr-BE"/>
        </w:rPr>
        <w:t xml:space="preserve">moins de 10 ans d'affiliation : </w:t>
      </w:r>
      <w:r w:rsidRPr="007A6745">
        <w:rPr>
          <w:lang w:val="fr-BE"/>
        </w:rPr>
        <w:tab/>
        <w:t>150 % ;</w:t>
      </w:r>
    </w:p>
    <w:p w14:paraId="78F39268" w14:textId="02F65845" w:rsidR="001F3F22" w:rsidRPr="007A6745" w:rsidRDefault="001F3F22" w:rsidP="00796362">
      <w:pPr>
        <w:numPr>
          <w:ilvl w:val="0"/>
          <w:numId w:val="47"/>
        </w:numPr>
        <w:ind w:left="851" w:hanging="284"/>
        <w:contextualSpacing/>
        <w:rPr>
          <w:lang w:val="fr-BE"/>
        </w:rPr>
      </w:pPr>
      <w:r w:rsidRPr="007A6745">
        <w:rPr>
          <w:lang w:val="fr-BE"/>
        </w:rPr>
        <w:t xml:space="preserve">moins de 11 ans d'affiliation : </w:t>
      </w:r>
      <w:r w:rsidRPr="007A6745">
        <w:rPr>
          <w:lang w:val="fr-BE"/>
        </w:rPr>
        <w:tab/>
        <w:t>155 % ;</w:t>
      </w:r>
    </w:p>
    <w:p w14:paraId="33449785" w14:textId="3FA4F37B" w:rsidR="001F3F22" w:rsidRPr="007A6745" w:rsidRDefault="001F3F22" w:rsidP="00796362">
      <w:pPr>
        <w:numPr>
          <w:ilvl w:val="0"/>
          <w:numId w:val="47"/>
        </w:numPr>
        <w:ind w:left="851" w:hanging="284"/>
        <w:contextualSpacing/>
        <w:rPr>
          <w:lang w:val="fr-BE"/>
        </w:rPr>
      </w:pPr>
      <w:r w:rsidRPr="007A6745">
        <w:rPr>
          <w:lang w:val="fr-BE"/>
        </w:rPr>
        <w:t xml:space="preserve">moins de 12 ans d'affiliation : </w:t>
      </w:r>
      <w:r w:rsidRPr="007A6745">
        <w:rPr>
          <w:lang w:val="fr-BE"/>
        </w:rPr>
        <w:tab/>
        <w:t>160 % ;</w:t>
      </w:r>
    </w:p>
    <w:p w14:paraId="697586FB" w14:textId="361D9A2A" w:rsidR="001F3F22" w:rsidRPr="007A6745" w:rsidRDefault="001F3F22" w:rsidP="00796362">
      <w:pPr>
        <w:numPr>
          <w:ilvl w:val="0"/>
          <w:numId w:val="47"/>
        </w:numPr>
        <w:ind w:left="851" w:hanging="284"/>
        <w:contextualSpacing/>
        <w:rPr>
          <w:lang w:val="fr-BE"/>
        </w:rPr>
      </w:pPr>
      <w:r w:rsidRPr="007A6745">
        <w:rPr>
          <w:lang w:val="fr-BE"/>
        </w:rPr>
        <w:t xml:space="preserve">moins de 13 ans d'affiliation : </w:t>
      </w:r>
      <w:r w:rsidRPr="007A6745">
        <w:rPr>
          <w:lang w:val="fr-BE"/>
        </w:rPr>
        <w:tab/>
        <w:t>170 % ;</w:t>
      </w:r>
    </w:p>
    <w:p w14:paraId="5CC837D4" w14:textId="28B01DFE" w:rsidR="001F3F22" w:rsidRPr="007A6745" w:rsidRDefault="001F3F22" w:rsidP="00796362">
      <w:pPr>
        <w:numPr>
          <w:ilvl w:val="0"/>
          <w:numId w:val="47"/>
        </w:numPr>
        <w:ind w:left="851" w:hanging="284"/>
        <w:contextualSpacing/>
        <w:rPr>
          <w:lang w:val="fr-BE"/>
        </w:rPr>
      </w:pPr>
      <w:r w:rsidRPr="007A6745">
        <w:rPr>
          <w:lang w:val="fr-BE"/>
        </w:rPr>
        <w:t xml:space="preserve">moins de 14 ans d'affiliation : </w:t>
      </w:r>
      <w:r w:rsidRPr="007A6745">
        <w:rPr>
          <w:lang w:val="fr-BE"/>
        </w:rPr>
        <w:tab/>
        <w:t>180 % ;</w:t>
      </w:r>
    </w:p>
    <w:p w14:paraId="0812A865" w14:textId="077B5FDC" w:rsidR="001F3F22" w:rsidRPr="007A6745" w:rsidRDefault="001F3F22" w:rsidP="00796362">
      <w:pPr>
        <w:numPr>
          <w:ilvl w:val="0"/>
          <w:numId w:val="47"/>
        </w:numPr>
        <w:ind w:left="851" w:hanging="284"/>
        <w:contextualSpacing/>
        <w:rPr>
          <w:lang w:val="fr-BE"/>
        </w:rPr>
      </w:pPr>
      <w:r w:rsidRPr="007A6745">
        <w:rPr>
          <w:lang w:val="fr-BE"/>
        </w:rPr>
        <w:lastRenderedPageBreak/>
        <w:t xml:space="preserve">moins de 15 ans d'affiliation : </w:t>
      </w:r>
      <w:r w:rsidRPr="007A6745">
        <w:rPr>
          <w:lang w:val="fr-BE"/>
        </w:rPr>
        <w:tab/>
        <w:t>190 % ;</w:t>
      </w:r>
    </w:p>
    <w:p w14:paraId="4ED2DF24" w14:textId="23193272" w:rsidR="001F3F22" w:rsidRPr="007A6745" w:rsidRDefault="001F3F22" w:rsidP="00796362">
      <w:pPr>
        <w:numPr>
          <w:ilvl w:val="0"/>
          <w:numId w:val="47"/>
        </w:numPr>
        <w:ind w:left="851" w:hanging="284"/>
        <w:contextualSpacing/>
        <w:rPr>
          <w:lang w:val="fr-BE"/>
        </w:rPr>
      </w:pPr>
      <w:r w:rsidRPr="007A6745">
        <w:rPr>
          <w:lang w:val="fr-BE"/>
        </w:rPr>
        <w:t xml:space="preserve">moins de 16 ans d'affiliation : </w:t>
      </w:r>
      <w:r w:rsidRPr="007A6745">
        <w:rPr>
          <w:lang w:val="fr-BE"/>
        </w:rPr>
        <w:tab/>
        <w:t>200 % ;</w:t>
      </w:r>
    </w:p>
    <w:p w14:paraId="0AC7479E" w14:textId="18B109BF" w:rsidR="001F3F22" w:rsidRPr="007A6745" w:rsidRDefault="001F3F22" w:rsidP="00796362">
      <w:pPr>
        <w:numPr>
          <w:ilvl w:val="0"/>
          <w:numId w:val="47"/>
        </w:numPr>
        <w:ind w:left="851" w:hanging="284"/>
        <w:contextualSpacing/>
        <w:rPr>
          <w:lang w:val="fr-BE"/>
        </w:rPr>
      </w:pPr>
      <w:r w:rsidRPr="007A6745">
        <w:rPr>
          <w:lang w:val="fr-BE"/>
        </w:rPr>
        <w:t xml:space="preserve">moins de 17 ans d'affiliation : </w:t>
      </w:r>
      <w:r w:rsidRPr="007A6745">
        <w:rPr>
          <w:lang w:val="fr-BE"/>
        </w:rPr>
        <w:tab/>
        <w:t>210 %.</w:t>
      </w:r>
    </w:p>
    <w:p w14:paraId="1A131C38" w14:textId="77777777" w:rsidR="001F3F22" w:rsidRPr="007A6745" w:rsidRDefault="001F3F22" w:rsidP="0090798A">
      <w:pPr>
        <w:ind w:left="567"/>
        <w:rPr>
          <w:lang w:val="fr-BE"/>
        </w:rPr>
      </w:pPr>
      <w:r w:rsidRPr="007A6745">
        <w:rPr>
          <w:lang w:val="fr-BE"/>
        </w:rPr>
        <w:t>N'entrent en ligne de compte pour le calcul des intérêts que les sommes versées jusqu'au plus tard le dernier jour ouvrable du trimestre qui précède celui au cours duquel a lieu le mariage.</w:t>
      </w:r>
    </w:p>
    <w:p w14:paraId="6A2E3D13" w14:textId="77777777" w:rsidR="001F3F22" w:rsidRPr="007A6745" w:rsidRDefault="001F3F22" w:rsidP="00796362">
      <w:pPr>
        <w:numPr>
          <w:ilvl w:val="0"/>
          <w:numId w:val="28"/>
        </w:numPr>
        <w:ind w:left="567" w:hanging="283"/>
        <w:rPr>
          <w:lang w:val="fr-BE"/>
        </w:rPr>
      </w:pPr>
      <w:r w:rsidRPr="007A6745">
        <w:rPr>
          <w:lang w:val="fr-BE"/>
        </w:rPr>
        <w:t xml:space="preserve">L'avantage décrit </w:t>
      </w:r>
      <w:proofErr w:type="spellStart"/>
      <w:r w:rsidRPr="007A6745">
        <w:rPr>
          <w:lang w:val="fr-BE"/>
        </w:rPr>
        <w:t>sub</w:t>
      </w:r>
      <w:proofErr w:type="spellEnd"/>
      <w:r w:rsidRPr="007A6745">
        <w:rPr>
          <w:lang w:val="fr-BE"/>
        </w:rPr>
        <w:t xml:space="preserve">. a) est accordé en cas de mariage ou de décès. Aux membres qui n'ont pas contracté mariage avant l'âge de 30 ans, il est octroyé 75 % de l'avantage prévu </w:t>
      </w:r>
      <w:proofErr w:type="spellStart"/>
      <w:r w:rsidRPr="007A6745">
        <w:rPr>
          <w:lang w:val="fr-BE"/>
        </w:rPr>
        <w:t>sub</w:t>
      </w:r>
      <w:proofErr w:type="spellEnd"/>
      <w:r w:rsidRPr="007A6745">
        <w:rPr>
          <w:lang w:val="fr-BE"/>
        </w:rPr>
        <w:t>. a).</w:t>
      </w:r>
    </w:p>
    <w:p w14:paraId="0AE9EC9B" w14:textId="77777777" w:rsidR="001F3F22" w:rsidRPr="007A6745" w:rsidRDefault="001F3F22" w:rsidP="00796362">
      <w:pPr>
        <w:numPr>
          <w:ilvl w:val="0"/>
          <w:numId w:val="28"/>
        </w:numPr>
        <w:ind w:left="567" w:hanging="283"/>
        <w:rPr>
          <w:lang w:val="fr-BE"/>
        </w:rPr>
      </w:pPr>
      <w:r w:rsidRPr="007A6745">
        <w:rPr>
          <w:lang w:val="fr-BE"/>
        </w:rPr>
        <w:t>Aux membres qui démissionnent ou qui cessent d'effectuer des versements pendant deux ans, est accordée une indemnité fixée à :</w:t>
      </w:r>
    </w:p>
    <w:p w14:paraId="4B269C99" w14:textId="77777777" w:rsidR="001F3F22" w:rsidRPr="007A6745" w:rsidRDefault="001F3F22" w:rsidP="00796362">
      <w:pPr>
        <w:numPr>
          <w:ilvl w:val="0"/>
          <w:numId w:val="48"/>
        </w:numPr>
        <w:ind w:left="851" w:hanging="284"/>
        <w:rPr>
          <w:lang w:val="fr-BE"/>
        </w:rPr>
      </w:pPr>
      <w:r w:rsidRPr="007A6745">
        <w:rPr>
          <w:lang w:val="fr-BE"/>
        </w:rPr>
        <w:t>105 % du montant total des versements effectués, s'ils comptent moins de 5 ans d'affiliation ;</w:t>
      </w:r>
    </w:p>
    <w:p w14:paraId="23526C74" w14:textId="77777777" w:rsidR="001F3F22" w:rsidRPr="007A6745" w:rsidRDefault="001F3F22" w:rsidP="00796362">
      <w:pPr>
        <w:numPr>
          <w:ilvl w:val="0"/>
          <w:numId w:val="48"/>
        </w:numPr>
        <w:ind w:left="851" w:hanging="284"/>
        <w:rPr>
          <w:lang w:val="fr-BE"/>
        </w:rPr>
      </w:pPr>
      <w:r w:rsidRPr="007A6745">
        <w:rPr>
          <w:lang w:val="fr-BE"/>
        </w:rPr>
        <w:t>110 % du montant total des versements effectués, s'ils comptent au moins 5 ans d'affiliation.</w:t>
      </w:r>
    </w:p>
    <w:p w14:paraId="1AC770D7" w14:textId="12422280" w:rsidR="001F3F22" w:rsidRPr="0051703E" w:rsidRDefault="001F3F22" w:rsidP="0051703E">
      <w:pPr>
        <w:pStyle w:val="Titre1"/>
        <w:rPr>
          <w:lang w:val="fr-BE"/>
        </w:rPr>
      </w:pPr>
      <w:bookmarkStart w:id="218" w:name="_Toc84322641"/>
      <w:bookmarkStart w:id="219" w:name="_Toc168558408"/>
      <w:r w:rsidRPr="0051703E">
        <w:rPr>
          <w:lang w:val="fr-BE"/>
        </w:rPr>
        <w:lastRenderedPageBreak/>
        <w:t>C</w:t>
      </w:r>
      <w:r w:rsidR="0051703E" w:rsidRPr="0051703E">
        <w:rPr>
          <w:lang w:val="fr-BE"/>
        </w:rPr>
        <w:t>hapitre</w:t>
      </w:r>
      <w:r w:rsidRPr="0051703E">
        <w:rPr>
          <w:lang w:val="fr-BE"/>
        </w:rPr>
        <w:t xml:space="preserve"> VI - P</w:t>
      </w:r>
      <w:r w:rsidR="0051703E" w:rsidRPr="0051703E">
        <w:rPr>
          <w:lang w:val="fr-BE"/>
        </w:rPr>
        <w:t>rescription</w:t>
      </w:r>
      <w:bookmarkEnd w:id="218"/>
      <w:bookmarkEnd w:id="219"/>
    </w:p>
    <w:p w14:paraId="7040B9DA" w14:textId="77777777" w:rsidR="001F3F22" w:rsidRPr="007A6745" w:rsidRDefault="001F3F22" w:rsidP="007A6745">
      <w:pPr>
        <w:pStyle w:val="Titre3"/>
        <w:rPr>
          <w:lang w:val="fr-BE"/>
        </w:rPr>
      </w:pPr>
      <w:bookmarkStart w:id="220" w:name="_Toc84322642"/>
      <w:bookmarkStart w:id="221" w:name="_Toc168558409"/>
      <w:r w:rsidRPr="007A6745">
        <w:rPr>
          <w:lang w:val="fr-BE"/>
        </w:rPr>
        <w:t>Article 52</w:t>
      </w:r>
      <w:bookmarkEnd w:id="220"/>
      <w:bookmarkEnd w:id="221"/>
    </w:p>
    <w:p w14:paraId="7E26C08D" w14:textId="77777777" w:rsidR="001F3F22" w:rsidRPr="007A6745" w:rsidRDefault="001F3F22" w:rsidP="0090798A">
      <w:pPr>
        <w:ind w:left="567" w:hanging="567"/>
        <w:rPr>
          <w:lang w:val="fr-BE"/>
        </w:rPr>
      </w:pPr>
      <w:r w:rsidRPr="007A6745">
        <w:rPr>
          <w:lang w:val="fr-BE"/>
        </w:rPr>
        <w:t>§ 1.</w:t>
      </w:r>
      <w:r w:rsidRPr="007A6745">
        <w:rPr>
          <w:lang w:val="fr-BE"/>
        </w:rPr>
        <w:tab/>
        <w:t>L'action en paiement des interventions dans le cadre des services repris dans les présents statuts se prescrit deux ans après l'événement qui peut donner droit à l'octroi d'un avantage en vertu des statuts.</w:t>
      </w:r>
    </w:p>
    <w:p w14:paraId="2FB5D1D7" w14:textId="77777777" w:rsidR="001F3F22" w:rsidRPr="007A6745" w:rsidRDefault="001F3F22" w:rsidP="0090798A">
      <w:pPr>
        <w:ind w:left="567"/>
        <w:rPr>
          <w:lang w:val="fr-BE"/>
        </w:rPr>
      </w:pPr>
      <w:r w:rsidRPr="007A6745">
        <w:rPr>
          <w:lang w:val="fr-BE"/>
        </w:rPr>
        <w:t>L'action en paiement de sommes qui porteraient à un montant supérieur le paiement d'interventions financières et indemnités qui a été accordé dans le cadre des services repris dans les présents statuts se prescrit par deux ans à compter de la fin du mois au cours duquel ce paiement a été effectué.</w:t>
      </w:r>
    </w:p>
    <w:p w14:paraId="6D3FFF3E" w14:textId="77777777" w:rsidR="001F3F22" w:rsidRPr="007A6745" w:rsidRDefault="001F3F22" w:rsidP="0090798A">
      <w:pPr>
        <w:ind w:left="567" w:hanging="567"/>
        <w:rPr>
          <w:lang w:val="fr-BE"/>
        </w:rPr>
      </w:pPr>
      <w:r w:rsidRPr="007A6745">
        <w:rPr>
          <w:lang w:val="fr-BE"/>
        </w:rPr>
        <w:t>§ 2.</w:t>
      </w:r>
      <w:r w:rsidRPr="007A6745">
        <w:rPr>
          <w:lang w:val="fr-BE"/>
        </w:rPr>
        <w:tab/>
        <w:t>L'action en récupération de la valeur des interventions financières et indemnités indûment octroyées dans le cadre des services de l’assurance complémentaire au sens de l’article 2 b), se prescrit par deux ans à compter de la fin du mois au cours duquel le paiement a été effectué.</w:t>
      </w:r>
    </w:p>
    <w:p w14:paraId="4B2FDB11" w14:textId="77777777" w:rsidR="001F3F22" w:rsidRPr="007A6745" w:rsidRDefault="001F3F22" w:rsidP="0090798A">
      <w:pPr>
        <w:ind w:left="567"/>
        <w:rPr>
          <w:lang w:val="fr-BE"/>
        </w:rPr>
      </w:pPr>
      <w:r w:rsidRPr="007A6745">
        <w:rPr>
          <w:lang w:val="fr-BE"/>
        </w:rPr>
        <w:t>Cette prescription n'est pas appliquée lorsque l'octroi indu d'interventions financières et indemnités a été provoqué par des manœuvres frauduleuses dont est responsable celui qui en a profité. Dans ce cas, le délai de prescription est de cinq ans à compter de la fin du mois au cours duquel le paiement a été effectué.</w:t>
      </w:r>
    </w:p>
    <w:p w14:paraId="05F40A99" w14:textId="77777777" w:rsidR="001F3F22" w:rsidRPr="007A6745" w:rsidRDefault="001F3F22" w:rsidP="0090798A">
      <w:pPr>
        <w:ind w:left="567" w:hanging="567"/>
        <w:rPr>
          <w:lang w:val="fr-BE"/>
        </w:rPr>
      </w:pPr>
      <w:r w:rsidRPr="007A6745">
        <w:rPr>
          <w:lang w:val="fr-BE"/>
        </w:rPr>
        <w:t>§ 3.</w:t>
      </w:r>
      <w:r w:rsidRPr="007A6745">
        <w:rPr>
          <w:lang w:val="fr-BE"/>
        </w:rPr>
        <w:tab/>
        <w:t>L'action en paiement des cotisations pour les servies repris dans les présents statuts se prescrit par cinq ans à compter de la fin du mois auquel se rapportent les cotisations impayées.</w:t>
      </w:r>
    </w:p>
    <w:p w14:paraId="7E4746E0" w14:textId="77777777" w:rsidR="001F3F22" w:rsidRPr="007A6745" w:rsidRDefault="001F3F22" w:rsidP="0090798A">
      <w:pPr>
        <w:ind w:left="567" w:hanging="567"/>
        <w:rPr>
          <w:lang w:val="fr-BE"/>
        </w:rPr>
      </w:pPr>
      <w:r w:rsidRPr="007A6745">
        <w:rPr>
          <w:lang w:val="fr-BE"/>
        </w:rPr>
        <w:t>§ 4.</w:t>
      </w:r>
      <w:r w:rsidRPr="007A6745">
        <w:rPr>
          <w:lang w:val="fr-BE"/>
        </w:rPr>
        <w:tab/>
        <w:t>L'action en remboursement des cotisations payées indûment pour les services repris dans les présents statuts se prescrit par cinq ans à compter du jour où le paiement des cotisations indues a été effectué.</w:t>
      </w:r>
    </w:p>
    <w:p w14:paraId="0F770187" w14:textId="77777777" w:rsidR="001F3F22" w:rsidRPr="007A6745" w:rsidRDefault="001F3F22" w:rsidP="0090798A">
      <w:pPr>
        <w:ind w:left="567" w:hanging="567"/>
        <w:rPr>
          <w:lang w:val="fr-BE"/>
        </w:rPr>
      </w:pPr>
      <w:r w:rsidRPr="007A6745">
        <w:rPr>
          <w:lang w:val="fr-BE"/>
        </w:rPr>
        <w:t>§ 5.</w:t>
      </w:r>
      <w:r w:rsidRPr="007A6745">
        <w:rPr>
          <w:lang w:val="fr-BE"/>
        </w:rPr>
        <w:tab/>
        <w:t>Une lettre recommandée à la poste suffit pour interrompre la prescription. L'interruption peut être renouvelée.</w:t>
      </w:r>
    </w:p>
    <w:p w14:paraId="63825F26" w14:textId="77777777" w:rsidR="001F3F22" w:rsidRPr="007A6745" w:rsidRDefault="001F3F22" w:rsidP="0090798A">
      <w:pPr>
        <w:ind w:left="567" w:hanging="567"/>
        <w:rPr>
          <w:lang w:val="fr-BE"/>
        </w:rPr>
      </w:pPr>
      <w:r w:rsidRPr="007A6745">
        <w:rPr>
          <w:lang w:val="fr-BE"/>
        </w:rPr>
        <w:t>§ 6.</w:t>
      </w:r>
      <w:r w:rsidRPr="007A6745">
        <w:rPr>
          <w:lang w:val="fr-BE"/>
        </w:rPr>
        <w:tab/>
        <w:t>La prescription est suspendue pour cause de force majeure.</w:t>
      </w:r>
    </w:p>
    <w:p w14:paraId="762E68A6" w14:textId="23037299" w:rsidR="001F3F22" w:rsidRPr="0051703E" w:rsidRDefault="001F3F22" w:rsidP="0051703E">
      <w:pPr>
        <w:pStyle w:val="Titre1"/>
        <w:rPr>
          <w:lang w:val="fr-BE"/>
        </w:rPr>
      </w:pPr>
      <w:bookmarkStart w:id="222" w:name="_Toc84322643"/>
      <w:bookmarkStart w:id="223" w:name="_Toc168558410"/>
      <w:r w:rsidRPr="0051703E">
        <w:rPr>
          <w:lang w:val="fr-BE"/>
        </w:rPr>
        <w:lastRenderedPageBreak/>
        <w:t>C</w:t>
      </w:r>
      <w:r w:rsidR="0051703E" w:rsidRPr="0051703E">
        <w:rPr>
          <w:lang w:val="fr-BE"/>
        </w:rPr>
        <w:t>hapitre</w:t>
      </w:r>
      <w:r w:rsidRPr="0051703E">
        <w:rPr>
          <w:lang w:val="fr-BE"/>
        </w:rPr>
        <w:t xml:space="preserve"> VII </w:t>
      </w:r>
      <w:r w:rsidR="0051703E" w:rsidRPr="0051703E">
        <w:rPr>
          <w:lang w:val="fr-BE"/>
        </w:rPr>
        <w:t>–</w:t>
      </w:r>
      <w:r w:rsidRPr="0051703E">
        <w:rPr>
          <w:lang w:val="fr-BE"/>
        </w:rPr>
        <w:t xml:space="preserve"> C</w:t>
      </w:r>
      <w:r w:rsidR="0051703E" w:rsidRPr="0051703E">
        <w:rPr>
          <w:lang w:val="fr-BE"/>
        </w:rPr>
        <w:t xml:space="preserve">otisations </w:t>
      </w:r>
      <w:r w:rsidR="0051703E">
        <w:rPr>
          <w:lang w:val="fr-BE"/>
        </w:rPr>
        <w:t>–</w:t>
      </w:r>
      <w:r w:rsidR="0051703E" w:rsidRPr="0051703E">
        <w:rPr>
          <w:lang w:val="fr-BE"/>
        </w:rPr>
        <w:t xml:space="preserve"> Stage</w:t>
      </w:r>
      <w:r w:rsidR="0051703E">
        <w:rPr>
          <w:lang w:val="fr-BE"/>
        </w:rPr>
        <w:t>s - Effectifs</w:t>
      </w:r>
      <w:bookmarkEnd w:id="222"/>
      <w:bookmarkEnd w:id="223"/>
    </w:p>
    <w:p w14:paraId="6D71B252" w14:textId="77777777" w:rsidR="001F3F22" w:rsidRPr="007A6745" w:rsidRDefault="001F3F22" w:rsidP="007A6745">
      <w:pPr>
        <w:pStyle w:val="Titre3"/>
        <w:rPr>
          <w:lang w:val="fr-BE"/>
        </w:rPr>
      </w:pPr>
      <w:bookmarkStart w:id="224" w:name="_Toc84322644"/>
      <w:bookmarkStart w:id="225" w:name="_Toc168558411"/>
      <w:r w:rsidRPr="007A6745">
        <w:rPr>
          <w:lang w:val="fr-BE"/>
        </w:rPr>
        <w:t>Article 53</w:t>
      </w:r>
      <w:bookmarkEnd w:id="224"/>
      <w:bookmarkEnd w:id="225"/>
    </w:p>
    <w:p w14:paraId="3DD2E41B" w14:textId="77777777" w:rsidR="001F3F22" w:rsidRPr="007A6745" w:rsidRDefault="001F3F22" w:rsidP="001F3F22">
      <w:pPr>
        <w:rPr>
          <w:lang w:val="fr-BE"/>
        </w:rPr>
      </w:pPr>
      <w:r w:rsidRPr="007A6745">
        <w:rPr>
          <w:lang w:val="fr-BE"/>
        </w:rPr>
        <w:t>Les cotisations pour les services complémentaires, mentionnées dans ces statuts, sont exigibles mensuellement, conformément à l'article 3 bis de la loi du 6 août 1990.</w:t>
      </w:r>
    </w:p>
    <w:p w14:paraId="5E85C470" w14:textId="77777777" w:rsidR="001F3F22" w:rsidRPr="007A6745" w:rsidRDefault="001F3F22" w:rsidP="001F3F22">
      <w:pPr>
        <w:rPr>
          <w:lang w:val="fr-BE"/>
        </w:rPr>
      </w:pPr>
      <w:r w:rsidRPr="007A6745">
        <w:rPr>
          <w:lang w:val="fr-BE"/>
        </w:rPr>
        <w:t>Les cotisations qui sont encaissées par les mutualités sont versées trimestriellement et à la fin de la période à l'Union Nationale.</w:t>
      </w:r>
    </w:p>
    <w:p w14:paraId="4CCDD45A" w14:textId="77777777" w:rsidR="001F3F22" w:rsidRPr="007A6745" w:rsidRDefault="001F3F22" w:rsidP="001F3F22">
      <w:pPr>
        <w:rPr>
          <w:lang w:val="fr-BE"/>
        </w:rPr>
      </w:pPr>
      <w:r w:rsidRPr="007A6745">
        <w:rPr>
          <w:lang w:val="fr-BE"/>
        </w:rPr>
        <w:t>Les membres d’une mutualité affiliée à l’union nationale, qui peuvent bénéficier des avantages de l’assurance complémentaire de cette mutualité en raison du paiement de leurs cotisations, peuvent également bénéficier des avantages de l’assurance complémentaire de l’union nationale, s’ils ne sont pas dans une situation moins favorable au niveau du paiement des cotisations pour ces derniers avantages.</w:t>
      </w:r>
    </w:p>
    <w:p w14:paraId="0F586E78" w14:textId="77777777" w:rsidR="001F3F22" w:rsidRPr="007A6745" w:rsidRDefault="001F3F22" w:rsidP="001F3F22">
      <w:pPr>
        <w:rPr>
          <w:lang w:val="fr-BE"/>
        </w:rPr>
      </w:pPr>
      <w:r w:rsidRPr="007A6745">
        <w:rPr>
          <w:lang w:val="fr-BE"/>
        </w:rPr>
        <w:t>Pour les membres d’une mutualité affiliée à l’union nationale, dont la possibilité de bénéficier des avantages de l’assurance complémentaire de cette mutualité est suspendue, la possibilité de bénéficier des avantages de l’assurance complémentaire de l’union nationale est également suspendue s’ils ne sont pas dans une situation plus favorable au niveau du paiement des cotisations pour ces derniers avantages. Ils ne peuvent bénéficier à nouveau d’un avantage de l’assurance complémentaire de l’union nationale que s’ils redeviennent au sein de la mutualité affiliée, après régularisation des cotisations pour la période concernée, des membres qui peuvent bénéficier des avantages de l’assurance complémentaire de cette mutualité et s’ils ne sont pas dans une situation de paiement moins favorable, pour ladite période, en ce qui concerne les avantages de l’assurance complémentaire de l’union nationale.</w:t>
      </w:r>
    </w:p>
    <w:p w14:paraId="58213359" w14:textId="100986A0" w:rsidR="008C006E" w:rsidRPr="00954F2F" w:rsidRDefault="008C006E" w:rsidP="008C006E">
      <w:pPr>
        <w:rPr>
          <w:lang w:val="fr-BE"/>
        </w:rPr>
      </w:pPr>
      <w:r w:rsidRPr="004A0839">
        <w:rPr>
          <w:lang w:val="fr-BE"/>
        </w:rPr>
        <w:t>Pour les membres d’une mutualité affiliée à l’union nationale, dont la possibilité de bénéficier des avantages de l’assurance complémentaire de cette mutualité est supprimée, la possibilité de bénéficier des avantages de l’assurance complémentaire de l’union nationale est également supprimée s’ils ne sont pas dans une situation plus favorable au niveau du paiement des cotisations pour ces derniers avantages. Ils ne peuvent bénéficier à nouveau d’un avantage de l’assurance complémentaire de l’union nationale que s’ils redeviennent au sein de la mutualité affiliée, après une période subséquente de 24 mois pour laquelle les cotisations doivent avoir été payées sans pouvoir bénéficier d’un quelconque avantage, des membres qui peuvent bénéficier des avantages de l’assurance complémentaire de cette mutualité et s’ils ne sont pas dans une situation de paiement moins favorable en ce qui concerne les avantages de l’assurance complémentaire de l’union nationale.</w:t>
      </w:r>
      <w:r>
        <w:rPr>
          <w:lang w:val="fr-BE"/>
        </w:rPr>
        <w:t xml:space="preserve"> </w:t>
      </w:r>
      <w:bookmarkStart w:id="226" w:name="_Hlk185334325"/>
      <w:r w:rsidR="00954F2F" w:rsidRPr="00954F2F">
        <w:rPr>
          <w:lang w:val="fr-BE"/>
        </w:rPr>
        <w:t>Par dérogation à ce qui précède, l</w:t>
      </w:r>
      <w:r w:rsidRPr="00954F2F">
        <w:rPr>
          <w:lang w:val="fr-BE"/>
        </w:rPr>
        <w:t>es membres qui se trouvent dans une situation digne d’intérêt telle que visée à l’article 2 quater, alinéa 4 de l’arrêté royal du 7 mars 1991 peuvent bénéficier à nouveau d’un avantage de l’assurance complémentaire après une période subséquente de 6 mois ou de 6 mois à 23 mois selon le moment où intervient la situation digne d’intérêt.</w:t>
      </w:r>
    </w:p>
    <w:bookmarkEnd w:id="226"/>
    <w:p w14:paraId="6B6BCE5B" w14:textId="77777777" w:rsidR="001F3F22" w:rsidRPr="007A6745" w:rsidRDefault="001F3F22" w:rsidP="001F3F22">
      <w:pPr>
        <w:rPr>
          <w:lang w:val="fr-BE"/>
        </w:rPr>
      </w:pPr>
      <w:r w:rsidRPr="007A6745">
        <w:rPr>
          <w:lang w:val="fr-BE"/>
        </w:rPr>
        <w:t>Les cotisations payées pour une période au cours de laquelle le membre n’est plus affilié auprès du service pour lequel (lesquels) les cotisations sont redevables, seront remboursées au membre dans les trois mois qui suivent la fin de l’affiliation.</w:t>
      </w:r>
    </w:p>
    <w:p w14:paraId="04A31FDA" w14:textId="77777777" w:rsidR="001F3F22" w:rsidRPr="007A6745" w:rsidRDefault="001F3F22" w:rsidP="001F3F22">
      <w:pPr>
        <w:rPr>
          <w:lang w:val="fr-BE"/>
        </w:rPr>
      </w:pPr>
      <w:r w:rsidRPr="007A6745">
        <w:rPr>
          <w:lang w:val="fr-BE"/>
        </w:rPr>
        <w:t>Les mutualités sont tenues de fournir à l'Union Nationale tous les renseignements exigés par cette dernière.</w:t>
      </w:r>
    </w:p>
    <w:p w14:paraId="0109A6B2" w14:textId="77777777" w:rsidR="001F3F22" w:rsidRPr="007A6745" w:rsidRDefault="001F3F22" w:rsidP="001F3F22">
      <w:pPr>
        <w:rPr>
          <w:lang w:val="fr-BE"/>
        </w:rPr>
      </w:pPr>
      <w:r w:rsidRPr="007A6745">
        <w:rPr>
          <w:lang w:val="fr-BE"/>
        </w:rPr>
        <w:t>Les cotisations ne pourront jamais être d’un montant tel que l’article 67 de la loi du 26 avril 2010 qui prévoit la fixation d’une cotisation minimale ou d’une cotisation maximale, serait violé.</w:t>
      </w:r>
    </w:p>
    <w:p w14:paraId="6A4CAC7D" w14:textId="77777777" w:rsidR="001F3F22" w:rsidRPr="007A6745" w:rsidRDefault="001F3F22" w:rsidP="001F3F22">
      <w:pPr>
        <w:rPr>
          <w:lang w:val="fr-BE"/>
        </w:rPr>
      </w:pPr>
      <w:r w:rsidRPr="007A6745">
        <w:rPr>
          <w:lang w:val="fr-BE"/>
        </w:rPr>
        <w:t>Les cotisations sont reprises au tableau en annexe des statuts.</w:t>
      </w:r>
    </w:p>
    <w:p w14:paraId="1A822F99" w14:textId="77777777" w:rsidR="001F3F22" w:rsidRPr="007A6745" w:rsidRDefault="001F3F22" w:rsidP="007A6745">
      <w:pPr>
        <w:pStyle w:val="Titre3"/>
        <w:rPr>
          <w:lang w:val="fr-BE"/>
        </w:rPr>
      </w:pPr>
      <w:bookmarkStart w:id="227" w:name="_Toc84322645"/>
      <w:bookmarkStart w:id="228" w:name="_Toc168558412"/>
      <w:r w:rsidRPr="007A6745">
        <w:rPr>
          <w:lang w:val="fr-BE"/>
        </w:rPr>
        <w:lastRenderedPageBreak/>
        <w:t>Article 54</w:t>
      </w:r>
      <w:bookmarkEnd w:id="227"/>
      <w:bookmarkEnd w:id="228"/>
    </w:p>
    <w:p w14:paraId="0F68CD03" w14:textId="77777777" w:rsidR="001F3F22" w:rsidRPr="007A6745" w:rsidRDefault="001F3F22" w:rsidP="001F3F22">
      <w:pPr>
        <w:rPr>
          <w:b/>
          <w:bCs/>
          <w:u w:val="single"/>
          <w:lang w:val="fr-BE"/>
        </w:rPr>
      </w:pPr>
      <w:r w:rsidRPr="007A6745">
        <w:rPr>
          <w:u w:val="single"/>
          <w:lang w:val="fr-BE"/>
        </w:rPr>
        <w:t xml:space="preserve">Stages </w:t>
      </w:r>
      <w:r w:rsidRPr="007A6745">
        <w:rPr>
          <w:b/>
          <w:bCs/>
          <w:u w:val="single"/>
          <w:lang w:val="fr-BE"/>
        </w:rPr>
        <w:t>(abrogé)</w:t>
      </w:r>
    </w:p>
    <w:p w14:paraId="4FC1BD3E" w14:textId="2A18CD3C" w:rsidR="001F3F22" w:rsidRPr="0051703E" w:rsidRDefault="001F3F22" w:rsidP="0051703E">
      <w:pPr>
        <w:pStyle w:val="Titre1"/>
        <w:rPr>
          <w:lang w:val="fr-BE"/>
        </w:rPr>
      </w:pPr>
      <w:bookmarkStart w:id="229" w:name="_Toc84322646"/>
      <w:bookmarkStart w:id="230" w:name="_Toc168558413"/>
      <w:r w:rsidRPr="0051703E">
        <w:rPr>
          <w:lang w:val="fr-BE"/>
        </w:rPr>
        <w:lastRenderedPageBreak/>
        <w:t>C</w:t>
      </w:r>
      <w:r w:rsidR="0051703E" w:rsidRPr="0051703E">
        <w:rPr>
          <w:lang w:val="fr-BE"/>
        </w:rPr>
        <w:t>hapitre</w:t>
      </w:r>
      <w:r w:rsidRPr="0051703E">
        <w:rPr>
          <w:lang w:val="fr-BE"/>
        </w:rPr>
        <w:t xml:space="preserve"> VIII </w:t>
      </w:r>
      <w:r w:rsidR="0051703E" w:rsidRPr="0051703E">
        <w:rPr>
          <w:lang w:val="fr-BE"/>
        </w:rPr>
        <w:t>–</w:t>
      </w:r>
      <w:r w:rsidRPr="0051703E">
        <w:rPr>
          <w:lang w:val="fr-BE"/>
        </w:rPr>
        <w:t xml:space="preserve"> P</w:t>
      </w:r>
      <w:r w:rsidR="0051703E" w:rsidRPr="0051703E">
        <w:rPr>
          <w:lang w:val="fr-BE"/>
        </w:rPr>
        <w:t>ersonnes à charge</w:t>
      </w:r>
      <w:bookmarkEnd w:id="229"/>
      <w:bookmarkEnd w:id="230"/>
    </w:p>
    <w:p w14:paraId="5685CB6A" w14:textId="77777777" w:rsidR="001F3F22" w:rsidRPr="007A6745" w:rsidRDefault="001F3F22" w:rsidP="007A6745">
      <w:pPr>
        <w:pStyle w:val="Titre3"/>
        <w:rPr>
          <w:lang w:val="fr-BE"/>
        </w:rPr>
      </w:pPr>
      <w:bookmarkStart w:id="231" w:name="_Toc84322647"/>
      <w:bookmarkStart w:id="232" w:name="_Toc168558414"/>
      <w:r w:rsidRPr="007A6745">
        <w:rPr>
          <w:lang w:val="fr-BE"/>
        </w:rPr>
        <w:t>Article 55</w:t>
      </w:r>
      <w:bookmarkEnd w:id="231"/>
      <w:bookmarkEnd w:id="232"/>
    </w:p>
    <w:p w14:paraId="65D97DD1" w14:textId="77777777" w:rsidR="001F3F22" w:rsidRPr="007A6745" w:rsidRDefault="001F3F22" w:rsidP="001F3F22">
      <w:pPr>
        <w:rPr>
          <w:lang w:val="fr-BE"/>
        </w:rPr>
      </w:pPr>
      <w:r w:rsidRPr="007A6745">
        <w:rPr>
          <w:lang w:val="fr-BE"/>
        </w:rPr>
        <w:t>Par personnes à charge, il faut comprendre les personnes à charge telles que définies dans le cadre de la loi relative à l’assurance obligatoire soins de santé et indemnités coordonnée le 14 juillet 1994.</w:t>
      </w:r>
    </w:p>
    <w:p w14:paraId="63BCB2BC" w14:textId="77777777" w:rsidR="001F3F22" w:rsidRPr="007A6745" w:rsidRDefault="001F3F22" w:rsidP="001F3F22">
      <w:pPr>
        <w:rPr>
          <w:lang w:val="fr-BE"/>
        </w:rPr>
      </w:pPr>
      <w:r w:rsidRPr="007A6745">
        <w:rPr>
          <w:lang w:val="fr-BE"/>
        </w:rPr>
        <w:t>Le titulaire et ses personnes à charge forment le ménage mutualiste tel que défini en exécution de l’article 67 de la loi du 26 avril 2010.</w:t>
      </w:r>
    </w:p>
    <w:p w14:paraId="7EFB8307" w14:textId="657E85CC" w:rsidR="001F3F22" w:rsidRPr="0051703E" w:rsidRDefault="001F3F22" w:rsidP="0051703E">
      <w:pPr>
        <w:pStyle w:val="Titre1"/>
        <w:rPr>
          <w:lang w:val="fr-BE"/>
        </w:rPr>
      </w:pPr>
      <w:bookmarkStart w:id="233" w:name="_Toc168558415"/>
      <w:bookmarkStart w:id="234" w:name="_Toc84322648"/>
      <w:r w:rsidRPr="0051703E">
        <w:rPr>
          <w:lang w:val="fr-BE"/>
        </w:rPr>
        <w:lastRenderedPageBreak/>
        <w:t>C</w:t>
      </w:r>
      <w:r w:rsidR="0051703E" w:rsidRPr="0051703E">
        <w:rPr>
          <w:lang w:val="fr-BE"/>
        </w:rPr>
        <w:t>h</w:t>
      </w:r>
      <w:r w:rsidR="0051703E">
        <w:rPr>
          <w:lang w:val="fr-BE"/>
        </w:rPr>
        <w:t>apitre</w:t>
      </w:r>
      <w:r w:rsidRPr="0051703E">
        <w:rPr>
          <w:lang w:val="fr-BE"/>
        </w:rPr>
        <w:t xml:space="preserve"> IX </w:t>
      </w:r>
      <w:r w:rsidR="0051703E">
        <w:rPr>
          <w:lang w:val="fr-BE"/>
        </w:rPr>
        <w:t>–</w:t>
      </w:r>
      <w:r w:rsidRPr="0051703E">
        <w:rPr>
          <w:lang w:val="fr-BE"/>
        </w:rPr>
        <w:t xml:space="preserve"> A</w:t>
      </w:r>
      <w:r w:rsidR="0051703E">
        <w:rPr>
          <w:lang w:val="fr-BE"/>
        </w:rPr>
        <w:t>voirs de l’Union Nationale – Recettes et dépenses – Placements de fonds</w:t>
      </w:r>
      <w:bookmarkEnd w:id="233"/>
      <w:r w:rsidR="0051703E">
        <w:rPr>
          <w:lang w:val="fr-BE"/>
        </w:rPr>
        <w:t xml:space="preserve"> </w:t>
      </w:r>
      <w:bookmarkEnd w:id="234"/>
    </w:p>
    <w:p w14:paraId="11DE948A" w14:textId="77777777" w:rsidR="001F3F22" w:rsidRPr="007A6745" w:rsidRDefault="001F3F22" w:rsidP="007A6745">
      <w:pPr>
        <w:pStyle w:val="Titre3"/>
        <w:rPr>
          <w:lang w:val="fr-BE"/>
        </w:rPr>
      </w:pPr>
      <w:bookmarkStart w:id="235" w:name="_Toc84322649"/>
      <w:bookmarkStart w:id="236" w:name="_Toc168558416"/>
      <w:r w:rsidRPr="007A6745">
        <w:rPr>
          <w:lang w:val="fr-BE"/>
        </w:rPr>
        <w:t>Article 56</w:t>
      </w:r>
      <w:bookmarkEnd w:id="235"/>
      <w:bookmarkEnd w:id="236"/>
    </w:p>
    <w:p w14:paraId="22F52250" w14:textId="77777777" w:rsidR="001F3F22" w:rsidRPr="007A6745" w:rsidRDefault="001F3F22" w:rsidP="001F3F22">
      <w:pPr>
        <w:rPr>
          <w:lang w:val="fr-BE"/>
        </w:rPr>
      </w:pPr>
      <w:r w:rsidRPr="007A6745">
        <w:rPr>
          <w:lang w:val="fr-BE"/>
        </w:rPr>
        <w:t>Les avoirs de l'Union Nationale se composent des avoirs des services nationaux ci-après :</w:t>
      </w:r>
    </w:p>
    <w:p w14:paraId="31322909" w14:textId="77777777" w:rsidR="001F3F22" w:rsidRPr="007A6745" w:rsidRDefault="001F3F22" w:rsidP="00332724">
      <w:pPr>
        <w:numPr>
          <w:ilvl w:val="0"/>
          <w:numId w:val="29"/>
        </w:numPr>
        <w:ind w:left="567" w:hanging="284"/>
        <w:rPr>
          <w:lang w:val="fr-BE"/>
        </w:rPr>
      </w:pPr>
      <w:r w:rsidRPr="007A6745">
        <w:rPr>
          <w:lang w:val="fr-BE"/>
        </w:rPr>
        <w:t>Information aux membres</w:t>
      </w:r>
    </w:p>
    <w:p w14:paraId="6C5D0D2B" w14:textId="77777777" w:rsidR="001F3F22" w:rsidRPr="007A6745" w:rsidRDefault="001F3F22" w:rsidP="00332724">
      <w:pPr>
        <w:numPr>
          <w:ilvl w:val="0"/>
          <w:numId w:val="29"/>
        </w:numPr>
        <w:ind w:left="567" w:hanging="284"/>
        <w:rPr>
          <w:lang w:val="fr-BE"/>
        </w:rPr>
      </w:pPr>
      <w:r w:rsidRPr="007A6745">
        <w:rPr>
          <w:lang w:val="fr-BE"/>
        </w:rPr>
        <w:t>Défense des membres</w:t>
      </w:r>
    </w:p>
    <w:p w14:paraId="48CF0EBA" w14:textId="77777777" w:rsidR="001F3F22" w:rsidRPr="007A6745" w:rsidRDefault="001F3F22" w:rsidP="00332724">
      <w:pPr>
        <w:numPr>
          <w:ilvl w:val="0"/>
          <w:numId w:val="29"/>
        </w:numPr>
        <w:ind w:left="567" w:hanging="284"/>
        <w:rPr>
          <w:lang w:val="fr-BE"/>
        </w:rPr>
      </w:pPr>
      <w:r w:rsidRPr="007A6745">
        <w:rPr>
          <w:lang w:val="fr-BE"/>
        </w:rPr>
        <w:t>Soins urgents à l'étranger</w:t>
      </w:r>
    </w:p>
    <w:p w14:paraId="4A74C2D2" w14:textId="77777777" w:rsidR="001F3F22" w:rsidRPr="007A6745" w:rsidRDefault="001F3F22" w:rsidP="00332724">
      <w:pPr>
        <w:numPr>
          <w:ilvl w:val="0"/>
          <w:numId w:val="29"/>
        </w:numPr>
        <w:ind w:left="567" w:hanging="284"/>
        <w:rPr>
          <w:lang w:val="fr-BE"/>
        </w:rPr>
      </w:pPr>
      <w:r w:rsidRPr="007A6745">
        <w:rPr>
          <w:lang w:val="fr-BE"/>
        </w:rPr>
        <w:t>Service "Promotion Santé"</w:t>
      </w:r>
    </w:p>
    <w:p w14:paraId="7C62D68A" w14:textId="77777777" w:rsidR="001F3F22" w:rsidRPr="007A6745" w:rsidRDefault="001F3F22" w:rsidP="00332724">
      <w:pPr>
        <w:numPr>
          <w:ilvl w:val="0"/>
          <w:numId w:val="29"/>
        </w:numPr>
        <w:ind w:left="567" w:hanging="284"/>
        <w:rPr>
          <w:lang w:val="fr-BE"/>
        </w:rPr>
      </w:pPr>
      <w:r w:rsidRPr="007A6745">
        <w:rPr>
          <w:lang w:val="fr-BE"/>
        </w:rPr>
        <w:t>Service Solidarité internationale</w:t>
      </w:r>
    </w:p>
    <w:p w14:paraId="76CD6DAE" w14:textId="77777777" w:rsidR="001F3F22" w:rsidRPr="007A6745" w:rsidRDefault="001F3F22" w:rsidP="00332724">
      <w:pPr>
        <w:numPr>
          <w:ilvl w:val="0"/>
          <w:numId w:val="29"/>
        </w:numPr>
        <w:ind w:left="567" w:hanging="284"/>
        <w:rPr>
          <w:lang w:val="fr-BE"/>
        </w:rPr>
      </w:pPr>
      <w:r w:rsidRPr="007A6745">
        <w:rPr>
          <w:lang w:val="fr-BE"/>
        </w:rPr>
        <w:t>Service administratif</w:t>
      </w:r>
    </w:p>
    <w:p w14:paraId="41F5AEA9" w14:textId="77777777" w:rsidR="001F3F22" w:rsidRPr="007A6745" w:rsidRDefault="001F3F22" w:rsidP="00332724">
      <w:pPr>
        <w:numPr>
          <w:ilvl w:val="0"/>
          <w:numId w:val="29"/>
        </w:numPr>
        <w:ind w:left="567" w:hanging="284"/>
        <w:rPr>
          <w:lang w:val="fr-BE"/>
        </w:rPr>
      </w:pPr>
      <w:r w:rsidRPr="007A6745">
        <w:rPr>
          <w:lang w:val="fr-BE"/>
        </w:rPr>
        <w:t>Fonds de réserve de complément</w:t>
      </w:r>
    </w:p>
    <w:p w14:paraId="093A6C61" w14:textId="77777777" w:rsidR="001F3F22" w:rsidRPr="007A6745" w:rsidRDefault="001F3F22" w:rsidP="00332724">
      <w:pPr>
        <w:numPr>
          <w:ilvl w:val="0"/>
          <w:numId w:val="29"/>
        </w:numPr>
        <w:ind w:left="567" w:hanging="284"/>
        <w:rPr>
          <w:lang w:val="fr-BE"/>
        </w:rPr>
      </w:pPr>
      <w:r w:rsidRPr="007A6745">
        <w:rPr>
          <w:lang w:val="fr-BE"/>
        </w:rPr>
        <w:t>Epargne prénuptiale</w:t>
      </w:r>
    </w:p>
    <w:p w14:paraId="215C76B1" w14:textId="77777777" w:rsidR="001F3F22" w:rsidRPr="007A6745" w:rsidRDefault="001F3F22" w:rsidP="007A6745">
      <w:pPr>
        <w:pStyle w:val="Titre3"/>
        <w:rPr>
          <w:lang w:val="fr-BE"/>
        </w:rPr>
      </w:pPr>
      <w:bookmarkStart w:id="237" w:name="_Toc84322650"/>
      <w:bookmarkStart w:id="238" w:name="_Toc168558417"/>
      <w:r w:rsidRPr="007A6745">
        <w:rPr>
          <w:lang w:val="fr-BE"/>
        </w:rPr>
        <w:t>Article 57</w:t>
      </w:r>
      <w:bookmarkEnd w:id="237"/>
      <w:bookmarkEnd w:id="238"/>
    </w:p>
    <w:p w14:paraId="734239A4" w14:textId="77777777" w:rsidR="001F3F22" w:rsidRPr="007A6745" w:rsidRDefault="001F3F22" w:rsidP="001F3F22">
      <w:pPr>
        <w:rPr>
          <w:lang w:val="fr-BE"/>
        </w:rPr>
      </w:pPr>
      <w:r w:rsidRPr="007A6745">
        <w:rPr>
          <w:lang w:val="fr-BE"/>
        </w:rPr>
        <w:t>Chaque service est alimenté par :</w:t>
      </w:r>
    </w:p>
    <w:p w14:paraId="4EAA4482" w14:textId="77777777" w:rsidR="001F3F22" w:rsidRPr="007A6745" w:rsidRDefault="001F3F22" w:rsidP="00332724">
      <w:pPr>
        <w:numPr>
          <w:ilvl w:val="0"/>
          <w:numId w:val="30"/>
        </w:numPr>
        <w:ind w:left="567" w:hanging="284"/>
        <w:rPr>
          <w:lang w:val="fr-BE"/>
        </w:rPr>
      </w:pPr>
      <w:r w:rsidRPr="007A6745">
        <w:rPr>
          <w:lang w:val="fr-BE"/>
        </w:rPr>
        <w:t>les cotisations, les subsides des pouvoirs publics, les dons, legs, recettes et produits divers qui lui sont destinés ;</w:t>
      </w:r>
    </w:p>
    <w:p w14:paraId="751319D9" w14:textId="77777777" w:rsidR="001F3F22" w:rsidRPr="007A6745" w:rsidRDefault="001F3F22" w:rsidP="00332724">
      <w:pPr>
        <w:numPr>
          <w:ilvl w:val="0"/>
          <w:numId w:val="30"/>
        </w:numPr>
        <w:ind w:left="567" w:hanging="284"/>
        <w:rPr>
          <w:lang w:val="fr-BE"/>
        </w:rPr>
      </w:pPr>
      <w:r w:rsidRPr="007A6745">
        <w:rPr>
          <w:lang w:val="fr-BE"/>
        </w:rPr>
        <w:t>les intérêts des fonds placés.</w:t>
      </w:r>
    </w:p>
    <w:p w14:paraId="78D385E0" w14:textId="77777777" w:rsidR="001F3F22" w:rsidRPr="007A6745" w:rsidRDefault="001F3F22" w:rsidP="001F3F22">
      <w:pPr>
        <w:rPr>
          <w:lang w:val="fr-BE"/>
        </w:rPr>
      </w:pPr>
      <w:r w:rsidRPr="007A6745">
        <w:rPr>
          <w:lang w:val="fr-BE"/>
        </w:rPr>
        <w:t>Chaque service doit supporter ses frais d'administration ainsi que les charges afférentes au service assuré.</w:t>
      </w:r>
    </w:p>
    <w:p w14:paraId="65C3DFE1" w14:textId="77777777" w:rsidR="001F3F22" w:rsidRPr="007A6745" w:rsidRDefault="001F3F22" w:rsidP="007A6745">
      <w:pPr>
        <w:pStyle w:val="Titre3"/>
        <w:rPr>
          <w:lang w:val="fr-BE"/>
        </w:rPr>
      </w:pPr>
      <w:bookmarkStart w:id="239" w:name="_Toc84322651"/>
      <w:bookmarkStart w:id="240" w:name="_Toc168558418"/>
      <w:r w:rsidRPr="007A6745">
        <w:rPr>
          <w:lang w:val="fr-BE"/>
        </w:rPr>
        <w:t>Article 58</w:t>
      </w:r>
      <w:bookmarkEnd w:id="239"/>
      <w:bookmarkEnd w:id="240"/>
    </w:p>
    <w:p w14:paraId="26709E2C" w14:textId="77777777" w:rsidR="001F3F22" w:rsidRPr="007A6745" w:rsidRDefault="001F3F22" w:rsidP="001F3F22">
      <w:pPr>
        <w:rPr>
          <w:lang w:val="fr-BE"/>
        </w:rPr>
      </w:pPr>
      <w:r w:rsidRPr="007A6745">
        <w:rPr>
          <w:lang w:val="fr-BE"/>
        </w:rPr>
        <w:t>Si, par suite d'insuffisance de ressources, un service n'est pas en état de faire face aux dépenses qui lui incombent, le Conseil d'Administration doit convoquer une Assemblée Générale Extraordinaire pour arrêter les mesures qu'implique cette situation.</w:t>
      </w:r>
    </w:p>
    <w:p w14:paraId="4970B2E2" w14:textId="77777777" w:rsidR="001F3F22" w:rsidRPr="007A6745" w:rsidRDefault="001F3F22" w:rsidP="001F3F22">
      <w:pPr>
        <w:rPr>
          <w:lang w:val="fr-BE"/>
        </w:rPr>
      </w:pPr>
      <w:r w:rsidRPr="007A6745">
        <w:rPr>
          <w:lang w:val="fr-BE"/>
        </w:rPr>
        <w:t>Eventuellement, l'article 66 des présents statuts sera observé.</w:t>
      </w:r>
    </w:p>
    <w:p w14:paraId="038B6B16" w14:textId="77777777" w:rsidR="001F3F22" w:rsidRPr="007A6745" w:rsidRDefault="001F3F22" w:rsidP="007A6745">
      <w:pPr>
        <w:pStyle w:val="Titre3"/>
        <w:rPr>
          <w:lang w:val="fr-BE"/>
        </w:rPr>
      </w:pPr>
      <w:bookmarkStart w:id="241" w:name="_Toc84322652"/>
      <w:bookmarkStart w:id="242" w:name="_Toc168558419"/>
      <w:r w:rsidRPr="007A6745">
        <w:rPr>
          <w:lang w:val="fr-BE"/>
        </w:rPr>
        <w:t>Article 59</w:t>
      </w:r>
      <w:bookmarkEnd w:id="241"/>
      <w:bookmarkEnd w:id="242"/>
    </w:p>
    <w:p w14:paraId="1697DC73" w14:textId="77777777" w:rsidR="001F3F22" w:rsidRPr="007A6745" w:rsidRDefault="001F3F22" w:rsidP="001F3F22">
      <w:pPr>
        <w:rPr>
          <w:lang w:val="fr-BE"/>
        </w:rPr>
      </w:pPr>
      <w:r w:rsidRPr="007A6745">
        <w:rPr>
          <w:lang w:val="fr-BE"/>
        </w:rPr>
        <w:t>Les comptes sont clôturés au 31 décembre de chaque année, par les soins du Conseil d'Administration qui les soumet à l'Assemblée Générale.</w:t>
      </w:r>
    </w:p>
    <w:p w14:paraId="5AF0D6C2" w14:textId="77777777" w:rsidR="001F3F22" w:rsidRPr="007A6745" w:rsidRDefault="001F3F22" w:rsidP="007A6745">
      <w:pPr>
        <w:pStyle w:val="Titre3"/>
        <w:rPr>
          <w:lang w:val="fr-BE"/>
        </w:rPr>
      </w:pPr>
      <w:bookmarkStart w:id="243" w:name="_Toc84322653"/>
      <w:bookmarkStart w:id="244" w:name="_Toc168558420"/>
      <w:r w:rsidRPr="007A6745">
        <w:rPr>
          <w:lang w:val="fr-BE"/>
        </w:rPr>
        <w:t>Article 60</w:t>
      </w:r>
      <w:bookmarkEnd w:id="243"/>
      <w:bookmarkEnd w:id="244"/>
    </w:p>
    <w:p w14:paraId="646BA60B" w14:textId="4F6EB710" w:rsidR="001F3F22" w:rsidRDefault="001F3F22" w:rsidP="001F3F22">
      <w:pPr>
        <w:rPr>
          <w:lang w:val="fr-BE"/>
        </w:rPr>
      </w:pPr>
      <w:r w:rsidRPr="007A6745">
        <w:rPr>
          <w:lang w:val="fr-BE"/>
        </w:rPr>
        <w:t>L'Union Nationale dispose en outre de fonds en sa qualité d'organisme assureur dans le régime de l'assurance obligatoire soins de santé et indemnités.</w:t>
      </w:r>
    </w:p>
    <w:p w14:paraId="4FA31556" w14:textId="3E7675FC" w:rsidR="00921CD6" w:rsidRDefault="00921CD6">
      <w:pPr>
        <w:spacing w:before="0" w:after="200"/>
        <w:jc w:val="left"/>
        <w:rPr>
          <w:lang w:val="fr-BE"/>
        </w:rPr>
      </w:pPr>
      <w:r>
        <w:rPr>
          <w:lang w:val="fr-BE"/>
        </w:rPr>
        <w:br w:type="page"/>
      </w:r>
    </w:p>
    <w:p w14:paraId="6199140B" w14:textId="77777777" w:rsidR="00921CD6" w:rsidRPr="007A6745" w:rsidRDefault="00921CD6" w:rsidP="001F3F22">
      <w:pPr>
        <w:rPr>
          <w:lang w:val="fr-BE"/>
        </w:rPr>
      </w:pPr>
    </w:p>
    <w:p w14:paraId="44DC7FB4" w14:textId="77777777" w:rsidR="001F3F22" w:rsidRPr="007A6745" w:rsidRDefault="001F3F22" w:rsidP="007A6745">
      <w:pPr>
        <w:pStyle w:val="Titre3"/>
        <w:rPr>
          <w:lang w:val="fr-BE"/>
        </w:rPr>
      </w:pPr>
      <w:bookmarkStart w:id="245" w:name="_Toc84322654"/>
      <w:bookmarkStart w:id="246" w:name="_Toc168558421"/>
      <w:r w:rsidRPr="007A6745">
        <w:rPr>
          <w:lang w:val="fr-BE"/>
        </w:rPr>
        <w:t>Article 61</w:t>
      </w:r>
      <w:bookmarkEnd w:id="245"/>
      <w:bookmarkEnd w:id="246"/>
    </w:p>
    <w:p w14:paraId="5A1BFBA0" w14:textId="77777777" w:rsidR="001F3F22" w:rsidRPr="007A6745" w:rsidRDefault="001F3F22" w:rsidP="001F3F22">
      <w:pPr>
        <w:rPr>
          <w:lang w:val="fr-BE"/>
        </w:rPr>
      </w:pPr>
      <w:r w:rsidRPr="007A6745">
        <w:rPr>
          <w:lang w:val="fr-BE"/>
        </w:rPr>
        <w:t>Les fonds sont placés conformément aux dispositions légales en vigueur.</w:t>
      </w:r>
    </w:p>
    <w:p w14:paraId="7E90FDCA" w14:textId="77777777" w:rsidR="001F3F22" w:rsidRPr="007A6745" w:rsidRDefault="001F3F22" w:rsidP="007A6745">
      <w:pPr>
        <w:pStyle w:val="Titre3"/>
        <w:rPr>
          <w:lang w:val="fr-BE"/>
        </w:rPr>
      </w:pPr>
      <w:bookmarkStart w:id="247" w:name="_Toc84322655"/>
      <w:bookmarkStart w:id="248" w:name="_Toc168558422"/>
      <w:r w:rsidRPr="007A6745">
        <w:rPr>
          <w:lang w:val="fr-BE"/>
        </w:rPr>
        <w:t>Article 62</w:t>
      </w:r>
      <w:bookmarkEnd w:id="247"/>
      <w:bookmarkEnd w:id="248"/>
    </w:p>
    <w:p w14:paraId="1B653854" w14:textId="77777777" w:rsidR="001F3F22" w:rsidRPr="007A6745" w:rsidRDefault="001F3F22" w:rsidP="001F3F22">
      <w:pPr>
        <w:rPr>
          <w:lang w:val="fr-BE"/>
        </w:rPr>
      </w:pPr>
      <w:r w:rsidRPr="007A6745">
        <w:rPr>
          <w:lang w:val="fr-BE"/>
        </w:rPr>
        <w:t>Les fonds ne peuvent, en aucun cas, être distraits du but que leur assignent expressément les statuts ou les dispositions légales ou réglementaires.</w:t>
      </w:r>
    </w:p>
    <w:p w14:paraId="3B59844E" w14:textId="57B7D92F" w:rsidR="001F3F22" w:rsidRPr="00727CCD" w:rsidRDefault="001F3F22" w:rsidP="0051703E">
      <w:pPr>
        <w:pStyle w:val="Titre1"/>
        <w:rPr>
          <w:lang w:val="fr-BE"/>
        </w:rPr>
      </w:pPr>
      <w:bookmarkStart w:id="249" w:name="_Toc84322656"/>
      <w:bookmarkStart w:id="250" w:name="_Toc168558423"/>
      <w:r w:rsidRPr="00727CCD">
        <w:rPr>
          <w:lang w:val="fr-BE"/>
        </w:rPr>
        <w:lastRenderedPageBreak/>
        <w:t>C</w:t>
      </w:r>
      <w:r w:rsidR="0051703E" w:rsidRPr="00727CCD">
        <w:rPr>
          <w:lang w:val="fr-BE"/>
        </w:rPr>
        <w:t>hapitre</w:t>
      </w:r>
      <w:r w:rsidRPr="00727CCD">
        <w:rPr>
          <w:lang w:val="fr-BE"/>
        </w:rPr>
        <w:t xml:space="preserve"> X - C</w:t>
      </w:r>
      <w:r w:rsidR="0051703E" w:rsidRPr="00727CCD">
        <w:rPr>
          <w:lang w:val="fr-BE"/>
        </w:rPr>
        <w:t>ollaboration</w:t>
      </w:r>
      <w:bookmarkEnd w:id="249"/>
      <w:bookmarkEnd w:id="250"/>
    </w:p>
    <w:p w14:paraId="743578C7" w14:textId="77777777" w:rsidR="001F3F22" w:rsidRPr="007A6745" w:rsidRDefault="001F3F22" w:rsidP="007A6745">
      <w:pPr>
        <w:pStyle w:val="Titre3"/>
        <w:rPr>
          <w:lang w:val="fr-BE"/>
        </w:rPr>
      </w:pPr>
      <w:bookmarkStart w:id="251" w:name="_Toc84322657"/>
      <w:bookmarkStart w:id="252" w:name="_Toc168558424"/>
      <w:r w:rsidRPr="007A6745">
        <w:rPr>
          <w:lang w:val="fr-BE"/>
        </w:rPr>
        <w:t>Article 63</w:t>
      </w:r>
      <w:bookmarkEnd w:id="251"/>
      <w:bookmarkEnd w:id="252"/>
    </w:p>
    <w:p w14:paraId="42675F55" w14:textId="77777777" w:rsidR="001F3F22" w:rsidRPr="007A6745" w:rsidRDefault="001F3F22" w:rsidP="0090798A">
      <w:pPr>
        <w:ind w:left="567" w:hanging="567"/>
        <w:rPr>
          <w:lang w:val="fr-BE"/>
        </w:rPr>
      </w:pPr>
      <w:r w:rsidRPr="007A6745">
        <w:rPr>
          <w:lang w:val="fr-BE"/>
        </w:rPr>
        <w:t>§ 1.</w:t>
      </w:r>
      <w:r w:rsidRPr="007A6745">
        <w:rPr>
          <w:lang w:val="fr-BE"/>
        </w:rPr>
        <w:tab/>
        <w:t>En vue de réaliser les objectifs visés à l'article 2, l'Union Nationale peut collaborer avec des tiers.</w:t>
      </w:r>
    </w:p>
    <w:p w14:paraId="12C10F3B" w14:textId="77777777" w:rsidR="001F3F22" w:rsidRPr="007A6745" w:rsidRDefault="001F3F22" w:rsidP="0090798A">
      <w:pPr>
        <w:ind w:left="567" w:hanging="567"/>
        <w:rPr>
          <w:lang w:val="fr-BE"/>
        </w:rPr>
      </w:pPr>
      <w:r w:rsidRPr="007A6745">
        <w:rPr>
          <w:lang w:val="fr-BE"/>
        </w:rPr>
        <w:t>§ 2.</w:t>
      </w:r>
      <w:r w:rsidRPr="007A6745">
        <w:rPr>
          <w:lang w:val="fr-BE"/>
        </w:rPr>
        <w:tab/>
        <w:t>Le Conseil d’Administration fait, une fois par an, rapport à l’Assemblée Générale sur la collaboration avec les tiers, quelle que soit sa forme. Il sera notamment fait rapport sur la manière dont ont été utilisés les moyens financiers qui ont été apportés à cet effet par l’Union Nationale.</w:t>
      </w:r>
    </w:p>
    <w:p w14:paraId="13720BA0" w14:textId="77777777" w:rsidR="001F3F22" w:rsidRPr="007A6745" w:rsidRDefault="001F3F22" w:rsidP="0090798A">
      <w:pPr>
        <w:ind w:left="567"/>
        <w:rPr>
          <w:lang w:val="fr-BE"/>
        </w:rPr>
      </w:pPr>
      <w:r w:rsidRPr="007A6745">
        <w:rPr>
          <w:lang w:val="fr-BE"/>
        </w:rPr>
        <w:t>La collaboration visée à l'alinéa 1er est celle qui concerne l'exercice des missions des mutualités et des unions nationales qui leur confiées par ou en vertu d'une loi, d'un décret ou d'une ordonnance, ainsi que la mise à disposition, d'une mutualité ou d'une union nationale, de biens et prestations par une entité liée, afin de réaliser ces missions.</w:t>
      </w:r>
    </w:p>
    <w:p w14:paraId="1934ADA7" w14:textId="49429D7D" w:rsidR="001F3F22" w:rsidRPr="007A6745" w:rsidRDefault="001F3F22" w:rsidP="0090798A">
      <w:pPr>
        <w:ind w:left="567"/>
        <w:rPr>
          <w:lang w:val="fr-BE"/>
        </w:rPr>
      </w:pPr>
      <w:r w:rsidRPr="007A6745">
        <w:rPr>
          <w:lang w:val="fr-BE"/>
        </w:rPr>
        <w:t>Lorsque la collaboration concerne une entité liée, le rapport en fera mention en précisant la nature des liens existant entre l’Union Nationale et le tiers.</w:t>
      </w:r>
    </w:p>
    <w:p w14:paraId="545D8E42" w14:textId="672EEF02" w:rsidR="001F3F22" w:rsidRPr="00727CCD" w:rsidRDefault="0051703E" w:rsidP="0051703E">
      <w:pPr>
        <w:pStyle w:val="Titre1"/>
        <w:rPr>
          <w:lang w:val="fr-BE"/>
        </w:rPr>
      </w:pPr>
      <w:bookmarkStart w:id="253" w:name="_Toc84322658"/>
      <w:bookmarkStart w:id="254" w:name="_Toc168558425"/>
      <w:r w:rsidRPr="00727CCD">
        <w:rPr>
          <w:lang w:val="fr-BE"/>
        </w:rPr>
        <w:lastRenderedPageBreak/>
        <w:t xml:space="preserve">Chapitre </w:t>
      </w:r>
      <w:r w:rsidR="001F3F22" w:rsidRPr="00727CCD">
        <w:rPr>
          <w:lang w:val="fr-BE"/>
        </w:rPr>
        <w:t xml:space="preserve">XI </w:t>
      </w:r>
      <w:r w:rsidRPr="00727CCD">
        <w:rPr>
          <w:lang w:val="fr-BE"/>
        </w:rPr>
        <w:t>–</w:t>
      </w:r>
      <w:r w:rsidR="001F3F22" w:rsidRPr="00727CCD">
        <w:rPr>
          <w:lang w:val="fr-BE"/>
        </w:rPr>
        <w:t xml:space="preserve"> M</w:t>
      </w:r>
      <w:r w:rsidRPr="00727CCD">
        <w:rPr>
          <w:lang w:val="fr-BE"/>
        </w:rPr>
        <w:t>odification des statuts</w:t>
      </w:r>
      <w:bookmarkEnd w:id="253"/>
      <w:bookmarkEnd w:id="254"/>
    </w:p>
    <w:p w14:paraId="24274D73" w14:textId="77777777" w:rsidR="001F3F22" w:rsidRPr="007A6745" w:rsidRDefault="001F3F22" w:rsidP="007A6745">
      <w:pPr>
        <w:pStyle w:val="Titre3"/>
        <w:rPr>
          <w:lang w:val="fr-BE"/>
        </w:rPr>
      </w:pPr>
      <w:bookmarkStart w:id="255" w:name="_Toc84322659"/>
      <w:bookmarkStart w:id="256" w:name="_Toc168558426"/>
      <w:r w:rsidRPr="007A6745">
        <w:rPr>
          <w:lang w:val="fr-BE"/>
        </w:rPr>
        <w:t>Article 64</w:t>
      </w:r>
      <w:bookmarkEnd w:id="255"/>
      <w:bookmarkEnd w:id="256"/>
    </w:p>
    <w:p w14:paraId="12D2F598" w14:textId="77777777" w:rsidR="001F3F22" w:rsidRPr="007A6745" w:rsidRDefault="001F3F22" w:rsidP="001F3F22">
      <w:pPr>
        <w:rPr>
          <w:lang w:val="fr-BE"/>
        </w:rPr>
      </w:pPr>
      <w:r w:rsidRPr="007A6745">
        <w:rPr>
          <w:lang w:val="fr-BE"/>
        </w:rPr>
        <w:t>Les statuts ne peuvent être modifiés qu'en Assemblée Générale Extraordinaire de l'Union Nationale, convoquée spécialement à cette fin.</w:t>
      </w:r>
    </w:p>
    <w:p w14:paraId="42248044" w14:textId="77777777" w:rsidR="001F3F22" w:rsidRPr="007A6745" w:rsidRDefault="001F3F22" w:rsidP="001F3F22">
      <w:pPr>
        <w:rPr>
          <w:lang w:val="fr-BE"/>
        </w:rPr>
      </w:pPr>
      <w:r w:rsidRPr="007A6745">
        <w:rPr>
          <w:lang w:val="fr-BE"/>
        </w:rPr>
        <w:t>Il ne peut être décidé sur toute modification des statuts que si la moitié des membres sont présents ou représentés et que la décision est prise à la majorité des deux tiers des voix émises.</w:t>
      </w:r>
    </w:p>
    <w:p w14:paraId="0D598573" w14:textId="77777777" w:rsidR="001F3F22" w:rsidRPr="007A6745" w:rsidRDefault="001F3F22" w:rsidP="001F3F22">
      <w:pPr>
        <w:rPr>
          <w:lang w:val="fr-BE"/>
        </w:rPr>
      </w:pPr>
      <w:r w:rsidRPr="007A6745">
        <w:rPr>
          <w:lang w:val="fr-BE"/>
        </w:rPr>
        <w:t>Si le quorum de présence exigé n'est pas atteint, une deuxième Assemblée peut être convoquée qui délibère valablement quel que soit le nombre de membres présents.</w:t>
      </w:r>
    </w:p>
    <w:p w14:paraId="366BD272" w14:textId="37AA95B2" w:rsidR="001F3F22" w:rsidRPr="0051703E" w:rsidRDefault="0051703E" w:rsidP="0051703E">
      <w:pPr>
        <w:pStyle w:val="Titre1"/>
        <w:rPr>
          <w:lang w:val="fr-BE"/>
        </w:rPr>
      </w:pPr>
      <w:bookmarkStart w:id="257" w:name="_Toc84322660"/>
      <w:bookmarkStart w:id="258" w:name="_Toc168558427"/>
      <w:r w:rsidRPr="0051703E">
        <w:rPr>
          <w:lang w:val="fr-BE"/>
        </w:rPr>
        <w:lastRenderedPageBreak/>
        <w:t xml:space="preserve">Chapitre </w:t>
      </w:r>
      <w:r w:rsidR="001F3F22" w:rsidRPr="0051703E">
        <w:rPr>
          <w:lang w:val="fr-BE"/>
        </w:rPr>
        <w:t xml:space="preserve">XII </w:t>
      </w:r>
      <w:r w:rsidRPr="0051703E">
        <w:rPr>
          <w:lang w:val="fr-BE"/>
        </w:rPr>
        <w:t>–</w:t>
      </w:r>
      <w:r w:rsidR="001F3F22" w:rsidRPr="0051703E">
        <w:rPr>
          <w:lang w:val="fr-BE"/>
        </w:rPr>
        <w:t xml:space="preserve"> D</w:t>
      </w:r>
      <w:r w:rsidRPr="0051703E">
        <w:rPr>
          <w:lang w:val="fr-BE"/>
        </w:rPr>
        <w:t>issolution et liquidatio</w:t>
      </w:r>
      <w:r>
        <w:rPr>
          <w:lang w:val="fr-BE"/>
        </w:rPr>
        <w:t>n</w:t>
      </w:r>
      <w:bookmarkEnd w:id="257"/>
      <w:bookmarkEnd w:id="258"/>
    </w:p>
    <w:p w14:paraId="61753A86" w14:textId="77777777" w:rsidR="001F3F22" w:rsidRPr="007A6745" w:rsidRDefault="001F3F22" w:rsidP="007A6745">
      <w:pPr>
        <w:pStyle w:val="Titre3"/>
        <w:rPr>
          <w:lang w:val="fr-BE"/>
        </w:rPr>
      </w:pPr>
      <w:bookmarkStart w:id="259" w:name="_Toc84322661"/>
      <w:bookmarkStart w:id="260" w:name="_Toc168558428"/>
      <w:r w:rsidRPr="007A6745">
        <w:rPr>
          <w:lang w:val="fr-BE"/>
        </w:rPr>
        <w:t>Article 65</w:t>
      </w:r>
      <w:bookmarkEnd w:id="259"/>
      <w:bookmarkEnd w:id="260"/>
    </w:p>
    <w:p w14:paraId="69532216" w14:textId="77777777" w:rsidR="001F3F22" w:rsidRPr="007A6745" w:rsidRDefault="001F3F22" w:rsidP="001F3F22">
      <w:pPr>
        <w:rPr>
          <w:lang w:val="fr-BE"/>
        </w:rPr>
      </w:pPr>
      <w:r w:rsidRPr="007A6745">
        <w:rPr>
          <w:lang w:val="fr-BE"/>
        </w:rPr>
        <w:t>La dissolution de l'Union Nationale ne peut être prononcée qu'en Assemblée Générale Extraordinaire spécialement convoquée à cet effet.</w:t>
      </w:r>
    </w:p>
    <w:p w14:paraId="354F860D" w14:textId="77777777" w:rsidR="001F3F22" w:rsidRPr="007A6745" w:rsidRDefault="001F3F22" w:rsidP="001F3F22">
      <w:pPr>
        <w:rPr>
          <w:lang w:val="fr-BE"/>
        </w:rPr>
      </w:pPr>
      <w:r w:rsidRPr="007A6745">
        <w:rPr>
          <w:lang w:val="fr-BE"/>
        </w:rPr>
        <w:t>La convocation mentionne :</w:t>
      </w:r>
    </w:p>
    <w:p w14:paraId="46D67551" w14:textId="77777777" w:rsidR="001F3F22" w:rsidRPr="007A6745" w:rsidRDefault="001F3F22" w:rsidP="00332724">
      <w:pPr>
        <w:numPr>
          <w:ilvl w:val="0"/>
          <w:numId w:val="31"/>
        </w:numPr>
        <w:ind w:left="567" w:hanging="284"/>
        <w:rPr>
          <w:lang w:val="fr-BE"/>
        </w:rPr>
      </w:pPr>
      <w:r w:rsidRPr="007A6745">
        <w:rPr>
          <w:lang w:val="fr-BE"/>
        </w:rPr>
        <w:t>les motifs de la dissolution ;</w:t>
      </w:r>
    </w:p>
    <w:p w14:paraId="2C5F810A" w14:textId="77777777" w:rsidR="001F3F22" w:rsidRPr="007A6745" w:rsidRDefault="001F3F22" w:rsidP="00332724">
      <w:pPr>
        <w:numPr>
          <w:ilvl w:val="0"/>
          <w:numId w:val="31"/>
        </w:numPr>
        <w:ind w:left="567" w:hanging="284"/>
        <w:rPr>
          <w:lang w:val="fr-BE"/>
        </w:rPr>
      </w:pPr>
      <w:r w:rsidRPr="007A6745">
        <w:rPr>
          <w:lang w:val="fr-BE"/>
        </w:rPr>
        <w:t>la situation financière de l'Union Nationale ;</w:t>
      </w:r>
    </w:p>
    <w:p w14:paraId="66E62396" w14:textId="77777777" w:rsidR="001F3F22" w:rsidRPr="007A6745" w:rsidRDefault="001F3F22" w:rsidP="00332724">
      <w:pPr>
        <w:numPr>
          <w:ilvl w:val="0"/>
          <w:numId w:val="31"/>
        </w:numPr>
        <w:ind w:left="567" w:hanging="284"/>
        <w:rPr>
          <w:lang w:val="fr-BE"/>
        </w:rPr>
      </w:pPr>
      <w:r w:rsidRPr="007A6745">
        <w:rPr>
          <w:lang w:val="fr-BE"/>
        </w:rPr>
        <w:t>l'affectation des fonds sociaux ;</w:t>
      </w:r>
    </w:p>
    <w:p w14:paraId="25F03239" w14:textId="77777777" w:rsidR="001F3F22" w:rsidRPr="007A6745" w:rsidRDefault="001F3F22" w:rsidP="00332724">
      <w:pPr>
        <w:numPr>
          <w:ilvl w:val="0"/>
          <w:numId w:val="31"/>
        </w:numPr>
        <w:ind w:left="567" w:hanging="284"/>
        <w:rPr>
          <w:lang w:val="fr-BE"/>
        </w:rPr>
      </w:pPr>
      <w:r w:rsidRPr="007A6745">
        <w:rPr>
          <w:lang w:val="fr-BE"/>
        </w:rPr>
        <w:t>les formes et les conditions de la liquidation.</w:t>
      </w:r>
    </w:p>
    <w:p w14:paraId="0AC36A6F" w14:textId="77777777" w:rsidR="001F3F22" w:rsidRPr="007A6745" w:rsidRDefault="001F3F22" w:rsidP="001F3F22">
      <w:pPr>
        <w:rPr>
          <w:lang w:val="fr-BE"/>
        </w:rPr>
      </w:pPr>
      <w:r w:rsidRPr="007A6745">
        <w:rPr>
          <w:lang w:val="fr-BE"/>
        </w:rPr>
        <w:t>L'Assemblée Générale Extraordinaire ne délibère valablement que pour autant que la moitié des membres soient présents ou représentés. La décision de dissolution doit, pour être valable, être prise à la majorité des 2/3 des membres présents et représentés ayant droit de vote.</w:t>
      </w:r>
    </w:p>
    <w:p w14:paraId="05D6E0DF" w14:textId="77777777" w:rsidR="001F3F22" w:rsidRPr="007A6745" w:rsidRDefault="001F3F22" w:rsidP="001F3F22">
      <w:pPr>
        <w:rPr>
          <w:lang w:val="fr-BE"/>
        </w:rPr>
      </w:pPr>
      <w:r w:rsidRPr="007A6745">
        <w:rPr>
          <w:lang w:val="fr-BE"/>
        </w:rPr>
        <w:t>L'Assemblée Générale désigne un ou plusieurs liquidateurs choisis parmi les réviseurs, membres de l'Institut des Réviseurs d'Entreprises, selon les modalités prévues par la loi.</w:t>
      </w:r>
    </w:p>
    <w:p w14:paraId="1F7D7580" w14:textId="77777777" w:rsidR="001F3F22" w:rsidRPr="007A6745" w:rsidRDefault="001F3F22" w:rsidP="007A6745">
      <w:pPr>
        <w:pStyle w:val="Titre3"/>
        <w:rPr>
          <w:lang w:val="fr-BE"/>
        </w:rPr>
      </w:pPr>
      <w:bookmarkStart w:id="261" w:name="_Toc84322662"/>
      <w:bookmarkStart w:id="262" w:name="_Toc168558429"/>
      <w:r w:rsidRPr="007A6745">
        <w:rPr>
          <w:lang w:val="fr-BE"/>
        </w:rPr>
        <w:t>Article 66</w:t>
      </w:r>
      <w:bookmarkEnd w:id="261"/>
      <w:bookmarkEnd w:id="262"/>
    </w:p>
    <w:p w14:paraId="2B11629A" w14:textId="77777777" w:rsidR="001F3F22" w:rsidRPr="007A6745" w:rsidRDefault="001F3F22" w:rsidP="001F3F22">
      <w:pPr>
        <w:rPr>
          <w:lang w:val="fr-BE"/>
        </w:rPr>
      </w:pPr>
      <w:r w:rsidRPr="007A6745">
        <w:rPr>
          <w:lang w:val="fr-BE"/>
        </w:rPr>
        <w:t>En cas de dissolution de l'Union Nationale, l'assemblée générale décide de l'affectation des actifs restants de ses services et des fonds de réserve du service épargne prénuptiale.</w:t>
      </w:r>
    </w:p>
    <w:p w14:paraId="55008323" w14:textId="77777777" w:rsidR="001F3F22" w:rsidRPr="007A6745" w:rsidRDefault="001F3F22" w:rsidP="001F3F22">
      <w:pPr>
        <w:rPr>
          <w:lang w:val="fr-BE"/>
        </w:rPr>
      </w:pPr>
      <w:r w:rsidRPr="007A6745">
        <w:rPr>
          <w:lang w:val="fr-BE"/>
        </w:rPr>
        <w:t xml:space="preserve">En cas de cessation d'un ou plusieurs services repris à l'article 2 b), l'assemblée générale décide de l'affectation des actifs restants de ces services. </w:t>
      </w:r>
    </w:p>
    <w:p w14:paraId="0FB3C3B6" w14:textId="77777777" w:rsidR="001F3F22" w:rsidRPr="007A6745" w:rsidRDefault="001F3F22" w:rsidP="001F3F22">
      <w:pPr>
        <w:rPr>
          <w:lang w:val="fr-BE"/>
        </w:rPr>
      </w:pPr>
      <w:r w:rsidRPr="007A6745">
        <w:rPr>
          <w:lang w:val="fr-BE"/>
        </w:rPr>
        <w:t xml:space="preserve">En cas de cessation du service épargne prénuptiale visé à l'article 2 c), l'Assemblée Générale décide de l'affection des fonds de réserve de ce service. </w:t>
      </w:r>
    </w:p>
    <w:p w14:paraId="7E67E977" w14:textId="77777777" w:rsidR="001F3F22" w:rsidRPr="007A6745" w:rsidRDefault="001F3F22" w:rsidP="001F3F22">
      <w:pPr>
        <w:rPr>
          <w:lang w:val="fr-BE"/>
        </w:rPr>
      </w:pPr>
      <w:r w:rsidRPr="007A6745">
        <w:rPr>
          <w:lang w:val="fr-BE"/>
        </w:rPr>
        <w:t>Les actifs restants de ses services et les fonds de réserve du service épargne prénuptial sont, tant en cas de dissolution qu'en cas de cessation, utilisés en priorité pour le paiement des avantages en faveur des membres, qui auraient pu faire appel aux prestations avant l'arrêt de ces services.</w:t>
      </w:r>
    </w:p>
    <w:p w14:paraId="73747DF4" w14:textId="692C4911" w:rsidR="001F3F22" w:rsidRPr="007A6745" w:rsidRDefault="001F3F22" w:rsidP="001F3F22">
      <w:pPr>
        <w:rPr>
          <w:lang w:val="fr-BE"/>
        </w:rPr>
      </w:pPr>
      <w:r w:rsidRPr="007A6745">
        <w:rPr>
          <w:lang w:val="fr-BE"/>
        </w:rPr>
        <w:t xml:space="preserve">L'Assemblée Générale donnera aux éventuels actifs résiduels une </w:t>
      </w:r>
      <w:r w:rsidR="00954F2F" w:rsidRPr="007A6745">
        <w:rPr>
          <w:lang w:val="fr-BE"/>
        </w:rPr>
        <w:t>destination correspondant</w:t>
      </w:r>
      <w:r w:rsidRPr="007A6745">
        <w:rPr>
          <w:lang w:val="fr-BE"/>
        </w:rPr>
        <w:t xml:space="preserve"> à ses objectifs statutaires, tant en cas de dissolution qu'en cas de cessation.</w:t>
      </w:r>
    </w:p>
    <w:p w14:paraId="3D70D1B4" w14:textId="1B98CDCB" w:rsidR="001F3F22" w:rsidRPr="00727CCD" w:rsidRDefault="0051703E" w:rsidP="0051703E">
      <w:pPr>
        <w:pStyle w:val="Titre1"/>
        <w:rPr>
          <w:lang w:val="fr-BE"/>
        </w:rPr>
      </w:pPr>
      <w:bookmarkStart w:id="263" w:name="_Toc84322663"/>
      <w:bookmarkStart w:id="264" w:name="_Toc168558430"/>
      <w:r w:rsidRPr="00727CCD">
        <w:rPr>
          <w:lang w:val="fr-BE"/>
        </w:rPr>
        <w:lastRenderedPageBreak/>
        <w:t xml:space="preserve">Chapitre </w:t>
      </w:r>
      <w:r w:rsidR="001F3F22" w:rsidRPr="00727CCD">
        <w:rPr>
          <w:lang w:val="fr-BE"/>
        </w:rPr>
        <w:t>XII</w:t>
      </w:r>
      <w:r w:rsidR="00C052AA">
        <w:rPr>
          <w:lang w:val="fr-BE"/>
        </w:rPr>
        <w:t>I</w:t>
      </w:r>
      <w:r w:rsidR="001F3F22" w:rsidRPr="00727CCD">
        <w:rPr>
          <w:lang w:val="fr-BE"/>
        </w:rPr>
        <w:t xml:space="preserve"> - F</w:t>
      </w:r>
      <w:r w:rsidRPr="00727CCD">
        <w:rPr>
          <w:lang w:val="fr-BE"/>
        </w:rPr>
        <w:t>usion</w:t>
      </w:r>
      <w:bookmarkEnd w:id="263"/>
      <w:bookmarkEnd w:id="264"/>
    </w:p>
    <w:p w14:paraId="2C29C4F4" w14:textId="77777777" w:rsidR="001F3F22" w:rsidRPr="007A6745" w:rsidRDefault="001F3F22" w:rsidP="007A6745">
      <w:pPr>
        <w:pStyle w:val="Titre3"/>
        <w:rPr>
          <w:lang w:val="fr-BE"/>
        </w:rPr>
      </w:pPr>
      <w:bookmarkStart w:id="265" w:name="_Toc84322664"/>
      <w:bookmarkStart w:id="266" w:name="_Toc168558431"/>
      <w:r w:rsidRPr="007A6745">
        <w:rPr>
          <w:lang w:val="fr-BE"/>
        </w:rPr>
        <w:t>Article 67</w:t>
      </w:r>
      <w:bookmarkEnd w:id="265"/>
      <w:bookmarkEnd w:id="266"/>
    </w:p>
    <w:p w14:paraId="597580F5" w14:textId="77777777" w:rsidR="001F3F22" w:rsidRPr="007A6745" w:rsidRDefault="001F3F22" w:rsidP="001F3F22">
      <w:pPr>
        <w:rPr>
          <w:lang w:val="fr-BE"/>
        </w:rPr>
      </w:pPr>
      <w:r w:rsidRPr="007A6745">
        <w:rPr>
          <w:lang w:val="fr-BE"/>
        </w:rPr>
        <w:t>La fusion de l'Union Nationale avec une autre Union Nationale ne peut être prononcée qu'en Assemblée Générale Extraordinaire spécialement convoquée à cet effet.</w:t>
      </w:r>
    </w:p>
    <w:p w14:paraId="0BE11950" w14:textId="77777777" w:rsidR="001F3F22" w:rsidRPr="007A6745" w:rsidRDefault="001F3F22" w:rsidP="001F3F22">
      <w:pPr>
        <w:rPr>
          <w:lang w:val="fr-BE"/>
        </w:rPr>
      </w:pPr>
      <w:r w:rsidRPr="007A6745">
        <w:rPr>
          <w:lang w:val="fr-BE"/>
        </w:rPr>
        <w:t>La décision de l'Assemblée Générale Extraordinaire doit, pour être valable, réunir les suffrages des 2/3 des membres présents et représentés ayant droit de vote.</w:t>
      </w:r>
    </w:p>
    <w:p w14:paraId="4936FC1D" w14:textId="5B190F3F" w:rsidR="001F3F22" w:rsidRPr="0051703E" w:rsidRDefault="0051703E" w:rsidP="0051703E">
      <w:pPr>
        <w:pStyle w:val="Titre1"/>
        <w:rPr>
          <w:lang w:val="fr-BE"/>
        </w:rPr>
      </w:pPr>
      <w:bookmarkStart w:id="267" w:name="_Toc84322665"/>
      <w:bookmarkStart w:id="268" w:name="_Toc168558432"/>
      <w:r w:rsidRPr="0051703E">
        <w:rPr>
          <w:lang w:val="fr-BE"/>
        </w:rPr>
        <w:lastRenderedPageBreak/>
        <w:t xml:space="preserve">Chapitre </w:t>
      </w:r>
      <w:r w:rsidR="001F3F22" w:rsidRPr="0051703E">
        <w:rPr>
          <w:lang w:val="fr-BE"/>
        </w:rPr>
        <w:t>XI</w:t>
      </w:r>
      <w:r w:rsidR="00C052AA">
        <w:rPr>
          <w:lang w:val="fr-BE"/>
        </w:rPr>
        <w:t>V</w:t>
      </w:r>
      <w:r w:rsidR="001F3F22" w:rsidRPr="0051703E">
        <w:rPr>
          <w:lang w:val="fr-BE"/>
        </w:rPr>
        <w:t xml:space="preserve"> </w:t>
      </w:r>
      <w:r w:rsidRPr="0051703E">
        <w:rPr>
          <w:lang w:val="fr-BE"/>
        </w:rPr>
        <w:t>–</w:t>
      </w:r>
      <w:r w:rsidR="001F3F22" w:rsidRPr="0051703E">
        <w:rPr>
          <w:lang w:val="fr-BE"/>
        </w:rPr>
        <w:t xml:space="preserve"> </w:t>
      </w:r>
      <w:r w:rsidR="00121E5D">
        <w:rPr>
          <w:lang w:val="fr-BE"/>
        </w:rPr>
        <w:t>Entrée en vigueur d</w:t>
      </w:r>
      <w:r w:rsidRPr="0051703E">
        <w:rPr>
          <w:lang w:val="fr-BE"/>
        </w:rPr>
        <w:t>es</w:t>
      </w:r>
      <w:r>
        <w:rPr>
          <w:lang w:val="fr-BE"/>
        </w:rPr>
        <w:t xml:space="preserve"> statu</w:t>
      </w:r>
      <w:r w:rsidR="00295B8C">
        <w:rPr>
          <w:lang w:val="fr-BE"/>
        </w:rPr>
        <w:t>ts</w:t>
      </w:r>
      <w:bookmarkEnd w:id="267"/>
      <w:bookmarkEnd w:id="268"/>
    </w:p>
    <w:p w14:paraId="5D72B6BB" w14:textId="77777777" w:rsidR="001F3F22" w:rsidRPr="007A6745" w:rsidRDefault="001F3F22" w:rsidP="00295B8C">
      <w:pPr>
        <w:pStyle w:val="Titre3"/>
        <w:rPr>
          <w:lang w:val="fr-BE"/>
        </w:rPr>
      </w:pPr>
      <w:bookmarkStart w:id="269" w:name="_Toc84322666"/>
      <w:bookmarkStart w:id="270" w:name="_Toc168558433"/>
      <w:r w:rsidRPr="007A6745">
        <w:rPr>
          <w:lang w:val="fr-BE"/>
        </w:rPr>
        <w:t>Article 68 (Supprimé)</w:t>
      </w:r>
      <w:bookmarkEnd w:id="269"/>
      <w:bookmarkEnd w:id="270"/>
    </w:p>
    <w:p w14:paraId="14D907BE" w14:textId="77777777" w:rsidR="001F3F22" w:rsidRPr="007A6745" w:rsidRDefault="001F3F22" w:rsidP="007A6745">
      <w:pPr>
        <w:pStyle w:val="Titre3"/>
        <w:rPr>
          <w:lang w:val="fr-BE"/>
        </w:rPr>
      </w:pPr>
      <w:bookmarkStart w:id="271" w:name="_Toc84322667"/>
      <w:bookmarkStart w:id="272" w:name="_Toc168558434"/>
      <w:r w:rsidRPr="007A6745">
        <w:rPr>
          <w:lang w:val="fr-BE"/>
        </w:rPr>
        <w:t>Article 69</w:t>
      </w:r>
      <w:bookmarkEnd w:id="271"/>
      <w:bookmarkEnd w:id="272"/>
    </w:p>
    <w:p w14:paraId="650AB566" w14:textId="77777777" w:rsidR="001F3F22" w:rsidRPr="007A6745" w:rsidRDefault="001F3F22" w:rsidP="001F3F22">
      <w:pPr>
        <w:rPr>
          <w:lang w:val="fr-BE"/>
        </w:rPr>
      </w:pPr>
      <w:r w:rsidRPr="007A6745">
        <w:rPr>
          <w:lang w:val="fr-BE"/>
        </w:rPr>
        <w:t>Les présents statuts entrent en vigueur à la date fixée par l'Assemblée Générale, moyennant approbation par l'Office de Contrôle des Mutualités.</w:t>
      </w:r>
    </w:p>
    <w:p w14:paraId="0DACB49C" w14:textId="77777777" w:rsidR="007A6745" w:rsidRPr="007A6745" w:rsidRDefault="007A6745" w:rsidP="007A6745">
      <w:pPr>
        <w:pStyle w:val="Titre1"/>
        <w:rPr>
          <w:lang w:val="fr-BE"/>
        </w:rPr>
      </w:pPr>
      <w:bookmarkStart w:id="273" w:name="_Toc168558435"/>
      <w:bookmarkStart w:id="274" w:name="_Toc84322668"/>
      <w:r w:rsidRPr="007A6745">
        <w:rPr>
          <w:lang w:val="fr-BE"/>
        </w:rPr>
        <w:lastRenderedPageBreak/>
        <w:t>Annexes</w:t>
      </w:r>
      <w:bookmarkEnd w:id="273"/>
      <w:r w:rsidRPr="007A6745">
        <w:rPr>
          <w:lang w:val="fr-BE"/>
        </w:rPr>
        <w:t xml:space="preserve"> </w:t>
      </w:r>
    </w:p>
    <w:bookmarkEnd w:id="274"/>
    <w:p w14:paraId="5F4F4309" w14:textId="77777777" w:rsidR="003B0865" w:rsidRPr="007A6745" w:rsidRDefault="003B0865" w:rsidP="003B0865">
      <w:pPr>
        <w:pStyle w:val="Titre2"/>
        <w:rPr>
          <w:lang w:val="fr-BE"/>
        </w:rPr>
      </w:pPr>
      <w:r w:rsidRPr="007A6745">
        <w:rPr>
          <w:lang w:val="fr-BE"/>
        </w:rPr>
        <w:t xml:space="preserve">Annexe 1 : </w:t>
      </w:r>
      <w:bookmarkStart w:id="275" w:name="_Toc84322669"/>
      <w:r w:rsidRPr="007A6745">
        <w:rPr>
          <w:lang w:val="fr-BE"/>
        </w:rPr>
        <w:t>Liste des accords de collaboration</w:t>
      </w:r>
      <w:bookmarkEnd w:id="275"/>
    </w:p>
    <w:p w14:paraId="7ECB9113" w14:textId="77777777" w:rsidR="003B0865" w:rsidRPr="007A6745" w:rsidRDefault="003B0865" w:rsidP="003B0865">
      <w:pPr>
        <w:numPr>
          <w:ilvl w:val="0"/>
          <w:numId w:val="49"/>
        </w:numPr>
        <w:ind w:left="567" w:hanging="284"/>
        <w:rPr>
          <w:lang w:val="fr-BE"/>
        </w:rPr>
      </w:pPr>
      <w:r w:rsidRPr="007A6745">
        <w:rPr>
          <w:lang w:val="fr-BE"/>
        </w:rPr>
        <w:t xml:space="preserve">Accord de collaboration approuvé par l’Assemblée Générale du 29 novembre 2009 avec la société AWP P&amp;C SA – </w:t>
      </w:r>
      <w:proofErr w:type="spellStart"/>
      <w:r w:rsidRPr="007A6745">
        <w:rPr>
          <w:lang w:val="fr-BE"/>
        </w:rPr>
        <w:t>Belgian</w:t>
      </w:r>
      <w:proofErr w:type="spellEnd"/>
      <w:r w:rsidRPr="007A6745">
        <w:rPr>
          <w:lang w:val="fr-BE"/>
        </w:rPr>
        <w:t xml:space="preserve"> Branch (AZP), sous la dénomination "MEDIPHONE ASSIST – Assistance à l’étranger pour les membres de l’Union Nationale des Mutualités Libres" (article 48, Service Soins urgents à l’étranger).</w:t>
      </w:r>
    </w:p>
    <w:p w14:paraId="628979D1" w14:textId="77777777" w:rsidR="003B0865" w:rsidRPr="007A6745" w:rsidRDefault="003B0865" w:rsidP="003B0865">
      <w:pPr>
        <w:numPr>
          <w:ilvl w:val="0"/>
          <w:numId w:val="49"/>
        </w:numPr>
        <w:ind w:left="567" w:hanging="284"/>
        <w:rPr>
          <w:lang w:val="fr-BE"/>
        </w:rPr>
      </w:pPr>
      <w:r w:rsidRPr="007A6745">
        <w:rPr>
          <w:lang w:val="fr-BE"/>
        </w:rPr>
        <w:t xml:space="preserve">Accord de collaboration approuvé par l’Assemblée Générale du 29 novembre 2009 avec la société AWP Services </w:t>
      </w:r>
      <w:proofErr w:type="spellStart"/>
      <w:r w:rsidRPr="007A6745">
        <w:rPr>
          <w:lang w:val="fr-BE"/>
        </w:rPr>
        <w:t>Belgium</w:t>
      </w:r>
      <w:proofErr w:type="spellEnd"/>
      <w:r w:rsidRPr="007A6745">
        <w:rPr>
          <w:lang w:val="fr-BE"/>
        </w:rPr>
        <w:t xml:space="preserve"> SA (AWP), sous la dénomination "MEDIPHONE ASSIST – Ligne d’information pour les membres de l’Union Nationale des Mutualités Libres" (article 48, Service Soins urgents à l’étranger).</w:t>
      </w:r>
    </w:p>
    <w:p w14:paraId="4F1320C4" w14:textId="77777777" w:rsidR="003B0865" w:rsidRDefault="003B0865" w:rsidP="003B0865">
      <w:pPr>
        <w:numPr>
          <w:ilvl w:val="0"/>
          <w:numId w:val="49"/>
        </w:numPr>
        <w:ind w:left="567" w:hanging="284"/>
        <w:rPr>
          <w:lang w:val="fr-BE"/>
        </w:rPr>
      </w:pPr>
      <w:r w:rsidRPr="007A6745">
        <w:rPr>
          <w:lang w:val="fr-BE"/>
        </w:rPr>
        <w:t xml:space="preserve">Accord de collaboration approuvé par l’Assemblée Générale du 28 juin 2002 avec </w:t>
      </w:r>
      <w:proofErr w:type="spellStart"/>
      <w:r w:rsidRPr="007A6745">
        <w:rPr>
          <w:lang w:val="fr-BE"/>
        </w:rPr>
        <w:t>l’asbl</w:t>
      </w:r>
      <w:proofErr w:type="spellEnd"/>
      <w:r w:rsidRPr="007A6745">
        <w:rPr>
          <w:lang w:val="fr-BE"/>
        </w:rPr>
        <w:t xml:space="preserve"> patrimoniale "</w:t>
      </w:r>
      <w:proofErr w:type="spellStart"/>
      <w:r w:rsidRPr="007A6745">
        <w:rPr>
          <w:lang w:val="fr-BE"/>
        </w:rPr>
        <w:t>Apross</w:t>
      </w:r>
      <w:proofErr w:type="spellEnd"/>
      <w:r w:rsidRPr="007A6745">
        <w:rPr>
          <w:lang w:val="fr-BE"/>
        </w:rPr>
        <w:t xml:space="preserve"> </w:t>
      </w:r>
      <w:proofErr w:type="spellStart"/>
      <w:r w:rsidRPr="007A6745">
        <w:rPr>
          <w:lang w:val="fr-BE"/>
        </w:rPr>
        <w:t>asbl</w:t>
      </w:r>
      <w:proofErr w:type="spellEnd"/>
      <w:r w:rsidRPr="007A6745">
        <w:rPr>
          <w:lang w:val="fr-BE"/>
        </w:rPr>
        <w:t>".</w:t>
      </w:r>
    </w:p>
    <w:p w14:paraId="2964DA51" w14:textId="1D181411" w:rsidR="00D733BC" w:rsidRDefault="00D733BC">
      <w:pPr>
        <w:spacing w:before="0" w:after="200"/>
        <w:jc w:val="left"/>
        <w:rPr>
          <w:lang w:val="fr-BE"/>
        </w:rPr>
      </w:pPr>
      <w:r>
        <w:rPr>
          <w:lang w:val="fr-BE"/>
        </w:rPr>
        <w:br w:type="page"/>
      </w:r>
    </w:p>
    <w:p w14:paraId="3FC6A452" w14:textId="77777777" w:rsidR="00D733BC" w:rsidRPr="007A6745" w:rsidRDefault="00D733BC" w:rsidP="00D733BC">
      <w:pPr>
        <w:ind w:left="567"/>
        <w:rPr>
          <w:lang w:val="fr-BE"/>
        </w:rPr>
      </w:pPr>
    </w:p>
    <w:p w14:paraId="77C390F0" w14:textId="79EE60E6" w:rsidR="001F3F22" w:rsidRPr="007A6745" w:rsidRDefault="001F3F22" w:rsidP="007A6745">
      <w:pPr>
        <w:pStyle w:val="Titre2"/>
        <w:rPr>
          <w:lang w:val="fr-BE"/>
        </w:rPr>
      </w:pPr>
      <w:bookmarkStart w:id="276" w:name="_Toc84322670"/>
      <w:bookmarkStart w:id="277" w:name="_Toc168558437"/>
      <w:r w:rsidRPr="007A6745">
        <w:rPr>
          <w:lang w:val="fr-BE"/>
        </w:rPr>
        <w:t>Annexe 2</w:t>
      </w:r>
      <w:bookmarkEnd w:id="276"/>
      <w:r w:rsidR="007A6745" w:rsidRPr="007A6745">
        <w:rPr>
          <w:lang w:val="fr-BE"/>
        </w:rPr>
        <w:t xml:space="preserve"> : </w:t>
      </w:r>
      <w:bookmarkStart w:id="278" w:name="_Toc84322671"/>
      <w:r w:rsidRPr="007A6745">
        <w:rPr>
          <w:lang w:val="fr-BE"/>
        </w:rPr>
        <w:t>I</w:t>
      </w:r>
      <w:r w:rsidR="004A72EF">
        <w:rPr>
          <w:lang w:val="fr-BE"/>
        </w:rPr>
        <w:t>ndemnisation des membres des instances</w:t>
      </w:r>
      <w:bookmarkEnd w:id="277"/>
      <w:bookmarkEnd w:id="278"/>
    </w:p>
    <w:p w14:paraId="4C87765A" w14:textId="77777777" w:rsidR="00380FC9" w:rsidRPr="00954F2F" w:rsidRDefault="00380FC9" w:rsidP="00380FC9">
      <w:pPr>
        <w:rPr>
          <w:lang w:val="fr-BE"/>
        </w:rPr>
      </w:pPr>
      <w:bookmarkStart w:id="279" w:name="_Hlk165012347"/>
      <w:bookmarkStart w:id="280" w:name="_Toc84322672"/>
      <w:r w:rsidRPr="004A0839">
        <w:rPr>
          <w:lang w:val="fr-BE"/>
        </w:rPr>
        <w:t>Par décision du 19 juin 2024, l’Assemblée Générale a décidé d’octroyer les indemnisations suivantes avec effet à la date du 8 avril 2023</w:t>
      </w:r>
      <w:r>
        <w:rPr>
          <w:lang w:val="fr-BE"/>
        </w:rPr>
        <w:t xml:space="preserve"> </w:t>
      </w:r>
      <w:r w:rsidRPr="00954F2F">
        <w:rPr>
          <w:lang w:val="fr-BE"/>
        </w:rPr>
        <w:t>sauf en ce qui concerne les jetons de présence pour l’assistance aux réunions de l’Assemblée Générale :</w:t>
      </w:r>
    </w:p>
    <w:p w14:paraId="03D42A20" w14:textId="77777777" w:rsidR="00380FC9" w:rsidRPr="004A0839" w:rsidRDefault="00380FC9" w:rsidP="00380FC9">
      <w:pPr>
        <w:rPr>
          <w:lang w:val="fr-BE"/>
        </w:rPr>
      </w:pPr>
      <w:r w:rsidRPr="004A0839">
        <w:rPr>
          <w:lang w:val="fr-BE"/>
        </w:rPr>
        <w:t>Les montants octroyés sont les suivants :</w:t>
      </w:r>
    </w:p>
    <w:p w14:paraId="7D60AF6A" w14:textId="77777777" w:rsidR="00380FC9" w:rsidRPr="004A0839" w:rsidRDefault="00380FC9" w:rsidP="00380FC9">
      <w:pPr>
        <w:rPr>
          <w:lang w:val="fr-BE"/>
        </w:rPr>
      </w:pPr>
      <w:r w:rsidRPr="004A0839">
        <w:rPr>
          <w:u w:val="single"/>
          <w:lang w:val="fr-BE"/>
        </w:rPr>
        <w:t>I. Membres de l’Assemblée Générale</w:t>
      </w:r>
    </w:p>
    <w:p w14:paraId="013672A4" w14:textId="77777777" w:rsidR="00380FC9" w:rsidRPr="004A0839" w:rsidRDefault="00380FC9" w:rsidP="00380FC9">
      <w:pPr>
        <w:rPr>
          <w:u w:val="single"/>
          <w:lang w:val="fr-BE"/>
        </w:rPr>
      </w:pPr>
      <w:r w:rsidRPr="004A0839">
        <w:rPr>
          <w:u w:val="single"/>
          <w:lang w:val="fr-BE"/>
        </w:rPr>
        <w:t xml:space="preserve">Remboursement de frais </w:t>
      </w:r>
    </w:p>
    <w:p w14:paraId="20D8BE3E" w14:textId="77777777" w:rsidR="00380FC9" w:rsidRPr="004A0839" w:rsidRDefault="00380FC9" w:rsidP="00380FC9">
      <w:pPr>
        <w:rPr>
          <w:lang w:val="fr-BE"/>
        </w:rPr>
      </w:pPr>
      <w:r w:rsidRPr="004A0839">
        <w:rPr>
          <w:lang w:val="fr-BE"/>
        </w:rPr>
        <w:t>Pour les membres de l’Assemblée Générale (ainsi que les conseillers visés par l’arrêté royal du 7 mars 1991), il sera octroyé une intervention financière liée à l’assistance effective en présentiel aux réunions de :</w:t>
      </w:r>
    </w:p>
    <w:p w14:paraId="36072100" w14:textId="77777777" w:rsidR="00380FC9" w:rsidRPr="004A0839" w:rsidRDefault="00380FC9" w:rsidP="00380FC9">
      <w:pPr>
        <w:numPr>
          <w:ilvl w:val="0"/>
          <w:numId w:val="54"/>
        </w:numPr>
        <w:spacing w:before="0" w:after="120" w:line="288" w:lineRule="auto"/>
        <w:rPr>
          <w:lang w:val="fr-BE"/>
        </w:rPr>
      </w:pPr>
      <w:bookmarkStart w:id="281" w:name="_Hlk107225858"/>
      <w:r w:rsidRPr="004A0839">
        <w:rPr>
          <w:lang w:val="fr-BE"/>
        </w:rPr>
        <w:t>0,4170 €/km pour les frais de déplacement</w:t>
      </w:r>
      <w:bookmarkEnd w:id="281"/>
    </w:p>
    <w:p w14:paraId="4A89BF20" w14:textId="77777777" w:rsidR="00380FC9" w:rsidRPr="004A0839" w:rsidRDefault="00380FC9" w:rsidP="00380FC9">
      <w:pPr>
        <w:numPr>
          <w:ilvl w:val="0"/>
          <w:numId w:val="54"/>
        </w:numPr>
        <w:spacing w:before="0" w:after="120" w:line="288" w:lineRule="auto"/>
        <w:rPr>
          <w:lang w:val="fr-BE"/>
        </w:rPr>
      </w:pPr>
      <w:r w:rsidRPr="004A0839">
        <w:rPr>
          <w:lang w:val="fr-BE"/>
        </w:rPr>
        <w:t>18,20 € pour les frais de repas</w:t>
      </w:r>
    </w:p>
    <w:p w14:paraId="217600C0" w14:textId="77777777" w:rsidR="00380FC9" w:rsidRPr="004A0839" w:rsidRDefault="00380FC9" w:rsidP="00380FC9">
      <w:pPr>
        <w:rPr>
          <w:lang w:val="fr-BE"/>
        </w:rPr>
      </w:pPr>
      <w:r w:rsidRPr="004A0839">
        <w:rPr>
          <w:lang w:val="fr-BE"/>
        </w:rPr>
        <w:t>Ces montants sont indexés annuellement au 1</w:t>
      </w:r>
      <w:r w:rsidRPr="004A0839">
        <w:rPr>
          <w:vertAlign w:val="superscript"/>
          <w:lang w:val="fr-BE"/>
        </w:rPr>
        <w:t>er</w:t>
      </w:r>
      <w:r w:rsidRPr="004A0839">
        <w:rPr>
          <w:lang w:val="fr-BE"/>
        </w:rPr>
        <w:t xml:space="preserve"> juillet sur la base des circulaires de l’administration fiscale et de l’AR du 18 janvier 1965 relatif aux frais de parcours.</w:t>
      </w:r>
    </w:p>
    <w:p w14:paraId="47077C39" w14:textId="77777777" w:rsidR="00380FC9" w:rsidRPr="004A0839" w:rsidRDefault="00380FC9" w:rsidP="00380FC9">
      <w:pPr>
        <w:rPr>
          <w:lang w:val="fr-BE"/>
        </w:rPr>
      </w:pPr>
      <w:r w:rsidRPr="004A0839">
        <w:rPr>
          <w:lang w:val="fr-BE"/>
        </w:rPr>
        <w:t>Les personnes qui le souhaitent peuvent toujours renoncer à ces interventions.</w:t>
      </w:r>
    </w:p>
    <w:p w14:paraId="05357293" w14:textId="4BE2E110" w:rsidR="00380FC9" w:rsidRPr="004A0839" w:rsidRDefault="00380FC9" w:rsidP="00380FC9">
      <w:pPr>
        <w:rPr>
          <w:lang w:val="fr-BE"/>
        </w:rPr>
      </w:pPr>
      <w:r w:rsidRPr="004A0839">
        <w:rPr>
          <w:lang w:val="fr-BE"/>
        </w:rPr>
        <w:t xml:space="preserve">Les interventions reprises ci-dessus ne peuvent être cumulées avec des interventions similaires octroyées pour la participation, la même journée, à une autre réunion d’instances </w:t>
      </w:r>
      <w:r w:rsidR="00AA515D">
        <w:rPr>
          <w:lang w:val="fr-BE"/>
        </w:rPr>
        <w:t xml:space="preserve">de l’Union Nationale ou </w:t>
      </w:r>
      <w:r w:rsidRPr="004A0839">
        <w:rPr>
          <w:lang w:val="fr-BE"/>
        </w:rPr>
        <w:t>d’autres entités mutualistes affiliées à l’Union Nationale et qui se tient au même endroit. Pour des réunions se tenant à d’autres endroits que les réunions organisées au siège de l’Union Nationale, le cumul est possible.</w:t>
      </w:r>
    </w:p>
    <w:p w14:paraId="6E791909" w14:textId="77777777" w:rsidR="00380FC9" w:rsidRPr="004A0839" w:rsidRDefault="00380FC9" w:rsidP="00380FC9">
      <w:pPr>
        <w:rPr>
          <w:u w:val="single"/>
          <w:lang w:val="fr-BE"/>
        </w:rPr>
      </w:pPr>
      <w:bookmarkStart w:id="282" w:name="_Hlk166770033"/>
      <w:r w:rsidRPr="004A0839">
        <w:rPr>
          <w:u w:val="single"/>
          <w:lang w:val="fr-BE"/>
        </w:rPr>
        <w:t>Jetons de présence (à partir de l’Assemblée Générale du 19 juin 2024)</w:t>
      </w:r>
    </w:p>
    <w:p w14:paraId="36C271D8" w14:textId="77777777" w:rsidR="00380FC9" w:rsidRPr="004A0839" w:rsidRDefault="00380FC9" w:rsidP="00380FC9">
      <w:pPr>
        <w:rPr>
          <w:lang w:val="fr-BE"/>
        </w:rPr>
      </w:pPr>
      <w:r w:rsidRPr="004A0839">
        <w:rPr>
          <w:lang w:val="fr-BE"/>
        </w:rPr>
        <w:t>Un jeton de présence de 80€ brut sera attribué par réunion aux membres de l’Assemblée Générale</w:t>
      </w:r>
      <w:r>
        <w:rPr>
          <w:lang w:val="fr-BE"/>
        </w:rPr>
        <w:t>.</w:t>
      </w:r>
    </w:p>
    <w:p w14:paraId="5C9643CF" w14:textId="77777777" w:rsidR="00380FC9" w:rsidRPr="004A0839" w:rsidRDefault="00380FC9" w:rsidP="00380FC9">
      <w:pPr>
        <w:rPr>
          <w:lang w:val="fr-BE"/>
        </w:rPr>
      </w:pPr>
      <w:r w:rsidRPr="004A0839">
        <w:rPr>
          <w:lang w:val="fr-BE"/>
        </w:rPr>
        <w:t>Les montants des jetons de présence sont indexés annuellement au 1</w:t>
      </w:r>
      <w:r w:rsidRPr="004A0839">
        <w:rPr>
          <w:vertAlign w:val="superscript"/>
          <w:lang w:val="fr-BE"/>
        </w:rPr>
        <w:t>er</w:t>
      </w:r>
      <w:r w:rsidRPr="004A0839">
        <w:rPr>
          <w:lang w:val="fr-BE"/>
        </w:rPr>
        <w:t xml:space="preserve"> janvier sur la base de l’indice santé.</w:t>
      </w:r>
    </w:p>
    <w:p w14:paraId="0BB43BF6" w14:textId="77777777" w:rsidR="00380FC9" w:rsidRPr="004A0839" w:rsidRDefault="00380FC9" w:rsidP="00380FC9">
      <w:pPr>
        <w:rPr>
          <w:lang w:val="fr-BE"/>
        </w:rPr>
      </w:pPr>
      <w:r w:rsidRPr="004A0839">
        <w:rPr>
          <w:lang w:val="fr-BE"/>
        </w:rPr>
        <w:t>Les jetons de présence ne sont octroyés qu’en cas de participation effective aux réunions.</w:t>
      </w:r>
    </w:p>
    <w:bookmarkEnd w:id="282"/>
    <w:p w14:paraId="1C6D0517" w14:textId="77777777" w:rsidR="00380FC9" w:rsidRPr="004A0839" w:rsidRDefault="00380FC9" w:rsidP="00380FC9">
      <w:pPr>
        <w:rPr>
          <w:lang w:val="fr-BE"/>
        </w:rPr>
      </w:pPr>
      <w:r w:rsidRPr="004A0839">
        <w:rPr>
          <w:lang w:val="fr-BE"/>
        </w:rPr>
        <w:t>En cas de réunions tenues à distance, l’octroi de jetons de présence est prévu mais il n’est pas possible de recevoir une indemnité pour frais de déplacement ou de repas.</w:t>
      </w:r>
    </w:p>
    <w:p w14:paraId="1D690A17" w14:textId="77777777" w:rsidR="00380FC9" w:rsidRPr="004A0839" w:rsidRDefault="00380FC9" w:rsidP="00380FC9">
      <w:pPr>
        <w:rPr>
          <w:lang w:val="fr-BE"/>
        </w:rPr>
      </w:pPr>
      <w:r w:rsidRPr="004A0839">
        <w:rPr>
          <w:lang w:val="fr-BE"/>
        </w:rPr>
        <w:t>Le nombre maximum de réunions indemnisables est de 4 séances par an.</w:t>
      </w:r>
    </w:p>
    <w:p w14:paraId="61B4D9D0" w14:textId="77777777" w:rsidR="00380FC9" w:rsidRPr="00954F2F" w:rsidRDefault="00380FC9" w:rsidP="00380FC9">
      <w:pPr>
        <w:rPr>
          <w:lang w:val="fr-BE"/>
        </w:rPr>
      </w:pPr>
      <w:r w:rsidRPr="00954F2F">
        <w:rPr>
          <w:u w:val="single"/>
          <w:lang w:val="fr-BE"/>
        </w:rPr>
        <w:t>Attention</w:t>
      </w:r>
      <w:r w:rsidRPr="00954F2F">
        <w:rPr>
          <w:lang w:val="fr-BE"/>
        </w:rPr>
        <w:t> : aucune indemnisation n’est octroyée pour les membres ou conseillers de l’Assemblée Générale qui sont rémunérés par l’Union Nationale, une mutualité ou une autre entité mutualiste.</w:t>
      </w:r>
    </w:p>
    <w:p w14:paraId="7214E903" w14:textId="77777777" w:rsidR="00380FC9" w:rsidRPr="004A0839" w:rsidRDefault="00380FC9" w:rsidP="00380FC9">
      <w:pPr>
        <w:rPr>
          <w:lang w:val="fr-BE"/>
        </w:rPr>
      </w:pPr>
    </w:p>
    <w:p w14:paraId="273BF9E0" w14:textId="77777777" w:rsidR="00380FC9" w:rsidRPr="004A0839" w:rsidRDefault="00380FC9" w:rsidP="00380FC9">
      <w:pPr>
        <w:rPr>
          <w:lang w:val="fr-BE"/>
        </w:rPr>
      </w:pPr>
      <w:r w:rsidRPr="004A0839">
        <w:rPr>
          <w:lang w:val="fr-BE"/>
        </w:rPr>
        <w:t>II.</w:t>
      </w:r>
      <w:r w:rsidRPr="004A0839">
        <w:rPr>
          <w:lang w:val="fr-BE"/>
        </w:rPr>
        <w:tab/>
      </w:r>
      <w:r w:rsidRPr="004A0839">
        <w:rPr>
          <w:u w:val="single"/>
          <w:lang w:val="fr-BE"/>
        </w:rPr>
        <w:t>Membres du Conseil d’Administration</w:t>
      </w:r>
    </w:p>
    <w:p w14:paraId="42EDBB80" w14:textId="77777777" w:rsidR="00380FC9" w:rsidRPr="004A0839" w:rsidRDefault="00380FC9" w:rsidP="00380FC9">
      <w:pPr>
        <w:rPr>
          <w:u w:val="single"/>
          <w:lang w:val="fr-BE"/>
        </w:rPr>
      </w:pPr>
      <w:r w:rsidRPr="004A0839">
        <w:rPr>
          <w:lang w:val="fr-BE"/>
        </w:rPr>
        <w:t>2.1.</w:t>
      </w:r>
      <w:r w:rsidRPr="004A0839">
        <w:rPr>
          <w:lang w:val="fr-BE"/>
        </w:rPr>
        <w:tab/>
      </w:r>
      <w:r w:rsidRPr="004A0839">
        <w:rPr>
          <w:u w:val="single"/>
          <w:lang w:val="fr-BE"/>
        </w:rPr>
        <w:t>Remboursement de frais pour la participation aux réunions du Conseil d’Administration</w:t>
      </w:r>
    </w:p>
    <w:p w14:paraId="353EEF06" w14:textId="77777777" w:rsidR="00380FC9" w:rsidRPr="004A0839" w:rsidRDefault="00380FC9" w:rsidP="00380FC9">
      <w:pPr>
        <w:rPr>
          <w:u w:val="single"/>
          <w:lang w:val="fr-BE"/>
        </w:rPr>
      </w:pPr>
      <w:r w:rsidRPr="004A0839">
        <w:rPr>
          <w:u w:val="single"/>
          <w:lang w:val="fr-BE"/>
        </w:rPr>
        <w:t>Montants octroyés</w:t>
      </w:r>
    </w:p>
    <w:p w14:paraId="4A6484A2" w14:textId="77777777" w:rsidR="00380FC9" w:rsidRPr="004A0839" w:rsidRDefault="00380FC9" w:rsidP="00380FC9">
      <w:pPr>
        <w:rPr>
          <w:lang w:val="fr-BE"/>
        </w:rPr>
      </w:pPr>
      <w:r w:rsidRPr="004A0839">
        <w:rPr>
          <w:lang w:val="fr-BE"/>
        </w:rPr>
        <w:t>Pour les membres du Conseil d’Administration (ainsi que les conseillers visés par l’arrêté royal du 7 mars 1991), il sera octroyé une intervention financière liée à l’assistance effective en présentiel aux réunions de :</w:t>
      </w:r>
    </w:p>
    <w:p w14:paraId="0D411152" w14:textId="77777777" w:rsidR="00380FC9" w:rsidRPr="004A0839" w:rsidRDefault="00380FC9" w:rsidP="00380FC9">
      <w:pPr>
        <w:numPr>
          <w:ilvl w:val="0"/>
          <w:numId w:val="54"/>
        </w:numPr>
        <w:spacing w:before="0" w:after="120" w:line="288" w:lineRule="auto"/>
        <w:rPr>
          <w:lang w:val="fr-BE"/>
        </w:rPr>
      </w:pPr>
      <w:r w:rsidRPr="004A0839">
        <w:rPr>
          <w:lang w:val="fr-BE"/>
        </w:rPr>
        <w:t>0,4170€/km pour les frais de déplacement</w:t>
      </w:r>
    </w:p>
    <w:p w14:paraId="144241CC" w14:textId="77777777" w:rsidR="00380FC9" w:rsidRPr="004A0839" w:rsidRDefault="00380FC9" w:rsidP="00380FC9">
      <w:pPr>
        <w:numPr>
          <w:ilvl w:val="0"/>
          <w:numId w:val="54"/>
        </w:numPr>
        <w:spacing w:before="0" w:after="120" w:line="288" w:lineRule="auto"/>
        <w:rPr>
          <w:lang w:val="fr-BE"/>
        </w:rPr>
      </w:pPr>
      <w:r w:rsidRPr="004A0839">
        <w:rPr>
          <w:lang w:val="fr-BE"/>
        </w:rPr>
        <w:lastRenderedPageBreak/>
        <w:t>18,20 € pour les frais de repas</w:t>
      </w:r>
    </w:p>
    <w:p w14:paraId="4CE2DBC4" w14:textId="77777777" w:rsidR="00380FC9" w:rsidRPr="004A0839" w:rsidRDefault="00380FC9" w:rsidP="00380FC9">
      <w:pPr>
        <w:rPr>
          <w:lang w:val="fr-BE"/>
        </w:rPr>
      </w:pPr>
      <w:r w:rsidRPr="004A0839">
        <w:rPr>
          <w:lang w:val="fr-BE"/>
        </w:rPr>
        <w:t>Ces montants sont indexés annuellement au 1</w:t>
      </w:r>
      <w:r w:rsidRPr="004A0839">
        <w:rPr>
          <w:vertAlign w:val="superscript"/>
          <w:lang w:val="fr-BE"/>
        </w:rPr>
        <w:t>er</w:t>
      </w:r>
      <w:r w:rsidRPr="004A0839">
        <w:rPr>
          <w:lang w:val="fr-BE"/>
        </w:rPr>
        <w:t xml:space="preserve"> juillet sur la base des circulaires de l’administration fiscale et de l’AR du 18 janvier 1965 relatif aux frais de parcours.</w:t>
      </w:r>
    </w:p>
    <w:p w14:paraId="3615D1EF" w14:textId="77777777" w:rsidR="00380FC9" w:rsidRPr="004A0839" w:rsidRDefault="00380FC9" w:rsidP="00380FC9">
      <w:pPr>
        <w:rPr>
          <w:lang w:val="fr-BE"/>
        </w:rPr>
      </w:pPr>
      <w:r w:rsidRPr="004A0839">
        <w:rPr>
          <w:lang w:val="fr-BE"/>
        </w:rPr>
        <w:t>Les personnes qui le souhaitent peuvent toujours renoncer à ces interventions.</w:t>
      </w:r>
    </w:p>
    <w:p w14:paraId="7E238E98" w14:textId="278E39C1" w:rsidR="00380FC9" w:rsidRPr="004A0839" w:rsidRDefault="00380FC9" w:rsidP="00380FC9">
      <w:pPr>
        <w:rPr>
          <w:lang w:val="fr-BE"/>
        </w:rPr>
      </w:pPr>
      <w:r w:rsidRPr="004A0839">
        <w:rPr>
          <w:lang w:val="fr-BE"/>
        </w:rPr>
        <w:t xml:space="preserve">Les interventions reprises ci-dessus ne peuvent être cumulées avec des interventions similaires octroyées pour la participation, la même journée, à une autre réunion d’instances </w:t>
      </w:r>
      <w:r w:rsidR="00AA515D">
        <w:rPr>
          <w:lang w:val="fr-BE"/>
        </w:rPr>
        <w:t xml:space="preserve">de l’Union Nationale ou </w:t>
      </w:r>
      <w:r w:rsidRPr="004A0839">
        <w:rPr>
          <w:lang w:val="fr-BE"/>
        </w:rPr>
        <w:t>d’autres entités mutualistes affiliées à l’Union Nationale et qui se tient au même endroit. Pour des réunions se tenant à d’autres endroits que les réunions organisées au siège de l’Union Nationale le cumul est possible.</w:t>
      </w:r>
    </w:p>
    <w:p w14:paraId="35225614" w14:textId="77777777" w:rsidR="00380FC9" w:rsidRPr="004A0839" w:rsidRDefault="00380FC9" w:rsidP="00380FC9">
      <w:pPr>
        <w:rPr>
          <w:lang w:val="fr-BE"/>
        </w:rPr>
      </w:pPr>
    </w:p>
    <w:p w14:paraId="014D16A9" w14:textId="77777777" w:rsidR="00380FC9" w:rsidRPr="004A0839" w:rsidRDefault="00380FC9" w:rsidP="00380FC9">
      <w:pPr>
        <w:rPr>
          <w:u w:val="single"/>
          <w:lang w:val="fr-BE"/>
        </w:rPr>
      </w:pPr>
      <w:r w:rsidRPr="004A0839">
        <w:rPr>
          <w:lang w:val="fr-BE"/>
        </w:rPr>
        <w:t>2.2.</w:t>
      </w:r>
      <w:r w:rsidRPr="004A0839">
        <w:rPr>
          <w:lang w:val="fr-BE"/>
        </w:rPr>
        <w:tab/>
      </w:r>
      <w:r w:rsidRPr="004A0839">
        <w:rPr>
          <w:u w:val="single"/>
          <w:lang w:val="fr-BE"/>
        </w:rPr>
        <w:t>Indemnisations des membres du Conseil d’Administration</w:t>
      </w:r>
    </w:p>
    <w:p w14:paraId="056AF943" w14:textId="77777777" w:rsidR="00380FC9" w:rsidRPr="004A0839" w:rsidRDefault="00380FC9" w:rsidP="00380FC9">
      <w:pPr>
        <w:rPr>
          <w:lang w:val="fr-BE"/>
        </w:rPr>
      </w:pPr>
      <w:r w:rsidRPr="004A0839">
        <w:rPr>
          <w:lang w:val="fr-BE"/>
        </w:rPr>
        <w:t>Les principes suivants seront d’application :</w:t>
      </w:r>
    </w:p>
    <w:p w14:paraId="73E924BA" w14:textId="77777777" w:rsidR="00380FC9" w:rsidRPr="004A0839" w:rsidRDefault="00380FC9" w:rsidP="00380FC9">
      <w:pPr>
        <w:tabs>
          <w:tab w:val="num" w:pos="1778"/>
        </w:tabs>
        <w:spacing w:after="120" w:line="288" w:lineRule="auto"/>
        <w:ind w:left="1778" w:hanging="360"/>
        <w:rPr>
          <w:u w:val="single"/>
          <w:lang w:val="fr-BE"/>
        </w:rPr>
      </w:pPr>
      <w:r w:rsidRPr="004A0839">
        <w:rPr>
          <w:u w:val="single"/>
          <w:lang w:val="fr-BE"/>
        </w:rPr>
        <w:t>Jetons de présence</w:t>
      </w:r>
    </w:p>
    <w:p w14:paraId="5232F168" w14:textId="77777777" w:rsidR="00380FC9" w:rsidRPr="004A0839" w:rsidRDefault="00380FC9" w:rsidP="00380FC9">
      <w:pPr>
        <w:rPr>
          <w:lang w:val="fr-BE"/>
        </w:rPr>
      </w:pPr>
      <w:r w:rsidRPr="004A0839">
        <w:rPr>
          <w:lang w:val="fr-BE"/>
        </w:rPr>
        <w:t>Un montant de 150 € brut sera attribué par réunion aux membres :</w:t>
      </w:r>
    </w:p>
    <w:p w14:paraId="07640AB6" w14:textId="77777777" w:rsidR="00380FC9" w:rsidRPr="004A0839" w:rsidRDefault="00380FC9" w:rsidP="00380FC9">
      <w:pPr>
        <w:numPr>
          <w:ilvl w:val="0"/>
          <w:numId w:val="55"/>
        </w:numPr>
        <w:spacing w:before="0" w:after="120" w:line="288" w:lineRule="auto"/>
        <w:rPr>
          <w:lang w:val="fr-BE"/>
        </w:rPr>
      </w:pPr>
      <w:r w:rsidRPr="004A0839">
        <w:rPr>
          <w:lang w:val="fr-BE"/>
        </w:rPr>
        <w:t>du Conseil d’Administration (ainsi que les conseillers visés par l’arrêté royal du 7 mars 1991)</w:t>
      </w:r>
    </w:p>
    <w:p w14:paraId="23FB991F" w14:textId="77777777" w:rsidR="00380FC9" w:rsidRPr="004A0839" w:rsidRDefault="00380FC9" w:rsidP="00380FC9">
      <w:pPr>
        <w:numPr>
          <w:ilvl w:val="0"/>
          <w:numId w:val="55"/>
        </w:numPr>
        <w:spacing w:before="0" w:after="120" w:line="288" w:lineRule="auto"/>
        <w:rPr>
          <w:lang w:val="fr-BE"/>
        </w:rPr>
      </w:pPr>
      <w:r w:rsidRPr="004A0839">
        <w:rPr>
          <w:lang w:val="fr-BE"/>
        </w:rPr>
        <w:t>du Comité de Rémunération et de Nomination</w:t>
      </w:r>
    </w:p>
    <w:p w14:paraId="062E0C2A" w14:textId="77777777" w:rsidR="00380FC9" w:rsidRPr="004A0839" w:rsidRDefault="00380FC9" w:rsidP="00380FC9">
      <w:pPr>
        <w:rPr>
          <w:lang w:val="fr-BE"/>
        </w:rPr>
      </w:pPr>
      <w:r w:rsidRPr="004A0839">
        <w:rPr>
          <w:lang w:val="fr-BE"/>
        </w:rPr>
        <w:t>Un montant de 250 € brut sera attribué par réunion aux membres :</w:t>
      </w:r>
    </w:p>
    <w:p w14:paraId="2F9548D4" w14:textId="77777777" w:rsidR="00380FC9" w:rsidRPr="004A0839" w:rsidRDefault="00380FC9" w:rsidP="00380FC9">
      <w:pPr>
        <w:numPr>
          <w:ilvl w:val="0"/>
          <w:numId w:val="55"/>
        </w:numPr>
        <w:spacing w:before="0" w:after="120" w:line="288" w:lineRule="auto"/>
        <w:rPr>
          <w:lang w:val="fr-BE"/>
        </w:rPr>
      </w:pPr>
      <w:r w:rsidRPr="004A0839">
        <w:rPr>
          <w:lang w:val="fr-BE"/>
        </w:rPr>
        <w:t>du Comité d’Audit et de Gestion des Risques</w:t>
      </w:r>
    </w:p>
    <w:p w14:paraId="0D17AEE2" w14:textId="77777777" w:rsidR="00380FC9" w:rsidRPr="004A0839" w:rsidRDefault="00380FC9" w:rsidP="00380FC9">
      <w:pPr>
        <w:rPr>
          <w:lang w:val="fr-BE"/>
        </w:rPr>
      </w:pPr>
      <w:r w:rsidRPr="004A0839">
        <w:rPr>
          <w:lang w:val="fr-BE"/>
        </w:rPr>
        <w:t>Un montant de 329,9 € brut sera attribué par réunion :</w:t>
      </w:r>
    </w:p>
    <w:p w14:paraId="609CBA9D" w14:textId="77777777" w:rsidR="00380FC9" w:rsidRPr="004A0839" w:rsidRDefault="00380FC9" w:rsidP="00380FC9">
      <w:pPr>
        <w:numPr>
          <w:ilvl w:val="0"/>
          <w:numId w:val="55"/>
        </w:numPr>
        <w:spacing w:before="0" w:after="120" w:line="288" w:lineRule="auto"/>
        <w:jc w:val="left"/>
        <w:rPr>
          <w:lang w:val="fr-BE"/>
        </w:rPr>
      </w:pPr>
      <w:r w:rsidRPr="004A0839">
        <w:rPr>
          <w:lang w:val="fr-BE"/>
        </w:rPr>
        <w:t>aux membres du Comité de Placement.</w:t>
      </w:r>
      <w:r w:rsidRPr="004A0839">
        <w:rPr>
          <w:lang w:val="fr-BE"/>
        </w:rPr>
        <w:br/>
        <w:t xml:space="preserve">Ce montant de 329,9 € se justifie non seulement par l’importance des responsabilités de ce Comité et de la disponibilité qui est demandée aux membres de celui-ci, mais également par le fait que le Comité de Placement gère non seulement les avoirs de l’Union mais aussi ceux de </w:t>
      </w:r>
      <w:proofErr w:type="spellStart"/>
      <w:r w:rsidRPr="004A0839">
        <w:rPr>
          <w:lang w:val="fr-BE"/>
        </w:rPr>
        <w:t>l’asbl</w:t>
      </w:r>
      <w:proofErr w:type="spellEnd"/>
      <w:r w:rsidRPr="004A0839">
        <w:rPr>
          <w:lang w:val="fr-BE"/>
        </w:rPr>
        <w:t xml:space="preserve"> </w:t>
      </w:r>
      <w:proofErr w:type="spellStart"/>
      <w:r w:rsidRPr="004A0839">
        <w:rPr>
          <w:lang w:val="fr-BE"/>
        </w:rPr>
        <w:t>Apross</w:t>
      </w:r>
      <w:proofErr w:type="spellEnd"/>
      <w:r w:rsidRPr="004A0839">
        <w:rPr>
          <w:lang w:val="fr-BE"/>
        </w:rPr>
        <w:t>, ainsi que,</w:t>
      </w:r>
      <w:r>
        <w:rPr>
          <w:lang w:val="fr-BE"/>
        </w:rPr>
        <w:t xml:space="preserve"> </w:t>
      </w:r>
      <w:r w:rsidRPr="004A0839">
        <w:rPr>
          <w:lang w:val="fr-BE"/>
        </w:rPr>
        <w:t xml:space="preserve">sur demande, des placements pour </w:t>
      </w:r>
      <w:r>
        <w:rPr>
          <w:lang w:val="fr-BE"/>
        </w:rPr>
        <w:t xml:space="preserve">le </w:t>
      </w:r>
      <w:r w:rsidRPr="004A0839">
        <w:rPr>
          <w:lang w:val="fr-BE"/>
        </w:rPr>
        <w:t xml:space="preserve">compte des mutualités affiliées à l’Union Nationale. </w:t>
      </w:r>
    </w:p>
    <w:p w14:paraId="77B000CF" w14:textId="77777777" w:rsidR="00380FC9" w:rsidRPr="004A0839" w:rsidRDefault="00380FC9" w:rsidP="00380FC9">
      <w:pPr>
        <w:rPr>
          <w:lang w:val="fr-BE"/>
        </w:rPr>
      </w:pPr>
      <w:r w:rsidRPr="004A0839">
        <w:rPr>
          <w:lang w:val="fr-BE"/>
        </w:rPr>
        <w:t>Le nombre maximum de réunions indemnisables est de 12 séances par an pour les personnes qui siègent uniquement au Conseil d’Administration et de 24 séances par an pour les personnes qui siègent à la fois au Conseil d’Administration et dans un ou plusieurs comités visés par l’article 23§2 de la loi du 6 août 1990 et qui sont repris dans les présents statuts.</w:t>
      </w:r>
    </w:p>
    <w:p w14:paraId="361BF4FE" w14:textId="77777777" w:rsidR="00380FC9" w:rsidRPr="004A0839" w:rsidRDefault="00380FC9" w:rsidP="00380FC9">
      <w:pPr>
        <w:rPr>
          <w:lang w:val="fr-BE"/>
        </w:rPr>
      </w:pPr>
      <w:r w:rsidRPr="004A0839">
        <w:rPr>
          <w:lang w:val="fr-BE"/>
        </w:rPr>
        <w:t>Les montants des jetons de présence sont indexés annuellement au 1</w:t>
      </w:r>
      <w:r w:rsidRPr="004A0839">
        <w:rPr>
          <w:vertAlign w:val="superscript"/>
          <w:lang w:val="fr-BE"/>
        </w:rPr>
        <w:t>er</w:t>
      </w:r>
      <w:r w:rsidRPr="004A0839">
        <w:rPr>
          <w:lang w:val="fr-BE"/>
        </w:rPr>
        <w:t xml:space="preserve"> janvier sur la base de l’indice santé.</w:t>
      </w:r>
    </w:p>
    <w:p w14:paraId="69928E69" w14:textId="77777777" w:rsidR="00380FC9" w:rsidRPr="004A0839" w:rsidRDefault="00380FC9" w:rsidP="00380FC9">
      <w:pPr>
        <w:rPr>
          <w:lang w:val="fr-BE"/>
        </w:rPr>
      </w:pPr>
      <w:r w:rsidRPr="004A0839">
        <w:rPr>
          <w:lang w:val="fr-BE"/>
        </w:rPr>
        <w:t>Les jetons de présence ne sont octroyés qu’en cas de participation effective aux réunions.</w:t>
      </w:r>
    </w:p>
    <w:p w14:paraId="4D7705F8" w14:textId="77777777" w:rsidR="00113868" w:rsidRPr="004A0839" w:rsidRDefault="00113868" w:rsidP="00113868">
      <w:pPr>
        <w:rPr>
          <w:lang w:val="fr-BE"/>
        </w:rPr>
      </w:pPr>
    </w:p>
    <w:p w14:paraId="6A2CE5DD" w14:textId="77777777" w:rsidR="00113868" w:rsidRPr="004A0839" w:rsidRDefault="00113868" w:rsidP="00113868">
      <w:pPr>
        <w:tabs>
          <w:tab w:val="num" w:pos="1778"/>
        </w:tabs>
        <w:spacing w:after="120" w:line="288" w:lineRule="auto"/>
        <w:ind w:left="1778" w:hanging="360"/>
        <w:rPr>
          <w:u w:val="single"/>
          <w:lang w:val="fr-BE"/>
        </w:rPr>
      </w:pPr>
      <w:r w:rsidRPr="004A0839">
        <w:rPr>
          <w:u w:val="single"/>
          <w:lang w:val="fr-BE"/>
        </w:rPr>
        <w:t>Indemnités forfaitaires</w:t>
      </w:r>
    </w:p>
    <w:p w14:paraId="577B4944" w14:textId="77777777" w:rsidR="00113868" w:rsidRPr="0047465D" w:rsidRDefault="00113868" w:rsidP="00113868">
      <w:pPr>
        <w:rPr>
          <w:lang w:val="fr-BE"/>
        </w:rPr>
      </w:pPr>
      <w:r w:rsidRPr="0047465D">
        <w:rPr>
          <w:lang w:val="fr-BE"/>
        </w:rPr>
        <w:t>Une indemnité forfaitaire mensuelle couvrant les frais liés au mandat de 300 € brut non indexée, sera octroyée</w:t>
      </w:r>
    </w:p>
    <w:p w14:paraId="2FB6AAD1" w14:textId="77777777" w:rsidR="00113868" w:rsidRPr="0047465D" w:rsidRDefault="00113868" w:rsidP="00113868">
      <w:pPr>
        <w:numPr>
          <w:ilvl w:val="0"/>
          <w:numId w:val="55"/>
        </w:numPr>
        <w:spacing w:before="0" w:after="120" w:line="288" w:lineRule="auto"/>
        <w:rPr>
          <w:lang w:val="fr-BE"/>
        </w:rPr>
      </w:pPr>
      <w:r w:rsidRPr="0047465D">
        <w:rPr>
          <w:lang w:val="fr-BE"/>
        </w:rPr>
        <w:t>au Président de l’Union</w:t>
      </w:r>
    </w:p>
    <w:p w14:paraId="0DC3EA19" w14:textId="77777777" w:rsidR="00113868" w:rsidRPr="0047465D" w:rsidRDefault="00113868" w:rsidP="00113868">
      <w:pPr>
        <w:rPr>
          <w:lang w:val="fr-BE"/>
        </w:rPr>
      </w:pPr>
      <w:r w:rsidRPr="0047465D">
        <w:rPr>
          <w:lang w:val="fr-BE"/>
        </w:rPr>
        <w:t>Cette indemnité couvre :</w:t>
      </w:r>
    </w:p>
    <w:p w14:paraId="2FF87037" w14:textId="77777777" w:rsidR="00113868" w:rsidRPr="0047465D" w:rsidRDefault="00113868" w:rsidP="00113868">
      <w:pPr>
        <w:pStyle w:val="Paragraphedeliste"/>
        <w:numPr>
          <w:ilvl w:val="0"/>
          <w:numId w:val="54"/>
        </w:numPr>
        <w:rPr>
          <w:lang w:val="fr-BE"/>
        </w:rPr>
      </w:pPr>
      <w:r w:rsidRPr="0047465D">
        <w:rPr>
          <w:lang w:val="fr-BE"/>
        </w:rPr>
        <w:t xml:space="preserve">la préparation des réunions du Conseil d’Administration (en ce compris des Comités dont il est membre) et de l’Assemblée Générale </w:t>
      </w:r>
    </w:p>
    <w:p w14:paraId="68F5AB1F" w14:textId="77777777" w:rsidR="00113868" w:rsidRPr="0047465D" w:rsidRDefault="00113868" w:rsidP="00113868">
      <w:pPr>
        <w:pStyle w:val="Paragraphedeliste"/>
        <w:numPr>
          <w:ilvl w:val="0"/>
          <w:numId w:val="54"/>
        </w:numPr>
        <w:rPr>
          <w:lang w:val="fr-BE"/>
        </w:rPr>
      </w:pPr>
      <w:r w:rsidRPr="0047465D">
        <w:rPr>
          <w:lang w:val="fr-BE"/>
        </w:rPr>
        <w:lastRenderedPageBreak/>
        <w:t>toutes les autres missions exercées dans le cadre de son mandat</w:t>
      </w:r>
    </w:p>
    <w:p w14:paraId="33B2A67E" w14:textId="25075E5C" w:rsidR="00113868" w:rsidRPr="0047465D" w:rsidRDefault="00113868" w:rsidP="00113868">
      <w:pPr>
        <w:pStyle w:val="Paragraphedeliste"/>
        <w:numPr>
          <w:ilvl w:val="0"/>
          <w:numId w:val="54"/>
        </w:numPr>
        <w:rPr>
          <w:lang w:val="fr-BE"/>
        </w:rPr>
      </w:pPr>
      <w:r w:rsidRPr="0047465D">
        <w:rPr>
          <w:lang w:val="fr-BE"/>
        </w:rPr>
        <w:t>les frais qui sont liés à l’exercice de son mandat (frais de bureau</w:t>
      </w:r>
      <w:r w:rsidRPr="0047465D">
        <w:rPr>
          <w:strike/>
          <w:lang w:val="fr-BE"/>
        </w:rPr>
        <w:t>,</w:t>
      </w:r>
      <w:r w:rsidR="00AA515D" w:rsidRPr="0047465D">
        <w:rPr>
          <w:lang w:val="fr-BE"/>
        </w:rPr>
        <w:t xml:space="preserve"> </w:t>
      </w:r>
      <w:r w:rsidRPr="0047465D">
        <w:rPr>
          <w:lang w:val="fr-BE"/>
        </w:rPr>
        <w:t>déplacement, représentation)</w:t>
      </w:r>
    </w:p>
    <w:p w14:paraId="438880E1" w14:textId="77777777" w:rsidR="00467AAF" w:rsidRPr="002F1688" w:rsidRDefault="00467AAF" w:rsidP="00467AAF">
      <w:pPr>
        <w:pStyle w:val="Paragraphedeliste"/>
        <w:numPr>
          <w:ilvl w:val="0"/>
          <w:numId w:val="54"/>
        </w:numPr>
        <w:rPr>
          <w:lang w:val="fr-BE"/>
        </w:rPr>
      </w:pPr>
      <w:r w:rsidRPr="002F1688">
        <w:rPr>
          <w:lang w:val="fr-BE"/>
        </w:rPr>
        <w:t>les frais de PC et de connexion Internet à concurrence d’un maximum de 40 € par mois (maximum 20 € par mois et par poste). Cette indemnisation ne peut toutefois pas être cumulée avec une indemnisation similaire octroyée par une autre entité ou une indemnisation pour frais de GSM et/ou ligne téléphonique fixe par une autre entité. S’il y a un cumul, l’indemnisation de 300 € sera réduite à concurrence de ce cumul. Une déclaration sur l’honneur sera signée par le Président dans laquelle il certifie ne pas disposer d’une indemnisation pour frais de PC et connexion internet ou d’une indemnisation pour frais de GSM et/ou de ligne téléphonique fixe auprès d’une autre entité.</w:t>
      </w:r>
    </w:p>
    <w:p w14:paraId="18E25E5E" w14:textId="77777777" w:rsidR="0047465D" w:rsidRPr="00D13B35" w:rsidRDefault="0047465D" w:rsidP="0047465D">
      <w:pPr>
        <w:pStyle w:val="Paragraphedeliste"/>
        <w:ind w:left="2123"/>
        <w:rPr>
          <w:lang w:val="fr-BE"/>
        </w:rPr>
      </w:pPr>
    </w:p>
    <w:p w14:paraId="5C9F792D" w14:textId="77777777" w:rsidR="0047465D" w:rsidRPr="0047465D" w:rsidRDefault="0047465D" w:rsidP="0047465D">
      <w:pPr>
        <w:pStyle w:val="Paragraphedeliste"/>
        <w:ind w:left="2123"/>
        <w:rPr>
          <w:lang w:val="fr-BE"/>
        </w:rPr>
      </w:pPr>
    </w:p>
    <w:p w14:paraId="0200350C" w14:textId="77777777" w:rsidR="00113868" w:rsidRPr="0047465D" w:rsidRDefault="00113868" w:rsidP="00113868">
      <w:pPr>
        <w:rPr>
          <w:lang w:val="fr-BE"/>
        </w:rPr>
      </w:pPr>
      <w:r w:rsidRPr="0047465D">
        <w:rPr>
          <w:lang w:val="fr-BE"/>
        </w:rPr>
        <w:t>Le Président peut renoncer totalement ou partiellement à cette indemnisation forfaitaire mensuelle.</w:t>
      </w:r>
    </w:p>
    <w:p w14:paraId="5CFFB8D1" w14:textId="77777777" w:rsidR="00113868" w:rsidRPr="004A0839" w:rsidRDefault="00113868" w:rsidP="00113868">
      <w:pPr>
        <w:rPr>
          <w:lang w:val="fr-BE"/>
        </w:rPr>
      </w:pPr>
    </w:p>
    <w:p w14:paraId="7E700A0C" w14:textId="04442BCE" w:rsidR="00380FC9" w:rsidRPr="00954F2F" w:rsidRDefault="00380FC9" w:rsidP="00380FC9">
      <w:pPr>
        <w:rPr>
          <w:lang w:val="fr-BE"/>
        </w:rPr>
      </w:pPr>
      <w:r w:rsidRPr="004A0839">
        <w:rPr>
          <w:u w:val="single"/>
          <w:lang w:val="fr-BE"/>
        </w:rPr>
        <w:t>Attention</w:t>
      </w:r>
      <w:r w:rsidRPr="004A0839">
        <w:rPr>
          <w:lang w:val="fr-BE"/>
        </w:rPr>
        <w:t xml:space="preserve"> : aucune indemnisation n’est octroyée pour les Administrateurs exécutifs </w:t>
      </w:r>
      <w:r w:rsidRPr="00954F2F">
        <w:rPr>
          <w:lang w:val="fr-BE"/>
        </w:rPr>
        <w:t>ou les conseillers qui sont rémunérés par l’Union Nationale, une mutualité ou une autre entité mutualiste.</w:t>
      </w:r>
    </w:p>
    <w:p w14:paraId="2B3E6DD0" w14:textId="77777777" w:rsidR="00380FC9" w:rsidRPr="004A0839" w:rsidRDefault="00380FC9" w:rsidP="00380FC9">
      <w:pPr>
        <w:rPr>
          <w:lang w:val="fr-BE"/>
        </w:rPr>
      </w:pPr>
      <w:r w:rsidRPr="004A0839">
        <w:rPr>
          <w:lang w:val="fr-BE"/>
        </w:rPr>
        <w:t>Les personnes qui le souhaitent peuvent toujours renoncer à ces indemnisations.</w:t>
      </w:r>
      <w:bookmarkEnd w:id="279"/>
    </w:p>
    <w:p w14:paraId="15079D5B" w14:textId="77777777" w:rsidR="00380FC9" w:rsidRPr="004A0839" w:rsidRDefault="00380FC9" w:rsidP="00380FC9">
      <w:pPr>
        <w:rPr>
          <w:lang w:val="fr-BE"/>
        </w:rPr>
      </w:pPr>
      <w:r w:rsidRPr="004A0839">
        <w:rPr>
          <w:lang w:val="fr-BE"/>
        </w:rPr>
        <w:t>En cas de réunions tenues à distance, l’octroi de jetons de présence est prévu mais il n’est pas possible de recevoir une indemnité pour frais de déplacement ou de repas.</w:t>
      </w:r>
    </w:p>
    <w:p w14:paraId="602C68E6" w14:textId="77777777" w:rsidR="00380FC9" w:rsidRPr="004A0839" w:rsidRDefault="00380FC9" w:rsidP="00380FC9">
      <w:pPr>
        <w:rPr>
          <w:lang w:val="fr-BE"/>
        </w:rPr>
      </w:pPr>
    </w:p>
    <w:p w14:paraId="00D35BF4" w14:textId="2085DE45" w:rsidR="00D733BC" w:rsidRDefault="00D733BC">
      <w:pPr>
        <w:spacing w:before="0" w:after="200"/>
        <w:jc w:val="left"/>
        <w:rPr>
          <w:lang w:val="fr-BE"/>
        </w:rPr>
      </w:pPr>
      <w:r>
        <w:rPr>
          <w:lang w:val="fr-BE"/>
        </w:rPr>
        <w:br w:type="page"/>
      </w:r>
    </w:p>
    <w:p w14:paraId="4AACC7EB" w14:textId="77777777" w:rsidR="009A4FFE" w:rsidRPr="007A38DD" w:rsidRDefault="009A4FFE" w:rsidP="009A4FFE">
      <w:pPr>
        <w:rPr>
          <w:lang w:val="fr-BE"/>
        </w:rPr>
      </w:pPr>
    </w:p>
    <w:p w14:paraId="73119C6D" w14:textId="5F5278AE" w:rsidR="001F3F22" w:rsidRPr="007A6745" w:rsidRDefault="001F3F22" w:rsidP="007A6745">
      <w:pPr>
        <w:pStyle w:val="Titre2"/>
        <w:rPr>
          <w:lang w:val="fr-BE"/>
        </w:rPr>
      </w:pPr>
      <w:bookmarkStart w:id="283" w:name="_Toc168558438"/>
      <w:r w:rsidRPr="007A6745">
        <w:rPr>
          <w:lang w:val="fr-BE"/>
        </w:rPr>
        <w:t>Annexe 3</w:t>
      </w:r>
      <w:bookmarkEnd w:id="280"/>
      <w:r w:rsidR="007A6745" w:rsidRPr="007A6745">
        <w:rPr>
          <w:lang w:val="fr-BE"/>
        </w:rPr>
        <w:t xml:space="preserve"> : </w:t>
      </w:r>
      <w:bookmarkStart w:id="284" w:name="_Hlk80876310"/>
      <w:r w:rsidRPr="007A6745">
        <w:rPr>
          <w:lang w:val="fr-BE"/>
        </w:rPr>
        <w:t>Tableau des cotisations</w:t>
      </w:r>
      <w:bookmarkEnd w:id="283"/>
    </w:p>
    <w:p w14:paraId="0B4BB46A" w14:textId="5A52B1CC" w:rsidR="001F3F22" w:rsidRPr="007A6745" w:rsidRDefault="001F3F22" w:rsidP="00332724">
      <w:pPr>
        <w:ind w:left="-1134"/>
        <w:rPr>
          <w:lang w:val="fr-BE"/>
        </w:rPr>
      </w:pPr>
    </w:p>
    <w:bookmarkEnd w:id="284"/>
    <w:p w14:paraId="58FA0482" w14:textId="477B55F7" w:rsidR="006029CD" w:rsidRDefault="006029CD" w:rsidP="00B36E8D">
      <w:pPr>
        <w:spacing w:before="0" w:after="200"/>
        <w:ind w:left="-851"/>
        <w:jc w:val="left"/>
        <w:rPr>
          <w:lang w:val="fr-BE"/>
        </w:rPr>
      </w:pPr>
    </w:p>
    <w:p w14:paraId="619DB2A8" w14:textId="79DBB8BC" w:rsidR="009A4FFE" w:rsidRDefault="009A4FFE" w:rsidP="00B36E8D">
      <w:pPr>
        <w:spacing w:before="0" w:after="200"/>
        <w:ind w:left="-851"/>
        <w:jc w:val="left"/>
        <w:rPr>
          <w:lang w:val="fr-BE"/>
        </w:rPr>
      </w:pPr>
    </w:p>
    <w:p w14:paraId="7D4AFF1A" w14:textId="317BD13A" w:rsidR="009A4FFE" w:rsidRDefault="001D7C57" w:rsidP="00B36E8D">
      <w:pPr>
        <w:spacing w:before="0" w:after="200"/>
        <w:ind w:left="-851"/>
        <w:jc w:val="left"/>
        <w:rPr>
          <w:lang w:val="fr-BE"/>
        </w:rPr>
      </w:pPr>
      <w:r w:rsidRPr="001D7C57">
        <w:rPr>
          <w:noProof/>
        </w:rPr>
        <w:drawing>
          <wp:inline distT="0" distB="0" distL="0" distR="0" wp14:anchorId="0067E044" wp14:editId="54C47230">
            <wp:extent cx="6446520" cy="2468880"/>
            <wp:effectExtent l="0" t="0" r="0" b="7620"/>
            <wp:docPr id="2"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6446520" cy="2468880"/>
                    </a:xfrm>
                    <a:prstGeom prst="rect">
                      <a:avLst/>
                    </a:prstGeom>
                    <a:noFill/>
                    <a:ln>
                      <a:noFill/>
                    </a:ln>
                  </pic:spPr>
                </pic:pic>
              </a:graphicData>
            </a:graphic>
          </wp:inline>
        </w:drawing>
      </w:r>
    </w:p>
    <w:p w14:paraId="76166A0B" w14:textId="11338583" w:rsidR="00A569F7" w:rsidRDefault="00A569F7" w:rsidP="00B36E8D">
      <w:pPr>
        <w:spacing w:before="0" w:after="200"/>
        <w:ind w:left="-851"/>
        <w:jc w:val="left"/>
        <w:rPr>
          <w:lang w:val="fr-BE"/>
        </w:rPr>
      </w:pPr>
    </w:p>
    <w:p w14:paraId="0095B98D" w14:textId="48321B67" w:rsidR="00A569F7" w:rsidRPr="007A6745" w:rsidRDefault="003D3A2C" w:rsidP="00B36E8D">
      <w:pPr>
        <w:spacing w:before="0" w:after="200"/>
        <w:ind w:left="-851"/>
        <w:jc w:val="left"/>
        <w:rPr>
          <w:lang w:val="fr-BE"/>
        </w:rPr>
      </w:pPr>
      <w:r w:rsidRPr="003D3A2C">
        <w:rPr>
          <w:noProof/>
        </w:rPr>
        <w:drawing>
          <wp:inline distT="0" distB="0" distL="0" distR="0" wp14:anchorId="02248553" wp14:editId="48441BFE">
            <wp:extent cx="5400675" cy="2038985"/>
            <wp:effectExtent l="0" t="0" r="9525" b="0"/>
            <wp:docPr id="1"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5400675" cy="2038985"/>
                    </a:xfrm>
                    <a:prstGeom prst="rect">
                      <a:avLst/>
                    </a:prstGeom>
                    <a:noFill/>
                    <a:ln>
                      <a:noFill/>
                    </a:ln>
                  </pic:spPr>
                </pic:pic>
              </a:graphicData>
            </a:graphic>
          </wp:inline>
        </w:drawing>
      </w:r>
    </w:p>
    <w:sectPr w:rsidR="00A569F7" w:rsidRPr="007A6745" w:rsidSect="008C17B6">
      <w:headerReference w:type="even" r:id="rId15"/>
      <w:headerReference w:type="default" r:id="rId16"/>
      <w:footerReference w:type="even" r:id="rId17"/>
      <w:footerReference w:type="default" r:id="rId18"/>
      <w:headerReference w:type="first" r:id="rId19"/>
      <w:footerReference w:type="first" r:id="rId20"/>
      <w:pgSz w:w="12240" w:h="15840" w:code="1"/>
      <w:pgMar w:top="1560" w:right="1750" w:bottom="1418" w:left="1985" w:header="567" w:footer="48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B8B1C4F" w14:textId="77777777" w:rsidR="000347F5" w:rsidRDefault="000347F5" w:rsidP="00E42407">
      <w:pPr>
        <w:spacing w:before="0" w:line="240" w:lineRule="auto"/>
      </w:pPr>
      <w:r>
        <w:separator/>
      </w:r>
    </w:p>
  </w:endnote>
  <w:endnote w:type="continuationSeparator" w:id="0">
    <w:p w14:paraId="63BCDBB6" w14:textId="77777777" w:rsidR="000347F5" w:rsidRDefault="000347F5" w:rsidP="00E42407">
      <w:pPr>
        <w:spacing w:before="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Fira Sans">
    <w:panose1 w:val="020B0503050000020004"/>
    <w:charset w:val="00"/>
    <w:family w:val="swiss"/>
    <w:pitch w:val="variable"/>
    <w:sig w:usb0="600002FF" w:usb1="00000001" w:usb2="00000000" w:usb3="00000000" w:csb0="000001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3B86F7" w14:textId="77777777" w:rsidR="006D584A" w:rsidRDefault="006D584A">
    <w:pPr>
      <w:pStyle w:val="Pieddepag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EA15EB" w14:textId="50F7B65A" w:rsidR="00FA0838" w:rsidRPr="007C00A6" w:rsidRDefault="000347F5" w:rsidP="0079679E">
    <w:pPr>
      <w:pStyle w:val="Pieddepage"/>
      <w:tabs>
        <w:tab w:val="clear" w:pos="4680"/>
        <w:tab w:val="clear" w:pos="9360"/>
        <w:tab w:val="right" w:pos="9072"/>
      </w:tabs>
      <w:rPr>
        <w:rFonts w:cs="Arial"/>
        <w:bCs/>
        <w:color w:val="4F81BD"/>
        <w:sz w:val="16"/>
        <w:szCs w:val="16"/>
        <w:lang w:val="fr-BE"/>
      </w:rPr>
    </w:pPr>
    <w:sdt>
      <w:sdtPr>
        <w:rPr>
          <w:rFonts w:cs="Arial"/>
          <w:bCs/>
          <w:color w:val="4F81BD"/>
          <w:sz w:val="16"/>
          <w:szCs w:val="16"/>
          <w:lang w:val="fr-BE"/>
        </w:rPr>
        <w:alias w:val="Title"/>
        <w:tag w:val=""/>
        <w:id w:val="1011331926"/>
        <w:dataBinding w:prefixMappings="xmlns:ns0='http://purl.org/dc/elements/1.1/' xmlns:ns1='http://schemas.openxmlformats.org/package/2006/metadata/core-properties' " w:xpath="/ns1:coreProperties[1]/ns0:title[1]" w:storeItemID="{6C3C8BC8-F283-45AE-878A-BAB7291924A1}"/>
        <w:text/>
      </w:sdtPr>
      <w:sdtEndPr/>
      <w:sdtContent>
        <w:r w:rsidR="00FA0838" w:rsidRPr="007C00A6">
          <w:rPr>
            <w:rFonts w:cs="Arial"/>
            <w:bCs/>
            <w:color w:val="4F81BD"/>
            <w:sz w:val="16"/>
            <w:szCs w:val="16"/>
            <w:lang w:val="fr-BE"/>
          </w:rPr>
          <w:t>Statuts de l’Union Nationale des Mutualités Libres</w:t>
        </w:r>
      </w:sdtContent>
    </w:sdt>
    <w:r w:rsidR="00FA0838" w:rsidRPr="007C00A6">
      <w:rPr>
        <w:bCs/>
        <w:color w:val="4F81BD"/>
        <w:spacing w:val="2"/>
        <w:sz w:val="16"/>
        <w:szCs w:val="16"/>
        <w:lang w:val="fr-BE"/>
      </w:rPr>
      <w:tab/>
    </w:r>
    <w:r w:rsidR="00FA0838" w:rsidRPr="000D00F4">
      <w:rPr>
        <w:bCs/>
        <w:color w:val="4F81BD"/>
        <w:sz w:val="16"/>
        <w:szCs w:val="16"/>
        <w:lang w:val="nl-BE"/>
      </w:rPr>
      <w:fldChar w:fldCharType="begin"/>
    </w:r>
    <w:r w:rsidR="00FA0838" w:rsidRPr="007C00A6">
      <w:rPr>
        <w:bCs/>
        <w:color w:val="4F81BD"/>
        <w:sz w:val="16"/>
        <w:szCs w:val="16"/>
        <w:lang w:val="fr-BE"/>
      </w:rPr>
      <w:instrText xml:space="preserve"> PAGE  \* Arabic  \* MERGEFORMAT </w:instrText>
    </w:r>
    <w:r w:rsidR="00FA0838" w:rsidRPr="000D00F4">
      <w:rPr>
        <w:bCs/>
        <w:color w:val="4F81BD"/>
        <w:sz w:val="16"/>
        <w:szCs w:val="16"/>
        <w:lang w:val="nl-BE"/>
      </w:rPr>
      <w:fldChar w:fldCharType="separate"/>
    </w:r>
    <w:r w:rsidR="00FA0838" w:rsidRPr="007C00A6">
      <w:rPr>
        <w:bCs/>
        <w:noProof/>
        <w:color w:val="4F81BD"/>
        <w:sz w:val="16"/>
        <w:szCs w:val="16"/>
        <w:lang w:val="fr-BE"/>
      </w:rPr>
      <w:t>2</w:t>
    </w:r>
    <w:r w:rsidR="00FA0838" w:rsidRPr="000D00F4">
      <w:rPr>
        <w:bCs/>
        <w:color w:val="4F81BD"/>
        <w:sz w:val="16"/>
        <w:szCs w:val="16"/>
        <w:lang w:val="nl-BE"/>
      </w:rPr>
      <w:fldChar w:fldCharType="end"/>
    </w:r>
    <w:r w:rsidR="00FA0838" w:rsidRPr="007C00A6">
      <w:rPr>
        <w:bCs/>
        <w:color w:val="4F81BD"/>
        <w:sz w:val="16"/>
        <w:szCs w:val="16"/>
        <w:lang w:val="fr-BE"/>
      </w:rPr>
      <w:t xml:space="preserve"> / </w:t>
    </w:r>
    <w:r w:rsidR="00FA0838" w:rsidRPr="000D00F4">
      <w:rPr>
        <w:bCs/>
        <w:color w:val="4F81BD"/>
        <w:sz w:val="16"/>
        <w:szCs w:val="16"/>
        <w:lang w:val="nl-BE"/>
      </w:rPr>
      <w:fldChar w:fldCharType="begin"/>
    </w:r>
    <w:r w:rsidR="00FA0838" w:rsidRPr="007C00A6">
      <w:rPr>
        <w:bCs/>
        <w:color w:val="4F81BD"/>
        <w:sz w:val="16"/>
        <w:szCs w:val="16"/>
        <w:lang w:val="fr-BE"/>
      </w:rPr>
      <w:instrText xml:space="preserve"> NUMPAGES  \* Arabic  \* MERGEFORMAT </w:instrText>
    </w:r>
    <w:r w:rsidR="00FA0838" w:rsidRPr="000D00F4">
      <w:rPr>
        <w:bCs/>
        <w:color w:val="4F81BD"/>
        <w:sz w:val="16"/>
        <w:szCs w:val="16"/>
        <w:lang w:val="nl-BE"/>
      </w:rPr>
      <w:fldChar w:fldCharType="separate"/>
    </w:r>
    <w:r w:rsidR="00FA0838" w:rsidRPr="007C00A6">
      <w:rPr>
        <w:bCs/>
        <w:noProof/>
        <w:color w:val="4F81BD"/>
        <w:sz w:val="16"/>
        <w:szCs w:val="16"/>
        <w:lang w:val="fr-BE"/>
      </w:rPr>
      <w:t>130</w:t>
    </w:r>
    <w:r w:rsidR="00FA0838" w:rsidRPr="000D00F4">
      <w:rPr>
        <w:bCs/>
        <w:color w:val="4F81BD"/>
        <w:sz w:val="16"/>
        <w:szCs w:val="16"/>
        <w:lang w:val="nl-BE"/>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417F26" w14:textId="77777777" w:rsidR="00FA0838" w:rsidRPr="00D760F8" w:rsidRDefault="00FA0838" w:rsidP="00D760F8">
    <w:pPr>
      <w:pStyle w:val="Pieddepage"/>
      <w:tabs>
        <w:tab w:val="right" w:pos="9072"/>
      </w:tabs>
      <w:rPr>
        <w:b/>
        <w:bCs/>
        <w:color w:val="4F81BD"/>
        <w:spacing w:val="2"/>
        <w:szCs w:val="16"/>
        <w:lang w:val="fr-BE"/>
      </w:rPr>
    </w:pPr>
    <w:r w:rsidRPr="00D760F8">
      <w:rPr>
        <w:b/>
        <w:bCs/>
        <w:color w:val="4F81BD"/>
        <w:spacing w:val="2"/>
        <w:szCs w:val="16"/>
        <w:lang w:val="fr-BE"/>
      </w:rPr>
      <w:t>MLOZ (OCM 500)</w:t>
    </w:r>
  </w:p>
  <w:p w14:paraId="6EB7D00F" w14:textId="77777777" w:rsidR="00FA0838" w:rsidRPr="00D760F8" w:rsidRDefault="00FA0838" w:rsidP="00D760F8">
    <w:pPr>
      <w:pStyle w:val="Pieddepage"/>
      <w:tabs>
        <w:tab w:val="right" w:pos="9072"/>
      </w:tabs>
      <w:rPr>
        <w:b/>
        <w:bCs/>
        <w:color w:val="4F81BD"/>
        <w:spacing w:val="2"/>
        <w:szCs w:val="16"/>
        <w:lang w:val="fr-BE"/>
      </w:rPr>
    </w:pPr>
    <w:r w:rsidRPr="00D760F8">
      <w:rPr>
        <w:b/>
        <w:bCs/>
        <w:color w:val="4F81BD"/>
        <w:spacing w:val="2"/>
        <w:szCs w:val="16"/>
        <w:lang w:val="fr-BE"/>
      </w:rPr>
      <w:t xml:space="preserve">Route de Lennik, 788A – 1070 Bruxelles </w:t>
    </w:r>
  </w:p>
  <w:p w14:paraId="6B86B882" w14:textId="1CB5C7F0" w:rsidR="00FA0838" w:rsidRPr="000D00F4" w:rsidRDefault="00FA0838" w:rsidP="00D760F8">
    <w:pPr>
      <w:pStyle w:val="Pieddepage"/>
      <w:tabs>
        <w:tab w:val="clear" w:pos="4680"/>
        <w:tab w:val="clear" w:pos="9360"/>
        <w:tab w:val="right" w:pos="9072"/>
      </w:tabs>
      <w:rPr>
        <w:rFonts w:ascii="Arial" w:hAnsi="Arial" w:cs="Arial"/>
        <w:color w:val="4F81BD"/>
        <w:sz w:val="18"/>
        <w:szCs w:val="18"/>
        <w:lang w:val="nl-BE"/>
      </w:rPr>
    </w:pPr>
    <w:r w:rsidRPr="00D760F8">
      <w:rPr>
        <w:b/>
        <w:bCs/>
        <w:color w:val="4F81BD"/>
        <w:spacing w:val="2"/>
        <w:szCs w:val="16"/>
        <w:lang w:val="nl-NL"/>
      </w:rPr>
      <w:t xml:space="preserve">N° </w:t>
    </w:r>
    <w:proofErr w:type="spellStart"/>
    <w:r w:rsidRPr="00D760F8">
      <w:rPr>
        <w:b/>
        <w:bCs/>
        <w:color w:val="4F81BD"/>
        <w:spacing w:val="2"/>
        <w:szCs w:val="16"/>
        <w:lang w:val="nl-NL"/>
      </w:rPr>
      <w:t>d’entreprise</w:t>
    </w:r>
    <w:proofErr w:type="spellEnd"/>
    <w:r w:rsidRPr="00D760F8">
      <w:rPr>
        <w:b/>
        <w:bCs/>
        <w:color w:val="4F81BD"/>
        <w:spacing w:val="2"/>
        <w:szCs w:val="16"/>
        <w:lang w:val="nl-NL"/>
      </w:rPr>
      <w:t xml:space="preserve"> : 411.766.483</w:t>
    </w:r>
    <w:r w:rsidRPr="000D00F4">
      <w:rPr>
        <w:b/>
        <w:bCs/>
        <w:color w:val="4F81BD"/>
        <w:spacing w:val="2"/>
        <w:szCs w:val="16"/>
        <w:lang w:val="nl-BE"/>
      </w:rPr>
      <w:tab/>
    </w:r>
    <w:r w:rsidRPr="000D00F4">
      <w:rPr>
        <w:color w:val="4F81BD"/>
        <w:sz w:val="18"/>
        <w:szCs w:val="18"/>
        <w:lang w:val="nl-BE"/>
      </w:rPr>
      <w:fldChar w:fldCharType="begin"/>
    </w:r>
    <w:r w:rsidRPr="000D00F4">
      <w:rPr>
        <w:color w:val="4F81BD"/>
        <w:sz w:val="18"/>
        <w:szCs w:val="18"/>
        <w:lang w:val="nl-BE"/>
      </w:rPr>
      <w:instrText xml:space="preserve"> PAGE  \* Arabic  \* MERGEFORMAT </w:instrText>
    </w:r>
    <w:r w:rsidRPr="000D00F4">
      <w:rPr>
        <w:color w:val="4F81BD"/>
        <w:sz w:val="18"/>
        <w:szCs w:val="18"/>
        <w:lang w:val="nl-BE"/>
      </w:rPr>
      <w:fldChar w:fldCharType="separate"/>
    </w:r>
    <w:r w:rsidRPr="000D00F4">
      <w:rPr>
        <w:noProof/>
        <w:color w:val="4F81BD"/>
        <w:sz w:val="18"/>
        <w:szCs w:val="18"/>
        <w:lang w:val="nl-BE"/>
      </w:rPr>
      <w:t>1</w:t>
    </w:r>
    <w:r w:rsidRPr="000D00F4">
      <w:rPr>
        <w:color w:val="4F81BD"/>
        <w:sz w:val="18"/>
        <w:szCs w:val="18"/>
        <w:lang w:val="nl-BE"/>
      </w:rPr>
      <w:fldChar w:fldCharType="end"/>
    </w:r>
    <w:r w:rsidRPr="000D00F4">
      <w:rPr>
        <w:color w:val="4F81BD"/>
        <w:sz w:val="18"/>
        <w:szCs w:val="18"/>
        <w:lang w:val="nl-BE"/>
      </w:rPr>
      <w:t xml:space="preserve"> / </w:t>
    </w:r>
    <w:r w:rsidRPr="000D00F4">
      <w:rPr>
        <w:color w:val="4F81BD"/>
        <w:sz w:val="18"/>
        <w:szCs w:val="18"/>
        <w:lang w:val="nl-BE"/>
      </w:rPr>
      <w:fldChar w:fldCharType="begin"/>
    </w:r>
    <w:r w:rsidRPr="000D00F4">
      <w:rPr>
        <w:color w:val="4F81BD"/>
        <w:sz w:val="18"/>
        <w:szCs w:val="18"/>
        <w:lang w:val="nl-BE"/>
      </w:rPr>
      <w:instrText xml:space="preserve"> NUMPAGES  \* Arabic  \* MERGEFORMAT </w:instrText>
    </w:r>
    <w:r w:rsidRPr="000D00F4">
      <w:rPr>
        <w:color w:val="4F81BD"/>
        <w:sz w:val="18"/>
        <w:szCs w:val="18"/>
        <w:lang w:val="nl-BE"/>
      </w:rPr>
      <w:fldChar w:fldCharType="separate"/>
    </w:r>
    <w:r w:rsidRPr="000D00F4">
      <w:rPr>
        <w:noProof/>
        <w:color w:val="4F81BD"/>
        <w:sz w:val="18"/>
        <w:szCs w:val="18"/>
        <w:lang w:val="nl-BE"/>
      </w:rPr>
      <w:t>130</w:t>
    </w:r>
    <w:r w:rsidRPr="000D00F4">
      <w:rPr>
        <w:color w:val="4F81BD"/>
        <w:sz w:val="18"/>
        <w:szCs w:val="18"/>
        <w:lang w:val="nl-BE"/>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7F1DB1" w14:textId="77777777" w:rsidR="000347F5" w:rsidRDefault="000347F5" w:rsidP="00E42407">
      <w:pPr>
        <w:spacing w:before="0" w:line="240" w:lineRule="auto"/>
      </w:pPr>
      <w:r>
        <w:separator/>
      </w:r>
    </w:p>
  </w:footnote>
  <w:footnote w:type="continuationSeparator" w:id="0">
    <w:p w14:paraId="363BCE3F" w14:textId="77777777" w:rsidR="000347F5" w:rsidRDefault="000347F5" w:rsidP="00E42407">
      <w:pPr>
        <w:spacing w:before="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64379E" w14:textId="77777777" w:rsidR="006D584A" w:rsidRDefault="006D584A">
    <w:pPr>
      <w:pStyle w:val="En-tt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25A10B" w14:textId="0A919927" w:rsidR="00FA0838" w:rsidRPr="000F79C5" w:rsidRDefault="000347F5" w:rsidP="000F79C5">
    <w:pPr>
      <w:pStyle w:val="En-tte"/>
      <w:jc w:val="right"/>
      <w:rPr>
        <w:color w:val="5990A5"/>
        <w:szCs w:val="18"/>
      </w:rPr>
    </w:pPr>
    <w:sdt>
      <w:sdtPr>
        <w:rPr>
          <w:color w:val="326AAA" w:themeColor="accent1"/>
          <w:sz w:val="16"/>
          <w:szCs w:val="16"/>
        </w:rPr>
        <w:alias w:val="Abstract"/>
        <w:tag w:val=""/>
        <w:id w:val="-10534847"/>
        <w:showingPlcHdr/>
        <w:dataBinding w:prefixMappings="xmlns:ns0='http://schemas.microsoft.com/office/2006/coverPageProps' " w:xpath="/ns0:CoverPageProperties[1]/ns0:Abstract[1]" w:storeItemID="{55AF091B-3C7A-41E3-B477-F2FDAA23CFDA}"/>
        <w:text/>
      </w:sdtPr>
      <w:sdtEndPr/>
      <w:sdtContent>
        <w:r w:rsidR="00380C52">
          <w:rPr>
            <w:color w:val="326AAA" w:themeColor="accent1"/>
            <w:sz w:val="16"/>
            <w:szCs w:val="16"/>
          </w:rPr>
          <w:t xml:space="preserve">     </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lledutableau"/>
      <w:tblW w:w="9498" w:type="dxa"/>
      <w:tblInd w:w="-99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686"/>
      <w:gridCol w:w="5812"/>
    </w:tblGrid>
    <w:tr w:rsidR="00FA0838" w:rsidRPr="00D4503D" w14:paraId="3D682229" w14:textId="77777777" w:rsidTr="000D00F4">
      <w:trPr>
        <w:trHeight w:val="964"/>
      </w:trPr>
      <w:tc>
        <w:tcPr>
          <w:tcW w:w="3686" w:type="dxa"/>
        </w:tcPr>
        <w:p w14:paraId="012D6F92" w14:textId="4879E91D" w:rsidR="00FA0838" w:rsidRPr="00D4503D" w:rsidRDefault="00FA0838" w:rsidP="00D760F8">
          <w:pPr>
            <w:tabs>
              <w:tab w:val="left" w:pos="600"/>
              <w:tab w:val="right" w:pos="9026"/>
            </w:tabs>
            <w:ind w:left="-106"/>
          </w:pPr>
          <w:r>
            <w:rPr>
              <w:noProof/>
            </w:rPr>
            <w:drawing>
              <wp:inline distT="0" distB="0" distL="0" distR="0" wp14:anchorId="07F0E34B" wp14:editId="6749AB77">
                <wp:extent cx="1580539" cy="555171"/>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654396" cy="581113"/>
                        </a:xfrm>
                        <a:prstGeom prst="rect">
                          <a:avLst/>
                        </a:prstGeom>
                        <a:noFill/>
                        <a:ln>
                          <a:noFill/>
                        </a:ln>
                      </pic:spPr>
                    </pic:pic>
                  </a:graphicData>
                </a:graphic>
              </wp:inline>
            </w:drawing>
          </w:r>
          <w:r w:rsidRPr="00D4503D">
            <w:rPr>
              <w:noProof/>
            </w:rPr>
            <w:t xml:space="preserve"> </w:t>
          </w:r>
        </w:p>
      </w:tc>
      <w:tc>
        <w:tcPr>
          <w:tcW w:w="5812" w:type="dxa"/>
          <w:vAlign w:val="center"/>
        </w:tcPr>
        <w:p w14:paraId="471DD7A1" w14:textId="22FFB554" w:rsidR="00FA0838" w:rsidRPr="00D760F8" w:rsidRDefault="00FA0838" w:rsidP="000D00F4">
          <w:pPr>
            <w:ind w:left="-108"/>
            <w:jc w:val="right"/>
            <w:rPr>
              <w:b/>
              <w:bCs/>
              <w:color w:val="326AAA" w:themeColor="accent1"/>
              <w:sz w:val="16"/>
              <w:lang w:val="en-GB"/>
            </w:rPr>
          </w:pPr>
          <w:r w:rsidRPr="00D760F8">
            <w:rPr>
              <w:b/>
              <w:bCs/>
              <w:color w:val="326AAA" w:themeColor="accent1"/>
              <w:sz w:val="16"/>
              <w:lang w:val="en-GB"/>
            </w:rPr>
            <w:t>Legal Affaires</w:t>
          </w:r>
        </w:p>
        <w:p w14:paraId="5EE6200B" w14:textId="1C5E1B21" w:rsidR="00FA0838" w:rsidRPr="00D4503D" w:rsidRDefault="000347F5" w:rsidP="000D00F4">
          <w:pPr>
            <w:tabs>
              <w:tab w:val="center" w:pos="4513"/>
              <w:tab w:val="right" w:pos="9026"/>
            </w:tabs>
            <w:jc w:val="right"/>
          </w:pPr>
          <w:sdt>
            <w:sdtPr>
              <w:rPr>
                <w:color w:val="326AAA" w:themeColor="accent1"/>
                <w:sz w:val="16"/>
                <w:szCs w:val="16"/>
              </w:rPr>
              <w:alias w:val="Abstract"/>
              <w:tag w:val=""/>
              <w:id w:val="-377099036"/>
              <w:showingPlcHdr/>
              <w:dataBinding w:prefixMappings="xmlns:ns0='http://schemas.microsoft.com/office/2006/coverPageProps' " w:xpath="/ns0:CoverPageProperties[1]/ns0:Abstract[1]" w:storeItemID="{55AF091B-3C7A-41E3-B477-F2FDAA23CFDA}"/>
              <w:text/>
            </w:sdtPr>
            <w:sdtEndPr/>
            <w:sdtContent>
              <w:r w:rsidR="00380C52">
                <w:rPr>
                  <w:color w:val="326AAA" w:themeColor="accent1"/>
                  <w:sz w:val="16"/>
                  <w:szCs w:val="16"/>
                </w:rPr>
                <w:t xml:space="preserve">     </w:t>
              </w:r>
            </w:sdtContent>
          </w:sdt>
        </w:p>
      </w:tc>
    </w:tr>
  </w:tbl>
  <w:p w14:paraId="5A4622F2" w14:textId="77777777" w:rsidR="00FA0838" w:rsidRDefault="00FA0838">
    <w:pPr>
      <w:pStyle w:val="En-t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9A6930"/>
    <w:multiLevelType w:val="hybridMultilevel"/>
    <w:tmpl w:val="44EEDAF2"/>
    <w:lvl w:ilvl="0" w:tplc="08063D22">
      <w:start w:val="1"/>
      <w:numFmt w:val="bullet"/>
      <w:lvlText w:val=""/>
      <w:lvlJc w:val="left"/>
      <w:pPr>
        <w:ind w:left="1440" w:hanging="360"/>
      </w:pPr>
      <w:rPr>
        <w:rFonts w:ascii="Symbol" w:hAnsi="Symbol" w:hint="default"/>
        <w:color w:val="EFA70F" w:themeColor="accent4"/>
        <w:u w:color="EFA70F" w:themeColor="accent4"/>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 w15:restartNumberingAfterBreak="0">
    <w:nsid w:val="05111A75"/>
    <w:multiLevelType w:val="hybridMultilevel"/>
    <w:tmpl w:val="817E2690"/>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68437BE"/>
    <w:multiLevelType w:val="hybridMultilevel"/>
    <w:tmpl w:val="5AB8D920"/>
    <w:lvl w:ilvl="0" w:tplc="9F5AD142">
      <w:start w:val="1"/>
      <w:numFmt w:val="upperLetter"/>
      <w:lvlText w:val="%1."/>
      <w:lvlJc w:val="left"/>
      <w:pPr>
        <w:ind w:left="720" w:hanging="360"/>
      </w:pPr>
      <w:rPr>
        <w:rFonts w:hint="default"/>
        <w:color w:val="E2B000"/>
        <w:u w:color="E2B000"/>
      </w:rPr>
    </w:lvl>
    <w:lvl w:ilvl="1" w:tplc="9F5AD142">
      <w:start w:val="1"/>
      <w:numFmt w:val="upperLetter"/>
      <w:lvlText w:val="%2."/>
      <w:lvlJc w:val="left"/>
      <w:pPr>
        <w:ind w:left="1440" w:hanging="360"/>
      </w:pPr>
      <w:rPr>
        <w:rFonts w:hint="default"/>
        <w:color w:val="E2B000"/>
        <w:u w:color="E2B000"/>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80313CC"/>
    <w:multiLevelType w:val="hybridMultilevel"/>
    <w:tmpl w:val="5A3051E4"/>
    <w:lvl w:ilvl="0" w:tplc="F79A8A82">
      <w:start w:val="1"/>
      <w:numFmt w:val="decimal"/>
      <w:lvlText w:val="%1)"/>
      <w:lvlJc w:val="left"/>
      <w:pPr>
        <w:ind w:left="1074" w:hanging="360"/>
      </w:pPr>
      <w:rPr>
        <w:rFonts w:hint="default"/>
        <w:color w:val="E2B000"/>
        <w:u w:color="E2B000"/>
      </w:rPr>
    </w:lvl>
    <w:lvl w:ilvl="1" w:tplc="08090019" w:tentative="1">
      <w:start w:val="1"/>
      <w:numFmt w:val="lowerLetter"/>
      <w:lvlText w:val="%2."/>
      <w:lvlJc w:val="left"/>
      <w:pPr>
        <w:ind w:left="1794" w:hanging="360"/>
      </w:pPr>
    </w:lvl>
    <w:lvl w:ilvl="2" w:tplc="0809001B" w:tentative="1">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4" w15:restartNumberingAfterBreak="0">
    <w:nsid w:val="09217219"/>
    <w:multiLevelType w:val="multilevel"/>
    <w:tmpl w:val="A470D7B0"/>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pStyle w:val="Titre4"/>
      <w:lvlText w:val="%1.%2.%3.%4"/>
      <w:lvlJc w:val="left"/>
      <w:pPr>
        <w:ind w:left="864" w:hanging="864"/>
      </w:pPr>
    </w:lvl>
    <w:lvl w:ilvl="4">
      <w:start w:val="1"/>
      <w:numFmt w:val="decimal"/>
      <w:pStyle w:val="Titre5"/>
      <w:lvlText w:val="%1.%2.%3.%4.%5"/>
      <w:lvlJc w:val="left"/>
      <w:pPr>
        <w:ind w:left="1008" w:hanging="1008"/>
      </w:pPr>
    </w:lvl>
    <w:lvl w:ilvl="5">
      <w:start w:val="1"/>
      <w:numFmt w:val="decimal"/>
      <w:pStyle w:val="Titre6"/>
      <w:lvlText w:val="%1.%2.%3.%4.%5.%6"/>
      <w:lvlJc w:val="left"/>
      <w:pPr>
        <w:ind w:left="1152" w:hanging="1152"/>
      </w:pPr>
    </w:lvl>
    <w:lvl w:ilvl="6">
      <w:start w:val="1"/>
      <w:numFmt w:val="decimal"/>
      <w:pStyle w:val="Titre7"/>
      <w:lvlText w:val="%1.%2.%3.%4.%5.%6.%7"/>
      <w:lvlJc w:val="left"/>
      <w:pPr>
        <w:ind w:left="1296" w:hanging="1296"/>
      </w:pPr>
    </w:lvl>
    <w:lvl w:ilvl="7">
      <w:start w:val="1"/>
      <w:numFmt w:val="decimal"/>
      <w:pStyle w:val="Titre8"/>
      <w:lvlText w:val="%1.%2.%3.%4.%5.%6.%7.%8"/>
      <w:lvlJc w:val="left"/>
      <w:pPr>
        <w:ind w:left="1440" w:hanging="1440"/>
      </w:pPr>
    </w:lvl>
    <w:lvl w:ilvl="8">
      <w:start w:val="1"/>
      <w:numFmt w:val="decimal"/>
      <w:pStyle w:val="Titre9"/>
      <w:lvlText w:val="%1.%2.%3.%4.%5.%6.%7.%8.%9"/>
      <w:lvlJc w:val="left"/>
      <w:pPr>
        <w:ind w:left="1584" w:hanging="1584"/>
      </w:pPr>
    </w:lvl>
  </w:abstractNum>
  <w:abstractNum w:abstractNumId="5" w15:restartNumberingAfterBreak="0">
    <w:nsid w:val="0F2C4C33"/>
    <w:multiLevelType w:val="hybridMultilevel"/>
    <w:tmpl w:val="63C86062"/>
    <w:lvl w:ilvl="0" w:tplc="86168F92">
      <w:start w:val="1"/>
      <w:numFmt w:val="decimal"/>
      <w:lvlText w:val="%1°"/>
      <w:lvlJc w:val="left"/>
      <w:pPr>
        <w:ind w:left="720" w:hanging="360"/>
      </w:pPr>
      <w:rPr>
        <w:rFonts w:hint="default"/>
        <w:color w:val="E2B000"/>
        <w:u w:color="E2B000"/>
      </w:rPr>
    </w:lvl>
    <w:lvl w:ilvl="1" w:tplc="73D413A6">
      <w:start w:val="1"/>
      <w:numFmt w:val="upperLetter"/>
      <w:lvlText w:val="%2."/>
      <w:lvlJc w:val="left"/>
      <w:pPr>
        <w:ind w:left="1800" w:hanging="720"/>
      </w:pPr>
      <w:rPr>
        <w:rFonts w:hint="default"/>
      </w:rPr>
    </w:lvl>
    <w:lvl w:ilvl="2" w:tplc="22B00550">
      <w:start w:val="1"/>
      <w:numFmt w:val="decimal"/>
      <w:lvlText w:val="%3."/>
      <w:lvlJc w:val="left"/>
      <w:pPr>
        <w:ind w:left="2700" w:hanging="720"/>
      </w:pPr>
      <w:rPr>
        <w:rFonts w:hint="default"/>
      </w:r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0F6F4BFB"/>
    <w:multiLevelType w:val="hybridMultilevel"/>
    <w:tmpl w:val="3A9E1568"/>
    <w:lvl w:ilvl="0" w:tplc="08063D22">
      <w:start w:val="1"/>
      <w:numFmt w:val="bullet"/>
      <w:lvlText w:val=""/>
      <w:lvlJc w:val="left"/>
      <w:pPr>
        <w:ind w:left="720" w:hanging="360"/>
      </w:pPr>
      <w:rPr>
        <w:rFonts w:ascii="Symbol" w:hAnsi="Symbol" w:hint="default"/>
        <w:color w:val="EFA70F" w:themeColor="accent4"/>
        <w:u w:color="EFA70F" w:themeColor="accent4"/>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 w15:restartNumberingAfterBreak="0">
    <w:nsid w:val="165741A7"/>
    <w:multiLevelType w:val="hybridMultilevel"/>
    <w:tmpl w:val="B6324098"/>
    <w:lvl w:ilvl="0" w:tplc="08063D22">
      <w:start w:val="1"/>
      <w:numFmt w:val="bullet"/>
      <w:lvlText w:val=""/>
      <w:lvlJc w:val="left"/>
      <w:pPr>
        <w:tabs>
          <w:tab w:val="num" w:pos="1429"/>
        </w:tabs>
        <w:ind w:left="1429" w:hanging="360"/>
      </w:pPr>
      <w:rPr>
        <w:rFonts w:ascii="Symbol" w:hAnsi="Symbol" w:hint="default"/>
        <w:color w:val="EFA70F" w:themeColor="accent4"/>
        <w:u w:color="EFA70F" w:themeColor="accent4"/>
      </w:rPr>
    </w:lvl>
    <w:lvl w:ilvl="1" w:tplc="FFFFFFFF">
      <w:start w:val="1"/>
      <w:numFmt w:val="bullet"/>
      <w:lvlText w:val="o"/>
      <w:lvlJc w:val="left"/>
      <w:pPr>
        <w:tabs>
          <w:tab w:val="num" w:pos="2149"/>
        </w:tabs>
        <w:ind w:left="2149" w:hanging="360"/>
      </w:pPr>
      <w:rPr>
        <w:rFonts w:ascii="Courier New" w:hAnsi="Courier New" w:cs="Courier New" w:hint="default"/>
      </w:rPr>
    </w:lvl>
    <w:lvl w:ilvl="2" w:tplc="FFFFFFFF">
      <w:start w:val="1"/>
      <w:numFmt w:val="bullet"/>
      <w:lvlText w:val=""/>
      <w:lvlJc w:val="left"/>
      <w:pPr>
        <w:tabs>
          <w:tab w:val="num" w:pos="2869"/>
        </w:tabs>
        <w:ind w:left="2869" w:hanging="360"/>
      </w:pPr>
      <w:rPr>
        <w:rFonts w:ascii="Wingdings" w:hAnsi="Wingdings" w:hint="default"/>
      </w:rPr>
    </w:lvl>
    <w:lvl w:ilvl="3" w:tplc="FFFFFFFF">
      <w:start w:val="1"/>
      <w:numFmt w:val="bullet"/>
      <w:lvlText w:val=""/>
      <w:lvlJc w:val="left"/>
      <w:pPr>
        <w:tabs>
          <w:tab w:val="num" w:pos="3589"/>
        </w:tabs>
        <w:ind w:left="3589" w:hanging="360"/>
      </w:pPr>
      <w:rPr>
        <w:rFonts w:ascii="Symbol" w:hAnsi="Symbol" w:hint="default"/>
      </w:rPr>
    </w:lvl>
    <w:lvl w:ilvl="4" w:tplc="FFFFFFFF">
      <w:start w:val="1"/>
      <w:numFmt w:val="bullet"/>
      <w:lvlText w:val="o"/>
      <w:lvlJc w:val="left"/>
      <w:pPr>
        <w:tabs>
          <w:tab w:val="num" w:pos="4309"/>
        </w:tabs>
        <w:ind w:left="4309" w:hanging="360"/>
      </w:pPr>
      <w:rPr>
        <w:rFonts w:ascii="Courier New" w:hAnsi="Courier New" w:cs="Courier New" w:hint="default"/>
      </w:rPr>
    </w:lvl>
    <w:lvl w:ilvl="5" w:tplc="FFFFFFFF">
      <w:start w:val="1"/>
      <w:numFmt w:val="bullet"/>
      <w:lvlText w:val=""/>
      <w:lvlJc w:val="left"/>
      <w:pPr>
        <w:tabs>
          <w:tab w:val="num" w:pos="5029"/>
        </w:tabs>
        <w:ind w:left="5029" w:hanging="360"/>
      </w:pPr>
      <w:rPr>
        <w:rFonts w:ascii="Wingdings" w:hAnsi="Wingdings" w:hint="default"/>
      </w:rPr>
    </w:lvl>
    <w:lvl w:ilvl="6" w:tplc="FFFFFFFF">
      <w:start w:val="1"/>
      <w:numFmt w:val="bullet"/>
      <w:lvlText w:val=""/>
      <w:lvlJc w:val="left"/>
      <w:pPr>
        <w:tabs>
          <w:tab w:val="num" w:pos="5749"/>
        </w:tabs>
        <w:ind w:left="5749" w:hanging="360"/>
      </w:pPr>
      <w:rPr>
        <w:rFonts w:ascii="Symbol" w:hAnsi="Symbol" w:hint="default"/>
      </w:rPr>
    </w:lvl>
    <w:lvl w:ilvl="7" w:tplc="FFFFFFFF">
      <w:start w:val="1"/>
      <w:numFmt w:val="bullet"/>
      <w:lvlText w:val="o"/>
      <w:lvlJc w:val="left"/>
      <w:pPr>
        <w:tabs>
          <w:tab w:val="num" w:pos="6469"/>
        </w:tabs>
        <w:ind w:left="6469" w:hanging="360"/>
      </w:pPr>
      <w:rPr>
        <w:rFonts w:ascii="Courier New" w:hAnsi="Courier New" w:cs="Courier New" w:hint="default"/>
      </w:rPr>
    </w:lvl>
    <w:lvl w:ilvl="8" w:tplc="FFFFFFFF">
      <w:start w:val="1"/>
      <w:numFmt w:val="bullet"/>
      <w:lvlText w:val=""/>
      <w:lvlJc w:val="left"/>
      <w:pPr>
        <w:tabs>
          <w:tab w:val="num" w:pos="7189"/>
        </w:tabs>
        <w:ind w:left="7189" w:hanging="360"/>
      </w:pPr>
      <w:rPr>
        <w:rFonts w:ascii="Wingdings" w:hAnsi="Wingdings" w:hint="default"/>
      </w:rPr>
    </w:lvl>
  </w:abstractNum>
  <w:abstractNum w:abstractNumId="8" w15:restartNumberingAfterBreak="0">
    <w:nsid w:val="1C923C58"/>
    <w:multiLevelType w:val="hybridMultilevel"/>
    <w:tmpl w:val="128E1CDA"/>
    <w:lvl w:ilvl="0" w:tplc="3F8A106A">
      <w:start w:val="3"/>
      <w:numFmt w:val="lowerLetter"/>
      <w:lvlText w:val="%1)"/>
      <w:lvlJc w:val="left"/>
      <w:pPr>
        <w:ind w:left="720" w:hanging="360"/>
      </w:pPr>
      <w:rPr>
        <w:rFonts w:hint="default"/>
        <w:color w:val="E2B000"/>
        <w:u w:color="E2B000"/>
      </w:rPr>
    </w:lvl>
    <w:lvl w:ilvl="1" w:tplc="59D4A9DC">
      <w:start w:val="2"/>
      <w:numFmt w:val="bullet"/>
      <w:lvlText w:val="-"/>
      <w:lvlJc w:val="left"/>
      <w:pPr>
        <w:ind w:left="1440" w:hanging="720"/>
      </w:pPr>
      <w:rPr>
        <w:rFonts w:ascii="Arial" w:eastAsiaTheme="minorHAnsi" w:hAnsi="Arial" w:cs="Arial" w:hint="default"/>
      </w:r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9" w15:restartNumberingAfterBreak="0">
    <w:nsid w:val="1D213EC8"/>
    <w:multiLevelType w:val="multilevel"/>
    <w:tmpl w:val="9FE49B16"/>
    <w:lvl w:ilvl="0">
      <w:start w:val="1"/>
      <w:numFmt w:val="bullet"/>
      <w:lvlText w:val=""/>
      <w:lvlJc w:val="left"/>
      <w:pPr>
        <w:ind w:left="567" w:hanging="283"/>
      </w:pPr>
      <w:rPr>
        <w:rFonts w:ascii="Symbol" w:hAnsi="Symbol" w:hint="default"/>
        <w:color w:val="326AAA" w:themeColor="accent1"/>
      </w:rPr>
    </w:lvl>
    <w:lvl w:ilvl="1">
      <w:start w:val="1"/>
      <w:numFmt w:val="bullet"/>
      <w:lvlText w:val=""/>
      <w:lvlJc w:val="left"/>
      <w:pPr>
        <w:ind w:left="851" w:hanging="283"/>
      </w:pPr>
      <w:rPr>
        <w:rFonts w:ascii="Symbol" w:hAnsi="Symbol" w:hint="default"/>
        <w:color w:val="EFA70F" w:themeColor="accent4"/>
      </w:rPr>
    </w:lvl>
    <w:lvl w:ilvl="2">
      <w:start w:val="1"/>
      <w:numFmt w:val="bullet"/>
      <w:lvlText w:val=""/>
      <w:lvlJc w:val="left"/>
      <w:pPr>
        <w:ind w:left="1134" w:hanging="282"/>
      </w:pPr>
      <w:rPr>
        <w:rFonts w:ascii="Symbol" w:hAnsi="Symbol" w:hint="default"/>
        <w:color w:val="A2CF9A" w:themeColor="accent3"/>
      </w:rPr>
    </w:lvl>
    <w:lvl w:ilvl="3">
      <w:start w:val="1"/>
      <w:numFmt w:val="bullet"/>
      <w:lvlText w:val=""/>
      <w:lvlJc w:val="left"/>
      <w:pPr>
        <w:ind w:left="1418" w:hanging="282"/>
      </w:pPr>
      <w:rPr>
        <w:rFonts w:ascii="Symbol" w:hAnsi="Symbol" w:hint="default"/>
        <w:color w:val="F27360" w:themeColor="accent5"/>
      </w:rPr>
    </w:lvl>
    <w:lvl w:ilvl="4">
      <w:start w:val="1"/>
      <w:numFmt w:val="bullet"/>
      <w:lvlText w:val=""/>
      <w:lvlJc w:val="left"/>
      <w:pPr>
        <w:ind w:left="1701" w:hanging="281"/>
      </w:pPr>
      <w:rPr>
        <w:rFonts w:ascii="Symbol" w:hAnsi="Symbol" w:hint="default"/>
        <w:color w:val="8681BC" w:themeColor="accent6"/>
      </w:rPr>
    </w:lvl>
    <w:lvl w:ilvl="5">
      <w:start w:val="1"/>
      <w:numFmt w:val="bullet"/>
      <w:lvlText w:val=""/>
      <w:lvlJc w:val="left"/>
      <w:pPr>
        <w:ind w:left="1985" w:hanging="284"/>
      </w:pPr>
      <w:rPr>
        <w:rFonts w:ascii="Symbol" w:hAnsi="Symbol" w:hint="default"/>
        <w:color w:val="E7E6E6" w:themeColor="background2"/>
      </w:rPr>
    </w:lvl>
    <w:lvl w:ilvl="6">
      <w:start w:val="1"/>
      <w:numFmt w:val="decimal"/>
      <w:lvlText w:val="%7."/>
      <w:lvlJc w:val="left"/>
      <w:pPr>
        <w:ind w:left="1988" w:firstLine="0"/>
      </w:pPr>
      <w:rPr>
        <w:rFonts w:hint="default"/>
      </w:rPr>
    </w:lvl>
    <w:lvl w:ilvl="7">
      <w:start w:val="1"/>
      <w:numFmt w:val="lowerLetter"/>
      <w:lvlText w:val="%8."/>
      <w:lvlJc w:val="left"/>
      <w:pPr>
        <w:ind w:left="2272" w:firstLine="0"/>
      </w:pPr>
      <w:rPr>
        <w:rFonts w:hint="default"/>
      </w:rPr>
    </w:lvl>
    <w:lvl w:ilvl="8">
      <w:start w:val="1"/>
      <w:numFmt w:val="lowerRoman"/>
      <w:lvlText w:val="%9."/>
      <w:lvlJc w:val="left"/>
      <w:pPr>
        <w:ind w:left="2556" w:firstLine="0"/>
      </w:pPr>
      <w:rPr>
        <w:rFonts w:hint="default"/>
      </w:rPr>
    </w:lvl>
  </w:abstractNum>
  <w:abstractNum w:abstractNumId="10" w15:restartNumberingAfterBreak="0">
    <w:nsid w:val="1D3D6FAE"/>
    <w:multiLevelType w:val="hybridMultilevel"/>
    <w:tmpl w:val="89E8EE38"/>
    <w:lvl w:ilvl="0" w:tplc="D2E89EEC">
      <w:start w:val="1"/>
      <w:numFmt w:val="lowerLetter"/>
      <w:lvlText w:val="%1)"/>
      <w:lvlJc w:val="left"/>
      <w:pPr>
        <w:ind w:left="1080" w:hanging="360"/>
      </w:pPr>
      <w:rPr>
        <w:rFonts w:hint="default"/>
        <w:color w:val="E2B000"/>
        <w:u w:color="E2B000"/>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1" w15:restartNumberingAfterBreak="0">
    <w:nsid w:val="1F5F487B"/>
    <w:multiLevelType w:val="hybridMultilevel"/>
    <w:tmpl w:val="C07E16CE"/>
    <w:lvl w:ilvl="0" w:tplc="BDA875FC">
      <w:start w:val="1"/>
      <w:numFmt w:val="bullet"/>
      <w:lvlText w:val=""/>
      <w:lvlJc w:val="left"/>
      <w:pPr>
        <w:ind w:left="717" w:hanging="360"/>
      </w:pPr>
      <w:rPr>
        <w:rFonts w:ascii="Symbol" w:hAnsi="Symbol" w:hint="default"/>
        <w:color w:val="FFC000"/>
        <w:u w:color="92D050"/>
      </w:rPr>
    </w:lvl>
    <w:lvl w:ilvl="1" w:tplc="08090003" w:tentative="1">
      <w:start w:val="1"/>
      <w:numFmt w:val="bullet"/>
      <w:lvlText w:val="o"/>
      <w:lvlJc w:val="left"/>
      <w:pPr>
        <w:ind w:left="1437" w:hanging="360"/>
      </w:pPr>
      <w:rPr>
        <w:rFonts w:ascii="Courier New" w:hAnsi="Courier New" w:cs="Courier New" w:hint="default"/>
      </w:rPr>
    </w:lvl>
    <w:lvl w:ilvl="2" w:tplc="08090005" w:tentative="1">
      <w:start w:val="1"/>
      <w:numFmt w:val="bullet"/>
      <w:lvlText w:val=""/>
      <w:lvlJc w:val="left"/>
      <w:pPr>
        <w:ind w:left="2157" w:hanging="360"/>
      </w:pPr>
      <w:rPr>
        <w:rFonts w:ascii="Wingdings" w:hAnsi="Wingdings" w:hint="default"/>
      </w:rPr>
    </w:lvl>
    <w:lvl w:ilvl="3" w:tplc="08090001" w:tentative="1">
      <w:start w:val="1"/>
      <w:numFmt w:val="bullet"/>
      <w:lvlText w:val=""/>
      <w:lvlJc w:val="left"/>
      <w:pPr>
        <w:ind w:left="2877" w:hanging="360"/>
      </w:pPr>
      <w:rPr>
        <w:rFonts w:ascii="Symbol" w:hAnsi="Symbol" w:hint="default"/>
      </w:rPr>
    </w:lvl>
    <w:lvl w:ilvl="4" w:tplc="08090003" w:tentative="1">
      <w:start w:val="1"/>
      <w:numFmt w:val="bullet"/>
      <w:lvlText w:val="o"/>
      <w:lvlJc w:val="left"/>
      <w:pPr>
        <w:ind w:left="3597" w:hanging="360"/>
      </w:pPr>
      <w:rPr>
        <w:rFonts w:ascii="Courier New" w:hAnsi="Courier New" w:cs="Courier New" w:hint="default"/>
      </w:rPr>
    </w:lvl>
    <w:lvl w:ilvl="5" w:tplc="08090005" w:tentative="1">
      <w:start w:val="1"/>
      <w:numFmt w:val="bullet"/>
      <w:lvlText w:val=""/>
      <w:lvlJc w:val="left"/>
      <w:pPr>
        <w:ind w:left="4317" w:hanging="360"/>
      </w:pPr>
      <w:rPr>
        <w:rFonts w:ascii="Wingdings" w:hAnsi="Wingdings" w:hint="default"/>
      </w:rPr>
    </w:lvl>
    <w:lvl w:ilvl="6" w:tplc="08090001" w:tentative="1">
      <w:start w:val="1"/>
      <w:numFmt w:val="bullet"/>
      <w:lvlText w:val=""/>
      <w:lvlJc w:val="left"/>
      <w:pPr>
        <w:ind w:left="5037" w:hanging="360"/>
      </w:pPr>
      <w:rPr>
        <w:rFonts w:ascii="Symbol" w:hAnsi="Symbol" w:hint="default"/>
      </w:rPr>
    </w:lvl>
    <w:lvl w:ilvl="7" w:tplc="08090003" w:tentative="1">
      <w:start w:val="1"/>
      <w:numFmt w:val="bullet"/>
      <w:lvlText w:val="o"/>
      <w:lvlJc w:val="left"/>
      <w:pPr>
        <w:ind w:left="5757" w:hanging="360"/>
      </w:pPr>
      <w:rPr>
        <w:rFonts w:ascii="Courier New" w:hAnsi="Courier New" w:cs="Courier New" w:hint="default"/>
      </w:rPr>
    </w:lvl>
    <w:lvl w:ilvl="8" w:tplc="08090005" w:tentative="1">
      <w:start w:val="1"/>
      <w:numFmt w:val="bullet"/>
      <w:lvlText w:val=""/>
      <w:lvlJc w:val="left"/>
      <w:pPr>
        <w:ind w:left="6477" w:hanging="360"/>
      </w:pPr>
      <w:rPr>
        <w:rFonts w:ascii="Wingdings" w:hAnsi="Wingdings" w:hint="default"/>
      </w:rPr>
    </w:lvl>
  </w:abstractNum>
  <w:abstractNum w:abstractNumId="12" w15:restartNumberingAfterBreak="0">
    <w:nsid w:val="2239229C"/>
    <w:multiLevelType w:val="hybridMultilevel"/>
    <w:tmpl w:val="F210E5D0"/>
    <w:lvl w:ilvl="0" w:tplc="0809000F">
      <w:start w:val="1"/>
      <w:numFmt w:val="decimal"/>
      <w:lvlText w:val="%1."/>
      <w:lvlJc w:val="left"/>
      <w:pPr>
        <w:ind w:left="1074" w:hanging="360"/>
      </w:pPr>
    </w:lvl>
    <w:lvl w:ilvl="1" w:tplc="08090019">
      <w:start w:val="1"/>
      <w:numFmt w:val="lowerLetter"/>
      <w:lvlText w:val="%2."/>
      <w:lvlJc w:val="left"/>
      <w:pPr>
        <w:ind w:left="1794" w:hanging="360"/>
      </w:pPr>
    </w:lvl>
    <w:lvl w:ilvl="2" w:tplc="0809001B">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13" w15:restartNumberingAfterBreak="0">
    <w:nsid w:val="238731D2"/>
    <w:multiLevelType w:val="hybridMultilevel"/>
    <w:tmpl w:val="DBBA01D4"/>
    <w:lvl w:ilvl="0" w:tplc="86168F92">
      <w:start w:val="1"/>
      <w:numFmt w:val="decimal"/>
      <w:lvlText w:val="%1°"/>
      <w:lvlJc w:val="left"/>
      <w:pPr>
        <w:ind w:left="1074" w:hanging="360"/>
      </w:pPr>
      <w:rPr>
        <w:rFonts w:hint="default"/>
        <w:color w:val="E2B000"/>
        <w:u w:color="E2B000"/>
      </w:rPr>
    </w:lvl>
    <w:lvl w:ilvl="1" w:tplc="86168F92">
      <w:start w:val="1"/>
      <w:numFmt w:val="decimal"/>
      <w:lvlText w:val="%2°"/>
      <w:lvlJc w:val="left"/>
      <w:pPr>
        <w:ind w:left="1794" w:hanging="360"/>
      </w:pPr>
      <w:rPr>
        <w:rFonts w:hint="default"/>
        <w:color w:val="E2B000"/>
        <w:u w:color="E2B000"/>
      </w:rPr>
    </w:lvl>
    <w:lvl w:ilvl="2" w:tplc="0809001B" w:tentative="1">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14" w15:restartNumberingAfterBreak="0">
    <w:nsid w:val="24811A8C"/>
    <w:multiLevelType w:val="hybridMultilevel"/>
    <w:tmpl w:val="53541466"/>
    <w:lvl w:ilvl="0" w:tplc="0A1C1CB6">
      <w:start w:val="1"/>
      <w:numFmt w:val="bullet"/>
      <w:lvlText w:val=""/>
      <w:lvlJc w:val="left"/>
      <w:pPr>
        <w:tabs>
          <w:tab w:val="num" w:pos="720"/>
        </w:tabs>
        <w:ind w:left="720" w:hanging="360"/>
      </w:pPr>
      <w:rPr>
        <w:rFonts w:ascii="Symbol" w:hAnsi="Symbol" w:hint="default"/>
      </w:rPr>
    </w:lvl>
    <w:lvl w:ilvl="1" w:tplc="E82A1BDC" w:tentative="1">
      <w:start w:val="1"/>
      <w:numFmt w:val="bullet"/>
      <w:lvlText w:val=""/>
      <w:lvlJc w:val="left"/>
      <w:pPr>
        <w:tabs>
          <w:tab w:val="num" w:pos="1440"/>
        </w:tabs>
        <w:ind w:left="1440" w:hanging="360"/>
      </w:pPr>
      <w:rPr>
        <w:rFonts w:ascii="Symbol" w:hAnsi="Symbol" w:hint="default"/>
      </w:rPr>
    </w:lvl>
    <w:lvl w:ilvl="2" w:tplc="18AA8CBE">
      <w:start w:val="1"/>
      <w:numFmt w:val="bullet"/>
      <w:lvlText w:val=""/>
      <w:lvlJc w:val="left"/>
      <w:pPr>
        <w:tabs>
          <w:tab w:val="num" w:pos="2160"/>
        </w:tabs>
        <w:ind w:left="2160" w:hanging="360"/>
      </w:pPr>
      <w:rPr>
        <w:rFonts w:ascii="Symbol" w:hAnsi="Symbol" w:hint="default"/>
      </w:rPr>
    </w:lvl>
    <w:lvl w:ilvl="3" w:tplc="C1B8393E">
      <w:start w:val="1"/>
      <w:numFmt w:val="bullet"/>
      <w:lvlText w:val=""/>
      <w:lvlJc w:val="left"/>
      <w:pPr>
        <w:tabs>
          <w:tab w:val="num" w:pos="2880"/>
        </w:tabs>
        <w:ind w:left="2880" w:hanging="360"/>
      </w:pPr>
      <w:rPr>
        <w:rFonts w:ascii="Symbol" w:hAnsi="Symbol" w:hint="default"/>
      </w:rPr>
    </w:lvl>
    <w:lvl w:ilvl="4" w:tplc="6DEA12B4">
      <w:start w:val="1"/>
      <w:numFmt w:val="bullet"/>
      <w:lvlText w:val=""/>
      <w:lvlJc w:val="left"/>
      <w:pPr>
        <w:tabs>
          <w:tab w:val="num" w:pos="3600"/>
        </w:tabs>
        <w:ind w:left="3600" w:hanging="360"/>
      </w:pPr>
      <w:rPr>
        <w:rFonts w:ascii="Symbol" w:hAnsi="Symbol" w:hint="default"/>
      </w:rPr>
    </w:lvl>
    <w:lvl w:ilvl="5" w:tplc="ED88253A" w:tentative="1">
      <w:start w:val="1"/>
      <w:numFmt w:val="bullet"/>
      <w:lvlText w:val=""/>
      <w:lvlJc w:val="left"/>
      <w:pPr>
        <w:tabs>
          <w:tab w:val="num" w:pos="4320"/>
        </w:tabs>
        <w:ind w:left="4320" w:hanging="360"/>
      </w:pPr>
      <w:rPr>
        <w:rFonts w:ascii="Symbol" w:hAnsi="Symbol" w:hint="default"/>
      </w:rPr>
    </w:lvl>
    <w:lvl w:ilvl="6" w:tplc="9BDCD108" w:tentative="1">
      <w:start w:val="1"/>
      <w:numFmt w:val="bullet"/>
      <w:lvlText w:val=""/>
      <w:lvlJc w:val="left"/>
      <w:pPr>
        <w:tabs>
          <w:tab w:val="num" w:pos="5040"/>
        </w:tabs>
        <w:ind w:left="5040" w:hanging="360"/>
      </w:pPr>
      <w:rPr>
        <w:rFonts w:ascii="Symbol" w:hAnsi="Symbol" w:hint="default"/>
      </w:rPr>
    </w:lvl>
    <w:lvl w:ilvl="7" w:tplc="B20862CC" w:tentative="1">
      <w:start w:val="1"/>
      <w:numFmt w:val="bullet"/>
      <w:lvlText w:val=""/>
      <w:lvlJc w:val="left"/>
      <w:pPr>
        <w:tabs>
          <w:tab w:val="num" w:pos="5760"/>
        </w:tabs>
        <w:ind w:left="5760" w:hanging="360"/>
      </w:pPr>
      <w:rPr>
        <w:rFonts w:ascii="Symbol" w:hAnsi="Symbol" w:hint="default"/>
      </w:rPr>
    </w:lvl>
    <w:lvl w:ilvl="8" w:tplc="8DDEF9FC" w:tentative="1">
      <w:start w:val="1"/>
      <w:numFmt w:val="bullet"/>
      <w:lvlText w:val=""/>
      <w:lvlJc w:val="left"/>
      <w:pPr>
        <w:tabs>
          <w:tab w:val="num" w:pos="6480"/>
        </w:tabs>
        <w:ind w:left="6480" w:hanging="360"/>
      </w:pPr>
      <w:rPr>
        <w:rFonts w:ascii="Symbol" w:hAnsi="Symbol" w:hint="default"/>
      </w:rPr>
    </w:lvl>
  </w:abstractNum>
  <w:abstractNum w:abstractNumId="15" w15:restartNumberingAfterBreak="0">
    <w:nsid w:val="24DD771F"/>
    <w:multiLevelType w:val="hybridMultilevel"/>
    <w:tmpl w:val="A330051E"/>
    <w:lvl w:ilvl="0" w:tplc="0809000F">
      <w:start w:val="1"/>
      <w:numFmt w:val="decimal"/>
      <w:lvlText w:val="%1."/>
      <w:lvlJc w:val="left"/>
      <w:pPr>
        <w:ind w:left="1080" w:hanging="360"/>
      </w:pPr>
    </w:lvl>
    <w:lvl w:ilvl="1" w:tplc="08090019">
      <w:start w:val="1"/>
      <w:numFmt w:val="lowerLetter"/>
      <w:lvlText w:val="%2."/>
      <w:lvlJc w:val="left"/>
      <w:pPr>
        <w:ind w:left="1800" w:hanging="360"/>
      </w:pPr>
    </w:lvl>
    <w:lvl w:ilvl="2" w:tplc="0809001B">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6" w15:restartNumberingAfterBreak="0">
    <w:nsid w:val="251C5F22"/>
    <w:multiLevelType w:val="hybridMultilevel"/>
    <w:tmpl w:val="817E2690"/>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255E3999"/>
    <w:multiLevelType w:val="hybridMultilevel"/>
    <w:tmpl w:val="8F82CFD4"/>
    <w:lvl w:ilvl="0" w:tplc="86168F92">
      <w:start w:val="1"/>
      <w:numFmt w:val="decimal"/>
      <w:lvlText w:val="%1°"/>
      <w:lvlJc w:val="left"/>
      <w:pPr>
        <w:ind w:left="1074" w:hanging="360"/>
      </w:pPr>
      <w:rPr>
        <w:rFonts w:hint="default"/>
        <w:color w:val="E2B000"/>
        <w:u w:color="E2B000"/>
      </w:rPr>
    </w:lvl>
    <w:lvl w:ilvl="1" w:tplc="08090019">
      <w:start w:val="1"/>
      <w:numFmt w:val="lowerLetter"/>
      <w:lvlText w:val="%2."/>
      <w:lvlJc w:val="left"/>
      <w:pPr>
        <w:ind w:left="1794" w:hanging="360"/>
      </w:pPr>
    </w:lvl>
    <w:lvl w:ilvl="2" w:tplc="0809001B" w:tentative="1">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18" w15:restartNumberingAfterBreak="0">
    <w:nsid w:val="26BE074F"/>
    <w:multiLevelType w:val="hybridMultilevel"/>
    <w:tmpl w:val="42EE2916"/>
    <w:lvl w:ilvl="0" w:tplc="08063D22">
      <w:start w:val="1"/>
      <w:numFmt w:val="bullet"/>
      <w:lvlText w:val=""/>
      <w:lvlJc w:val="left"/>
      <w:pPr>
        <w:ind w:left="720" w:hanging="360"/>
      </w:pPr>
      <w:rPr>
        <w:rFonts w:ascii="Symbol" w:hAnsi="Symbol" w:hint="default"/>
        <w:color w:val="EFA70F" w:themeColor="accent4"/>
        <w:u w:color="EFA70F" w:themeColor="accent4"/>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7F05EE4"/>
    <w:multiLevelType w:val="hybridMultilevel"/>
    <w:tmpl w:val="115EC55C"/>
    <w:lvl w:ilvl="0" w:tplc="BDA875FC">
      <w:start w:val="1"/>
      <w:numFmt w:val="bullet"/>
      <w:lvlText w:val=""/>
      <w:lvlJc w:val="left"/>
      <w:pPr>
        <w:ind w:left="720" w:hanging="360"/>
      </w:pPr>
      <w:rPr>
        <w:rFonts w:ascii="Symbol" w:hAnsi="Symbol" w:hint="default"/>
        <w:color w:val="FFC000"/>
        <w:u w:color="92D05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2A402586"/>
    <w:multiLevelType w:val="hybridMultilevel"/>
    <w:tmpl w:val="6AD029E8"/>
    <w:lvl w:ilvl="0" w:tplc="08063D22">
      <w:start w:val="1"/>
      <w:numFmt w:val="bullet"/>
      <w:lvlText w:val=""/>
      <w:lvlJc w:val="left"/>
      <w:pPr>
        <w:tabs>
          <w:tab w:val="num" w:pos="2123"/>
        </w:tabs>
        <w:ind w:left="2123" w:hanging="705"/>
      </w:pPr>
      <w:rPr>
        <w:rFonts w:ascii="Symbol" w:hAnsi="Symbol" w:hint="default"/>
        <w:color w:val="EFA70F" w:themeColor="accent4"/>
        <w:u w:color="EFA70F" w:themeColor="accent4"/>
      </w:rPr>
    </w:lvl>
    <w:lvl w:ilvl="1" w:tplc="FFFFFFFF">
      <w:start w:val="1"/>
      <w:numFmt w:val="bullet"/>
      <w:lvlText w:val="o"/>
      <w:lvlJc w:val="left"/>
      <w:pPr>
        <w:tabs>
          <w:tab w:val="num" w:pos="2498"/>
        </w:tabs>
        <w:ind w:left="2498" w:hanging="360"/>
      </w:pPr>
      <w:rPr>
        <w:rFonts w:ascii="Courier New" w:hAnsi="Courier New" w:cs="Courier New" w:hint="default"/>
      </w:rPr>
    </w:lvl>
    <w:lvl w:ilvl="2" w:tplc="FFFFFFFF">
      <w:start w:val="1"/>
      <w:numFmt w:val="bullet"/>
      <w:lvlText w:val=""/>
      <w:lvlJc w:val="left"/>
      <w:pPr>
        <w:tabs>
          <w:tab w:val="num" w:pos="3218"/>
        </w:tabs>
        <w:ind w:left="3218" w:hanging="360"/>
      </w:pPr>
      <w:rPr>
        <w:rFonts w:ascii="Wingdings" w:hAnsi="Wingdings" w:hint="default"/>
      </w:rPr>
    </w:lvl>
    <w:lvl w:ilvl="3" w:tplc="FFFFFFFF">
      <w:start w:val="1"/>
      <w:numFmt w:val="bullet"/>
      <w:lvlText w:val=""/>
      <w:lvlJc w:val="left"/>
      <w:pPr>
        <w:tabs>
          <w:tab w:val="num" w:pos="3938"/>
        </w:tabs>
        <w:ind w:left="3938" w:hanging="360"/>
      </w:pPr>
      <w:rPr>
        <w:rFonts w:ascii="Symbol" w:hAnsi="Symbol" w:hint="default"/>
      </w:rPr>
    </w:lvl>
    <w:lvl w:ilvl="4" w:tplc="FFFFFFFF">
      <w:start w:val="1"/>
      <w:numFmt w:val="bullet"/>
      <w:lvlText w:val="o"/>
      <w:lvlJc w:val="left"/>
      <w:pPr>
        <w:tabs>
          <w:tab w:val="num" w:pos="4658"/>
        </w:tabs>
        <w:ind w:left="4658" w:hanging="360"/>
      </w:pPr>
      <w:rPr>
        <w:rFonts w:ascii="Courier New" w:hAnsi="Courier New" w:cs="Courier New" w:hint="default"/>
      </w:rPr>
    </w:lvl>
    <w:lvl w:ilvl="5" w:tplc="FFFFFFFF">
      <w:start w:val="1"/>
      <w:numFmt w:val="bullet"/>
      <w:lvlText w:val=""/>
      <w:lvlJc w:val="left"/>
      <w:pPr>
        <w:tabs>
          <w:tab w:val="num" w:pos="5378"/>
        </w:tabs>
        <w:ind w:left="5378" w:hanging="360"/>
      </w:pPr>
      <w:rPr>
        <w:rFonts w:ascii="Wingdings" w:hAnsi="Wingdings" w:hint="default"/>
      </w:rPr>
    </w:lvl>
    <w:lvl w:ilvl="6" w:tplc="FFFFFFFF">
      <w:start w:val="1"/>
      <w:numFmt w:val="bullet"/>
      <w:lvlText w:val=""/>
      <w:lvlJc w:val="left"/>
      <w:pPr>
        <w:tabs>
          <w:tab w:val="num" w:pos="6098"/>
        </w:tabs>
        <w:ind w:left="6098" w:hanging="360"/>
      </w:pPr>
      <w:rPr>
        <w:rFonts w:ascii="Symbol" w:hAnsi="Symbol" w:hint="default"/>
      </w:rPr>
    </w:lvl>
    <w:lvl w:ilvl="7" w:tplc="FFFFFFFF">
      <w:start w:val="1"/>
      <w:numFmt w:val="bullet"/>
      <w:lvlText w:val="o"/>
      <w:lvlJc w:val="left"/>
      <w:pPr>
        <w:tabs>
          <w:tab w:val="num" w:pos="6818"/>
        </w:tabs>
        <w:ind w:left="6818" w:hanging="360"/>
      </w:pPr>
      <w:rPr>
        <w:rFonts w:ascii="Courier New" w:hAnsi="Courier New" w:cs="Courier New" w:hint="default"/>
      </w:rPr>
    </w:lvl>
    <w:lvl w:ilvl="8" w:tplc="FFFFFFFF">
      <w:start w:val="1"/>
      <w:numFmt w:val="bullet"/>
      <w:lvlText w:val=""/>
      <w:lvlJc w:val="left"/>
      <w:pPr>
        <w:tabs>
          <w:tab w:val="num" w:pos="7538"/>
        </w:tabs>
        <w:ind w:left="7538" w:hanging="360"/>
      </w:pPr>
      <w:rPr>
        <w:rFonts w:ascii="Wingdings" w:hAnsi="Wingdings" w:hint="default"/>
      </w:rPr>
    </w:lvl>
  </w:abstractNum>
  <w:abstractNum w:abstractNumId="21" w15:restartNumberingAfterBreak="0">
    <w:nsid w:val="31850877"/>
    <w:multiLevelType w:val="hybridMultilevel"/>
    <w:tmpl w:val="BEEE485A"/>
    <w:lvl w:ilvl="0" w:tplc="D2E89EEC">
      <w:start w:val="1"/>
      <w:numFmt w:val="lowerLetter"/>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336C783F"/>
    <w:multiLevelType w:val="hybridMultilevel"/>
    <w:tmpl w:val="C8DC5B28"/>
    <w:lvl w:ilvl="0" w:tplc="D2E89EEC">
      <w:start w:val="1"/>
      <w:numFmt w:val="lowerLetter"/>
      <w:lvlText w:val="%1)"/>
      <w:lvlJc w:val="left"/>
      <w:pPr>
        <w:ind w:left="1431" w:hanging="360"/>
      </w:pPr>
      <w:rPr>
        <w:rFonts w:hint="default"/>
        <w:color w:val="E2B000"/>
        <w:u w:color="E2B000"/>
      </w:rPr>
    </w:lvl>
    <w:lvl w:ilvl="1" w:tplc="08090019" w:tentative="1">
      <w:start w:val="1"/>
      <w:numFmt w:val="lowerLetter"/>
      <w:lvlText w:val="%2."/>
      <w:lvlJc w:val="left"/>
      <w:pPr>
        <w:ind w:left="2151" w:hanging="360"/>
      </w:pPr>
    </w:lvl>
    <w:lvl w:ilvl="2" w:tplc="0809001B" w:tentative="1">
      <w:start w:val="1"/>
      <w:numFmt w:val="lowerRoman"/>
      <w:lvlText w:val="%3."/>
      <w:lvlJc w:val="right"/>
      <w:pPr>
        <w:ind w:left="2871" w:hanging="180"/>
      </w:pPr>
    </w:lvl>
    <w:lvl w:ilvl="3" w:tplc="0809000F" w:tentative="1">
      <w:start w:val="1"/>
      <w:numFmt w:val="decimal"/>
      <w:lvlText w:val="%4."/>
      <w:lvlJc w:val="left"/>
      <w:pPr>
        <w:ind w:left="3591" w:hanging="360"/>
      </w:pPr>
    </w:lvl>
    <w:lvl w:ilvl="4" w:tplc="08090019" w:tentative="1">
      <w:start w:val="1"/>
      <w:numFmt w:val="lowerLetter"/>
      <w:lvlText w:val="%5."/>
      <w:lvlJc w:val="left"/>
      <w:pPr>
        <w:ind w:left="4311" w:hanging="360"/>
      </w:pPr>
    </w:lvl>
    <w:lvl w:ilvl="5" w:tplc="0809001B" w:tentative="1">
      <w:start w:val="1"/>
      <w:numFmt w:val="lowerRoman"/>
      <w:lvlText w:val="%6."/>
      <w:lvlJc w:val="right"/>
      <w:pPr>
        <w:ind w:left="5031" w:hanging="180"/>
      </w:pPr>
    </w:lvl>
    <w:lvl w:ilvl="6" w:tplc="0809000F" w:tentative="1">
      <w:start w:val="1"/>
      <w:numFmt w:val="decimal"/>
      <w:lvlText w:val="%7."/>
      <w:lvlJc w:val="left"/>
      <w:pPr>
        <w:ind w:left="5751" w:hanging="360"/>
      </w:pPr>
    </w:lvl>
    <w:lvl w:ilvl="7" w:tplc="08090019" w:tentative="1">
      <w:start w:val="1"/>
      <w:numFmt w:val="lowerLetter"/>
      <w:lvlText w:val="%8."/>
      <w:lvlJc w:val="left"/>
      <w:pPr>
        <w:ind w:left="6471" w:hanging="360"/>
      </w:pPr>
    </w:lvl>
    <w:lvl w:ilvl="8" w:tplc="0809001B" w:tentative="1">
      <w:start w:val="1"/>
      <w:numFmt w:val="lowerRoman"/>
      <w:lvlText w:val="%9."/>
      <w:lvlJc w:val="right"/>
      <w:pPr>
        <w:ind w:left="7191" w:hanging="180"/>
      </w:pPr>
    </w:lvl>
  </w:abstractNum>
  <w:abstractNum w:abstractNumId="23" w15:restartNumberingAfterBreak="0">
    <w:nsid w:val="33FB684E"/>
    <w:multiLevelType w:val="hybridMultilevel"/>
    <w:tmpl w:val="8C9A5C50"/>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34026466"/>
    <w:multiLevelType w:val="hybridMultilevel"/>
    <w:tmpl w:val="D14CEEAE"/>
    <w:lvl w:ilvl="0" w:tplc="08063D22">
      <w:start w:val="1"/>
      <w:numFmt w:val="bullet"/>
      <w:lvlText w:val=""/>
      <w:lvlJc w:val="left"/>
      <w:pPr>
        <w:tabs>
          <w:tab w:val="num" w:pos="2123"/>
        </w:tabs>
        <w:ind w:left="2123" w:hanging="705"/>
      </w:pPr>
      <w:rPr>
        <w:rFonts w:ascii="Symbol" w:hAnsi="Symbol" w:hint="default"/>
        <w:color w:val="EFA70F" w:themeColor="accent4"/>
        <w:u w:color="EFA70F" w:themeColor="accent4"/>
      </w:rPr>
    </w:lvl>
    <w:lvl w:ilvl="1" w:tplc="FFFFFFFF">
      <w:start w:val="1"/>
      <w:numFmt w:val="bullet"/>
      <w:lvlText w:val="o"/>
      <w:lvlJc w:val="left"/>
      <w:pPr>
        <w:tabs>
          <w:tab w:val="num" w:pos="2498"/>
        </w:tabs>
        <w:ind w:left="2498" w:hanging="360"/>
      </w:pPr>
      <w:rPr>
        <w:rFonts w:ascii="Courier New" w:hAnsi="Courier New" w:cs="Courier New" w:hint="default"/>
      </w:rPr>
    </w:lvl>
    <w:lvl w:ilvl="2" w:tplc="FFFFFFFF">
      <w:start w:val="1"/>
      <w:numFmt w:val="bullet"/>
      <w:lvlText w:val=""/>
      <w:lvlJc w:val="left"/>
      <w:pPr>
        <w:tabs>
          <w:tab w:val="num" w:pos="3218"/>
        </w:tabs>
        <w:ind w:left="3218" w:hanging="360"/>
      </w:pPr>
      <w:rPr>
        <w:rFonts w:ascii="Wingdings" w:hAnsi="Wingdings" w:hint="default"/>
      </w:rPr>
    </w:lvl>
    <w:lvl w:ilvl="3" w:tplc="FFFFFFFF">
      <w:start w:val="1"/>
      <w:numFmt w:val="bullet"/>
      <w:lvlText w:val=""/>
      <w:lvlJc w:val="left"/>
      <w:pPr>
        <w:tabs>
          <w:tab w:val="num" w:pos="3938"/>
        </w:tabs>
        <w:ind w:left="3938" w:hanging="360"/>
      </w:pPr>
      <w:rPr>
        <w:rFonts w:ascii="Symbol" w:hAnsi="Symbol" w:hint="default"/>
      </w:rPr>
    </w:lvl>
    <w:lvl w:ilvl="4" w:tplc="FFFFFFFF">
      <w:start w:val="1"/>
      <w:numFmt w:val="bullet"/>
      <w:lvlText w:val="o"/>
      <w:lvlJc w:val="left"/>
      <w:pPr>
        <w:tabs>
          <w:tab w:val="num" w:pos="4658"/>
        </w:tabs>
        <w:ind w:left="4658" w:hanging="360"/>
      </w:pPr>
      <w:rPr>
        <w:rFonts w:ascii="Courier New" w:hAnsi="Courier New" w:cs="Courier New" w:hint="default"/>
      </w:rPr>
    </w:lvl>
    <w:lvl w:ilvl="5" w:tplc="FFFFFFFF">
      <w:start w:val="1"/>
      <w:numFmt w:val="bullet"/>
      <w:lvlText w:val=""/>
      <w:lvlJc w:val="left"/>
      <w:pPr>
        <w:tabs>
          <w:tab w:val="num" w:pos="5378"/>
        </w:tabs>
        <w:ind w:left="5378" w:hanging="360"/>
      </w:pPr>
      <w:rPr>
        <w:rFonts w:ascii="Wingdings" w:hAnsi="Wingdings" w:hint="default"/>
      </w:rPr>
    </w:lvl>
    <w:lvl w:ilvl="6" w:tplc="FFFFFFFF">
      <w:start w:val="1"/>
      <w:numFmt w:val="bullet"/>
      <w:lvlText w:val=""/>
      <w:lvlJc w:val="left"/>
      <w:pPr>
        <w:tabs>
          <w:tab w:val="num" w:pos="6098"/>
        </w:tabs>
        <w:ind w:left="6098" w:hanging="360"/>
      </w:pPr>
      <w:rPr>
        <w:rFonts w:ascii="Symbol" w:hAnsi="Symbol" w:hint="default"/>
      </w:rPr>
    </w:lvl>
    <w:lvl w:ilvl="7" w:tplc="FFFFFFFF">
      <w:start w:val="1"/>
      <w:numFmt w:val="bullet"/>
      <w:lvlText w:val="o"/>
      <w:lvlJc w:val="left"/>
      <w:pPr>
        <w:tabs>
          <w:tab w:val="num" w:pos="6818"/>
        </w:tabs>
        <w:ind w:left="6818" w:hanging="360"/>
      </w:pPr>
      <w:rPr>
        <w:rFonts w:ascii="Courier New" w:hAnsi="Courier New" w:cs="Courier New" w:hint="default"/>
      </w:rPr>
    </w:lvl>
    <w:lvl w:ilvl="8" w:tplc="FFFFFFFF">
      <w:start w:val="1"/>
      <w:numFmt w:val="bullet"/>
      <w:lvlText w:val=""/>
      <w:lvlJc w:val="left"/>
      <w:pPr>
        <w:tabs>
          <w:tab w:val="num" w:pos="7538"/>
        </w:tabs>
        <w:ind w:left="7538" w:hanging="360"/>
      </w:pPr>
      <w:rPr>
        <w:rFonts w:ascii="Wingdings" w:hAnsi="Wingdings" w:hint="default"/>
      </w:rPr>
    </w:lvl>
  </w:abstractNum>
  <w:abstractNum w:abstractNumId="25" w15:restartNumberingAfterBreak="0">
    <w:nsid w:val="3D355DFD"/>
    <w:multiLevelType w:val="hybridMultilevel"/>
    <w:tmpl w:val="FB94039E"/>
    <w:lvl w:ilvl="0" w:tplc="BDA875FC">
      <w:start w:val="1"/>
      <w:numFmt w:val="bullet"/>
      <w:lvlText w:val=""/>
      <w:lvlJc w:val="left"/>
      <w:pPr>
        <w:ind w:left="720" w:hanging="360"/>
      </w:pPr>
      <w:rPr>
        <w:rFonts w:ascii="Symbol" w:hAnsi="Symbol" w:hint="default"/>
        <w:color w:val="FFC000"/>
        <w:u w:color="92D050"/>
      </w:rPr>
    </w:lvl>
    <w:lvl w:ilvl="1" w:tplc="08063D22">
      <w:start w:val="1"/>
      <w:numFmt w:val="bullet"/>
      <w:lvlText w:val=""/>
      <w:lvlJc w:val="left"/>
      <w:pPr>
        <w:ind w:left="1440" w:hanging="360"/>
      </w:pPr>
      <w:rPr>
        <w:rFonts w:ascii="Symbol" w:hAnsi="Symbol" w:hint="default"/>
        <w:color w:val="EFA70F" w:themeColor="accent4"/>
        <w:u w:color="EFA70F" w:themeColor="accent4"/>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07B66DF"/>
    <w:multiLevelType w:val="multilevel"/>
    <w:tmpl w:val="9FE49B16"/>
    <w:lvl w:ilvl="0">
      <w:start w:val="1"/>
      <w:numFmt w:val="bullet"/>
      <w:lvlText w:val=""/>
      <w:lvlJc w:val="left"/>
      <w:pPr>
        <w:ind w:left="567" w:hanging="283"/>
      </w:pPr>
      <w:rPr>
        <w:rFonts w:ascii="Symbol" w:hAnsi="Symbol" w:hint="default"/>
        <w:color w:val="326AAA" w:themeColor="accent1"/>
      </w:rPr>
    </w:lvl>
    <w:lvl w:ilvl="1">
      <w:start w:val="1"/>
      <w:numFmt w:val="bullet"/>
      <w:lvlText w:val=""/>
      <w:lvlJc w:val="left"/>
      <w:pPr>
        <w:ind w:left="851" w:hanging="283"/>
      </w:pPr>
      <w:rPr>
        <w:rFonts w:ascii="Symbol" w:hAnsi="Symbol" w:hint="default"/>
        <w:color w:val="EFA70F" w:themeColor="accent4"/>
      </w:rPr>
    </w:lvl>
    <w:lvl w:ilvl="2">
      <w:start w:val="1"/>
      <w:numFmt w:val="bullet"/>
      <w:lvlText w:val=""/>
      <w:lvlJc w:val="left"/>
      <w:pPr>
        <w:ind w:left="1134" w:hanging="282"/>
      </w:pPr>
      <w:rPr>
        <w:rFonts w:ascii="Symbol" w:hAnsi="Symbol" w:hint="default"/>
        <w:color w:val="A2CF9A" w:themeColor="accent3"/>
      </w:rPr>
    </w:lvl>
    <w:lvl w:ilvl="3">
      <w:start w:val="1"/>
      <w:numFmt w:val="bullet"/>
      <w:lvlText w:val=""/>
      <w:lvlJc w:val="left"/>
      <w:pPr>
        <w:ind w:left="1418" w:hanging="282"/>
      </w:pPr>
      <w:rPr>
        <w:rFonts w:ascii="Symbol" w:hAnsi="Symbol" w:hint="default"/>
        <w:color w:val="F27360" w:themeColor="accent5"/>
      </w:rPr>
    </w:lvl>
    <w:lvl w:ilvl="4">
      <w:start w:val="1"/>
      <w:numFmt w:val="bullet"/>
      <w:lvlText w:val=""/>
      <w:lvlJc w:val="left"/>
      <w:pPr>
        <w:ind w:left="1701" w:hanging="281"/>
      </w:pPr>
      <w:rPr>
        <w:rFonts w:ascii="Symbol" w:hAnsi="Symbol" w:hint="default"/>
        <w:color w:val="8681BC" w:themeColor="accent6"/>
      </w:rPr>
    </w:lvl>
    <w:lvl w:ilvl="5">
      <w:start w:val="1"/>
      <w:numFmt w:val="bullet"/>
      <w:lvlText w:val=""/>
      <w:lvlJc w:val="left"/>
      <w:pPr>
        <w:ind w:left="1985" w:hanging="284"/>
      </w:pPr>
      <w:rPr>
        <w:rFonts w:ascii="Symbol" w:hAnsi="Symbol" w:hint="default"/>
        <w:color w:val="E7E6E6" w:themeColor="background2"/>
      </w:rPr>
    </w:lvl>
    <w:lvl w:ilvl="6">
      <w:start w:val="1"/>
      <w:numFmt w:val="decimal"/>
      <w:lvlText w:val="%7."/>
      <w:lvlJc w:val="left"/>
      <w:pPr>
        <w:ind w:left="1988" w:firstLine="0"/>
      </w:pPr>
      <w:rPr>
        <w:rFonts w:hint="default"/>
      </w:rPr>
    </w:lvl>
    <w:lvl w:ilvl="7">
      <w:start w:val="1"/>
      <w:numFmt w:val="lowerLetter"/>
      <w:lvlText w:val="%8."/>
      <w:lvlJc w:val="left"/>
      <w:pPr>
        <w:ind w:left="2272" w:firstLine="0"/>
      </w:pPr>
      <w:rPr>
        <w:rFonts w:hint="default"/>
      </w:rPr>
    </w:lvl>
    <w:lvl w:ilvl="8">
      <w:start w:val="1"/>
      <w:numFmt w:val="lowerRoman"/>
      <w:lvlText w:val="%9."/>
      <w:lvlJc w:val="left"/>
      <w:pPr>
        <w:ind w:left="2556" w:firstLine="0"/>
      </w:pPr>
      <w:rPr>
        <w:rFonts w:hint="default"/>
      </w:rPr>
    </w:lvl>
  </w:abstractNum>
  <w:abstractNum w:abstractNumId="27" w15:restartNumberingAfterBreak="0">
    <w:nsid w:val="423C2B1F"/>
    <w:multiLevelType w:val="hybridMultilevel"/>
    <w:tmpl w:val="05C49A48"/>
    <w:lvl w:ilvl="0" w:tplc="080C000F">
      <w:start w:val="1"/>
      <w:numFmt w:val="decimal"/>
      <w:lvlText w:val="%1."/>
      <w:lvlJc w:val="left"/>
      <w:pPr>
        <w:ind w:left="1429" w:hanging="360"/>
      </w:pPr>
    </w:lvl>
    <w:lvl w:ilvl="1" w:tplc="080C0019" w:tentative="1">
      <w:start w:val="1"/>
      <w:numFmt w:val="lowerLetter"/>
      <w:lvlText w:val="%2."/>
      <w:lvlJc w:val="left"/>
      <w:pPr>
        <w:ind w:left="2149" w:hanging="360"/>
      </w:pPr>
    </w:lvl>
    <w:lvl w:ilvl="2" w:tplc="080C001B" w:tentative="1">
      <w:start w:val="1"/>
      <w:numFmt w:val="lowerRoman"/>
      <w:lvlText w:val="%3."/>
      <w:lvlJc w:val="right"/>
      <w:pPr>
        <w:ind w:left="2869" w:hanging="180"/>
      </w:pPr>
    </w:lvl>
    <w:lvl w:ilvl="3" w:tplc="080C000F" w:tentative="1">
      <w:start w:val="1"/>
      <w:numFmt w:val="decimal"/>
      <w:lvlText w:val="%4."/>
      <w:lvlJc w:val="left"/>
      <w:pPr>
        <w:ind w:left="3589" w:hanging="360"/>
      </w:pPr>
    </w:lvl>
    <w:lvl w:ilvl="4" w:tplc="080C0019" w:tentative="1">
      <w:start w:val="1"/>
      <w:numFmt w:val="lowerLetter"/>
      <w:lvlText w:val="%5."/>
      <w:lvlJc w:val="left"/>
      <w:pPr>
        <w:ind w:left="4309" w:hanging="360"/>
      </w:pPr>
    </w:lvl>
    <w:lvl w:ilvl="5" w:tplc="080C001B" w:tentative="1">
      <w:start w:val="1"/>
      <w:numFmt w:val="lowerRoman"/>
      <w:lvlText w:val="%6."/>
      <w:lvlJc w:val="right"/>
      <w:pPr>
        <w:ind w:left="5029" w:hanging="180"/>
      </w:pPr>
    </w:lvl>
    <w:lvl w:ilvl="6" w:tplc="080C000F" w:tentative="1">
      <w:start w:val="1"/>
      <w:numFmt w:val="decimal"/>
      <w:lvlText w:val="%7."/>
      <w:lvlJc w:val="left"/>
      <w:pPr>
        <w:ind w:left="5749" w:hanging="360"/>
      </w:pPr>
    </w:lvl>
    <w:lvl w:ilvl="7" w:tplc="080C0019" w:tentative="1">
      <w:start w:val="1"/>
      <w:numFmt w:val="lowerLetter"/>
      <w:lvlText w:val="%8."/>
      <w:lvlJc w:val="left"/>
      <w:pPr>
        <w:ind w:left="6469" w:hanging="360"/>
      </w:pPr>
    </w:lvl>
    <w:lvl w:ilvl="8" w:tplc="080C001B" w:tentative="1">
      <w:start w:val="1"/>
      <w:numFmt w:val="lowerRoman"/>
      <w:lvlText w:val="%9."/>
      <w:lvlJc w:val="right"/>
      <w:pPr>
        <w:ind w:left="7189" w:hanging="180"/>
      </w:pPr>
    </w:lvl>
  </w:abstractNum>
  <w:abstractNum w:abstractNumId="28" w15:restartNumberingAfterBreak="0">
    <w:nsid w:val="4D903FB8"/>
    <w:multiLevelType w:val="hybridMultilevel"/>
    <w:tmpl w:val="70004FC4"/>
    <w:lvl w:ilvl="0" w:tplc="080C000F">
      <w:start w:val="1"/>
      <w:numFmt w:val="decimal"/>
      <w:lvlText w:val="%1."/>
      <w:lvlJc w:val="left"/>
      <w:pPr>
        <w:ind w:left="1429" w:hanging="360"/>
      </w:pPr>
    </w:lvl>
    <w:lvl w:ilvl="1" w:tplc="080C0019" w:tentative="1">
      <w:start w:val="1"/>
      <w:numFmt w:val="lowerLetter"/>
      <w:lvlText w:val="%2."/>
      <w:lvlJc w:val="left"/>
      <w:pPr>
        <w:ind w:left="2149" w:hanging="360"/>
      </w:pPr>
    </w:lvl>
    <w:lvl w:ilvl="2" w:tplc="080C001B" w:tentative="1">
      <w:start w:val="1"/>
      <w:numFmt w:val="lowerRoman"/>
      <w:lvlText w:val="%3."/>
      <w:lvlJc w:val="right"/>
      <w:pPr>
        <w:ind w:left="2869" w:hanging="180"/>
      </w:pPr>
    </w:lvl>
    <w:lvl w:ilvl="3" w:tplc="080C000F" w:tentative="1">
      <w:start w:val="1"/>
      <w:numFmt w:val="decimal"/>
      <w:lvlText w:val="%4."/>
      <w:lvlJc w:val="left"/>
      <w:pPr>
        <w:ind w:left="3589" w:hanging="360"/>
      </w:pPr>
    </w:lvl>
    <w:lvl w:ilvl="4" w:tplc="080C0019" w:tentative="1">
      <w:start w:val="1"/>
      <w:numFmt w:val="lowerLetter"/>
      <w:lvlText w:val="%5."/>
      <w:lvlJc w:val="left"/>
      <w:pPr>
        <w:ind w:left="4309" w:hanging="360"/>
      </w:pPr>
    </w:lvl>
    <w:lvl w:ilvl="5" w:tplc="080C001B" w:tentative="1">
      <w:start w:val="1"/>
      <w:numFmt w:val="lowerRoman"/>
      <w:lvlText w:val="%6."/>
      <w:lvlJc w:val="right"/>
      <w:pPr>
        <w:ind w:left="5029" w:hanging="180"/>
      </w:pPr>
    </w:lvl>
    <w:lvl w:ilvl="6" w:tplc="080C000F" w:tentative="1">
      <w:start w:val="1"/>
      <w:numFmt w:val="decimal"/>
      <w:lvlText w:val="%7."/>
      <w:lvlJc w:val="left"/>
      <w:pPr>
        <w:ind w:left="5749" w:hanging="360"/>
      </w:pPr>
    </w:lvl>
    <w:lvl w:ilvl="7" w:tplc="080C0019" w:tentative="1">
      <w:start w:val="1"/>
      <w:numFmt w:val="lowerLetter"/>
      <w:lvlText w:val="%8."/>
      <w:lvlJc w:val="left"/>
      <w:pPr>
        <w:ind w:left="6469" w:hanging="360"/>
      </w:pPr>
    </w:lvl>
    <w:lvl w:ilvl="8" w:tplc="080C001B" w:tentative="1">
      <w:start w:val="1"/>
      <w:numFmt w:val="lowerRoman"/>
      <w:lvlText w:val="%9."/>
      <w:lvlJc w:val="right"/>
      <w:pPr>
        <w:ind w:left="7189" w:hanging="180"/>
      </w:pPr>
    </w:lvl>
  </w:abstractNum>
  <w:abstractNum w:abstractNumId="29" w15:restartNumberingAfterBreak="0">
    <w:nsid w:val="4DD0751F"/>
    <w:multiLevelType w:val="hybridMultilevel"/>
    <w:tmpl w:val="14FA0E98"/>
    <w:lvl w:ilvl="0" w:tplc="08063D22">
      <w:start w:val="1"/>
      <w:numFmt w:val="bullet"/>
      <w:lvlText w:val=""/>
      <w:lvlJc w:val="left"/>
      <w:pPr>
        <w:ind w:left="1440" w:hanging="360"/>
      </w:pPr>
      <w:rPr>
        <w:rFonts w:ascii="Symbol" w:hAnsi="Symbol" w:hint="default"/>
        <w:color w:val="EFA70F" w:themeColor="accent4"/>
        <w:u w:color="EFA70F" w:themeColor="accent4"/>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30" w15:restartNumberingAfterBreak="0">
    <w:nsid w:val="5243292F"/>
    <w:multiLevelType w:val="hybridMultilevel"/>
    <w:tmpl w:val="6B52B326"/>
    <w:lvl w:ilvl="0" w:tplc="080C000F">
      <w:start w:val="1"/>
      <w:numFmt w:val="decimal"/>
      <w:lvlText w:val="%1."/>
      <w:lvlJc w:val="left"/>
      <w:pPr>
        <w:ind w:left="1429" w:hanging="360"/>
      </w:pPr>
    </w:lvl>
    <w:lvl w:ilvl="1" w:tplc="080C0019" w:tentative="1">
      <w:start w:val="1"/>
      <w:numFmt w:val="lowerLetter"/>
      <w:lvlText w:val="%2."/>
      <w:lvlJc w:val="left"/>
      <w:pPr>
        <w:ind w:left="2149" w:hanging="360"/>
      </w:pPr>
    </w:lvl>
    <w:lvl w:ilvl="2" w:tplc="080C001B" w:tentative="1">
      <w:start w:val="1"/>
      <w:numFmt w:val="lowerRoman"/>
      <w:lvlText w:val="%3."/>
      <w:lvlJc w:val="right"/>
      <w:pPr>
        <w:ind w:left="2869" w:hanging="180"/>
      </w:pPr>
    </w:lvl>
    <w:lvl w:ilvl="3" w:tplc="080C000F" w:tentative="1">
      <w:start w:val="1"/>
      <w:numFmt w:val="decimal"/>
      <w:lvlText w:val="%4."/>
      <w:lvlJc w:val="left"/>
      <w:pPr>
        <w:ind w:left="3589" w:hanging="360"/>
      </w:pPr>
    </w:lvl>
    <w:lvl w:ilvl="4" w:tplc="080C0019" w:tentative="1">
      <w:start w:val="1"/>
      <w:numFmt w:val="lowerLetter"/>
      <w:lvlText w:val="%5."/>
      <w:lvlJc w:val="left"/>
      <w:pPr>
        <w:ind w:left="4309" w:hanging="360"/>
      </w:pPr>
    </w:lvl>
    <w:lvl w:ilvl="5" w:tplc="080C001B" w:tentative="1">
      <w:start w:val="1"/>
      <w:numFmt w:val="lowerRoman"/>
      <w:lvlText w:val="%6."/>
      <w:lvlJc w:val="right"/>
      <w:pPr>
        <w:ind w:left="5029" w:hanging="180"/>
      </w:pPr>
    </w:lvl>
    <w:lvl w:ilvl="6" w:tplc="080C000F" w:tentative="1">
      <w:start w:val="1"/>
      <w:numFmt w:val="decimal"/>
      <w:lvlText w:val="%7."/>
      <w:lvlJc w:val="left"/>
      <w:pPr>
        <w:ind w:left="5749" w:hanging="360"/>
      </w:pPr>
    </w:lvl>
    <w:lvl w:ilvl="7" w:tplc="080C0019" w:tentative="1">
      <w:start w:val="1"/>
      <w:numFmt w:val="lowerLetter"/>
      <w:lvlText w:val="%8."/>
      <w:lvlJc w:val="left"/>
      <w:pPr>
        <w:ind w:left="6469" w:hanging="360"/>
      </w:pPr>
    </w:lvl>
    <w:lvl w:ilvl="8" w:tplc="080C001B" w:tentative="1">
      <w:start w:val="1"/>
      <w:numFmt w:val="lowerRoman"/>
      <w:lvlText w:val="%9."/>
      <w:lvlJc w:val="right"/>
      <w:pPr>
        <w:ind w:left="7189" w:hanging="180"/>
      </w:pPr>
    </w:lvl>
  </w:abstractNum>
  <w:abstractNum w:abstractNumId="31" w15:restartNumberingAfterBreak="0">
    <w:nsid w:val="53750133"/>
    <w:multiLevelType w:val="hybridMultilevel"/>
    <w:tmpl w:val="84BEFF6A"/>
    <w:lvl w:ilvl="0" w:tplc="FFFFFFFF">
      <w:start w:val="1"/>
      <w:numFmt w:val="decimal"/>
      <w:pStyle w:val="Style1"/>
      <w:lvlText w:val="%1."/>
      <w:lvlJc w:val="left"/>
      <w:pPr>
        <w:tabs>
          <w:tab w:val="num" w:pos="1778"/>
        </w:tabs>
        <w:ind w:left="1778" w:hanging="360"/>
      </w:pPr>
    </w:lvl>
    <w:lvl w:ilvl="1" w:tplc="FFFFFFFF">
      <w:start w:val="1"/>
      <w:numFmt w:val="lowerLetter"/>
      <w:lvlText w:val="%2."/>
      <w:lvlJc w:val="left"/>
      <w:pPr>
        <w:tabs>
          <w:tab w:val="num" w:pos="2498"/>
        </w:tabs>
        <w:ind w:left="2498" w:hanging="360"/>
      </w:pPr>
    </w:lvl>
    <w:lvl w:ilvl="2" w:tplc="FFFFFFFF">
      <w:start w:val="1"/>
      <w:numFmt w:val="lowerRoman"/>
      <w:lvlText w:val="%3."/>
      <w:lvlJc w:val="right"/>
      <w:pPr>
        <w:tabs>
          <w:tab w:val="num" w:pos="3218"/>
        </w:tabs>
        <w:ind w:left="3218" w:hanging="180"/>
      </w:pPr>
    </w:lvl>
    <w:lvl w:ilvl="3" w:tplc="FFFFFFFF">
      <w:start w:val="1"/>
      <w:numFmt w:val="decimal"/>
      <w:lvlText w:val="%4."/>
      <w:lvlJc w:val="left"/>
      <w:pPr>
        <w:tabs>
          <w:tab w:val="num" w:pos="3938"/>
        </w:tabs>
        <w:ind w:left="3938" w:hanging="360"/>
      </w:pPr>
    </w:lvl>
    <w:lvl w:ilvl="4" w:tplc="FFFFFFFF">
      <w:start w:val="1"/>
      <w:numFmt w:val="lowerLetter"/>
      <w:lvlText w:val="%5."/>
      <w:lvlJc w:val="left"/>
      <w:pPr>
        <w:tabs>
          <w:tab w:val="num" w:pos="4658"/>
        </w:tabs>
        <w:ind w:left="4658" w:hanging="360"/>
      </w:pPr>
    </w:lvl>
    <w:lvl w:ilvl="5" w:tplc="FFFFFFFF">
      <w:start w:val="1"/>
      <w:numFmt w:val="lowerRoman"/>
      <w:lvlText w:val="%6."/>
      <w:lvlJc w:val="right"/>
      <w:pPr>
        <w:tabs>
          <w:tab w:val="num" w:pos="5378"/>
        </w:tabs>
        <w:ind w:left="5378" w:hanging="180"/>
      </w:pPr>
    </w:lvl>
    <w:lvl w:ilvl="6" w:tplc="FFFFFFFF">
      <w:start w:val="1"/>
      <w:numFmt w:val="decimal"/>
      <w:lvlText w:val="%7."/>
      <w:lvlJc w:val="left"/>
      <w:pPr>
        <w:tabs>
          <w:tab w:val="num" w:pos="6098"/>
        </w:tabs>
        <w:ind w:left="6098" w:hanging="360"/>
      </w:pPr>
    </w:lvl>
    <w:lvl w:ilvl="7" w:tplc="FFFFFFFF">
      <w:start w:val="1"/>
      <w:numFmt w:val="lowerLetter"/>
      <w:lvlText w:val="%8."/>
      <w:lvlJc w:val="left"/>
      <w:pPr>
        <w:tabs>
          <w:tab w:val="num" w:pos="6818"/>
        </w:tabs>
        <w:ind w:left="6818" w:hanging="360"/>
      </w:pPr>
    </w:lvl>
    <w:lvl w:ilvl="8" w:tplc="FFFFFFFF">
      <w:start w:val="1"/>
      <w:numFmt w:val="lowerRoman"/>
      <w:lvlText w:val="%9."/>
      <w:lvlJc w:val="right"/>
      <w:pPr>
        <w:tabs>
          <w:tab w:val="num" w:pos="7538"/>
        </w:tabs>
        <w:ind w:left="7538" w:hanging="180"/>
      </w:pPr>
    </w:lvl>
  </w:abstractNum>
  <w:abstractNum w:abstractNumId="32" w15:restartNumberingAfterBreak="0">
    <w:nsid w:val="53C2077E"/>
    <w:multiLevelType w:val="hybridMultilevel"/>
    <w:tmpl w:val="24260C76"/>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53CC096B"/>
    <w:multiLevelType w:val="hybridMultilevel"/>
    <w:tmpl w:val="E654ABB0"/>
    <w:lvl w:ilvl="0" w:tplc="F79A8A82">
      <w:start w:val="1"/>
      <w:numFmt w:val="decimal"/>
      <w:lvlText w:val="%1)"/>
      <w:lvlJc w:val="left"/>
      <w:pPr>
        <w:ind w:left="1074" w:hanging="360"/>
      </w:pPr>
      <w:rPr>
        <w:rFonts w:hint="default"/>
        <w:color w:val="E2B000"/>
        <w:u w:color="E2B000"/>
      </w:rPr>
    </w:lvl>
    <w:lvl w:ilvl="1" w:tplc="08090019" w:tentative="1">
      <w:start w:val="1"/>
      <w:numFmt w:val="lowerLetter"/>
      <w:lvlText w:val="%2."/>
      <w:lvlJc w:val="left"/>
      <w:pPr>
        <w:ind w:left="1794" w:hanging="360"/>
      </w:pPr>
    </w:lvl>
    <w:lvl w:ilvl="2" w:tplc="0809001B" w:tentative="1">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34" w15:restartNumberingAfterBreak="0">
    <w:nsid w:val="579A7B3F"/>
    <w:multiLevelType w:val="hybridMultilevel"/>
    <w:tmpl w:val="DBC84B68"/>
    <w:lvl w:ilvl="0" w:tplc="08063D22">
      <w:start w:val="1"/>
      <w:numFmt w:val="bullet"/>
      <w:lvlText w:val=""/>
      <w:lvlJc w:val="left"/>
      <w:pPr>
        <w:ind w:left="720" w:hanging="360"/>
      </w:pPr>
      <w:rPr>
        <w:rFonts w:ascii="Symbol" w:hAnsi="Symbol" w:hint="default"/>
        <w:color w:val="EFA70F" w:themeColor="accent4"/>
        <w:u w:color="EFA70F" w:themeColor="accent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5B657F66"/>
    <w:multiLevelType w:val="hybridMultilevel"/>
    <w:tmpl w:val="9D10DA00"/>
    <w:lvl w:ilvl="0" w:tplc="08063D22">
      <w:start w:val="1"/>
      <w:numFmt w:val="bullet"/>
      <w:lvlText w:val=""/>
      <w:lvlJc w:val="left"/>
      <w:pPr>
        <w:ind w:left="1856" w:hanging="360"/>
      </w:pPr>
      <w:rPr>
        <w:rFonts w:ascii="Symbol" w:hAnsi="Symbol" w:hint="default"/>
        <w:color w:val="EFA70F" w:themeColor="accent4"/>
        <w:u w:color="EFA70F" w:themeColor="accent4"/>
      </w:rPr>
    </w:lvl>
    <w:lvl w:ilvl="1" w:tplc="08063D22">
      <w:start w:val="1"/>
      <w:numFmt w:val="bullet"/>
      <w:lvlText w:val=""/>
      <w:lvlJc w:val="left"/>
      <w:pPr>
        <w:ind w:left="2576" w:hanging="360"/>
      </w:pPr>
      <w:rPr>
        <w:rFonts w:ascii="Symbol" w:hAnsi="Symbol" w:hint="default"/>
        <w:color w:val="EFA70F" w:themeColor="accent4"/>
        <w:u w:color="EFA70F" w:themeColor="accent4"/>
      </w:rPr>
    </w:lvl>
    <w:lvl w:ilvl="2" w:tplc="08090005" w:tentative="1">
      <w:start w:val="1"/>
      <w:numFmt w:val="bullet"/>
      <w:lvlText w:val=""/>
      <w:lvlJc w:val="left"/>
      <w:pPr>
        <w:ind w:left="3296" w:hanging="360"/>
      </w:pPr>
      <w:rPr>
        <w:rFonts w:ascii="Wingdings" w:hAnsi="Wingdings" w:hint="default"/>
      </w:rPr>
    </w:lvl>
    <w:lvl w:ilvl="3" w:tplc="08090001" w:tentative="1">
      <w:start w:val="1"/>
      <w:numFmt w:val="bullet"/>
      <w:lvlText w:val=""/>
      <w:lvlJc w:val="left"/>
      <w:pPr>
        <w:ind w:left="4016" w:hanging="360"/>
      </w:pPr>
      <w:rPr>
        <w:rFonts w:ascii="Symbol" w:hAnsi="Symbol" w:hint="default"/>
      </w:rPr>
    </w:lvl>
    <w:lvl w:ilvl="4" w:tplc="08090003" w:tentative="1">
      <w:start w:val="1"/>
      <w:numFmt w:val="bullet"/>
      <w:lvlText w:val="o"/>
      <w:lvlJc w:val="left"/>
      <w:pPr>
        <w:ind w:left="4736" w:hanging="360"/>
      </w:pPr>
      <w:rPr>
        <w:rFonts w:ascii="Courier New" w:hAnsi="Courier New" w:cs="Courier New" w:hint="default"/>
      </w:rPr>
    </w:lvl>
    <w:lvl w:ilvl="5" w:tplc="08090005" w:tentative="1">
      <w:start w:val="1"/>
      <w:numFmt w:val="bullet"/>
      <w:lvlText w:val=""/>
      <w:lvlJc w:val="left"/>
      <w:pPr>
        <w:ind w:left="5456" w:hanging="360"/>
      </w:pPr>
      <w:rPr>
        <w:rFonts w:ascii="Wingdings" w:hAnsi="Wingdings" w:hint="default"/>
      </w:rPr>
    </w:lvl>
    <w:lvl w:ilvl="6" w:tplc="08090001" w:tentative="1">
      <w:start w:val="1"/>
      <w:numFmt w:val="bullet"/>
      <w:lvlText w:val=""/>
      <w:lvlJc w:val="left"/>
      <w:pPr>
        <w:ind w:left="6176" w:hanging="360"/>
      </w:pPr>
      <w:rPr>
        <w:rFonts w:ascii="Symbol" w:hAnsi="Symbol" w:hint="default"/>
      </w:rPr>
    </w:lvl>
    <w:lvl w:ilvl="7" w:tplc="08090003" w:tentative="1">
      <w:start w:val="1"/>
      <w:numFmt w:val="bullet"/>
      <w:lvlText w:val="o"/>
      <w:lvlJc w:val="left"/>
      <w:pPr>
        <w:ind w:left="6896" w:hanging="360"/>
      </w:pPr>
      <w:rPr>
        <w:rFonts w:ascii="Courier New" w:hAnsi="Courier New" w:cs="Courier New" w:hint="default"/>
      </w:rPr>
    </w:lvl>
    <w:lvl w:ilvl="8" w:tplc="08090005" w:tentative="1">
      <w:start w:val="1"/>
      <w:numFmt w:val="bullet"/>
      <w:lvlText w:val=""/>
      <w:lvlJc w:val="left"/>
      <w:pPr>
        <w:ind w:left="7616" w:hanging="360"/>
      </w:pPr>
      <w:rPr>
        <w:rFonts w:ascii="Wingdings" w:hAnsi="Wingdings" w:hint="default"/>
      </w:rPr>
    </w:lvl>
  </w:abstractNum>
  <w:abstractNum w:abstractNumId="36" w15:restartNumberingAfterBreak="0">
    <w:nsid w:val="5FE40B6C"/>
    <w:multiLevelType w:val="hybridMultilevel"/>
    <w:tmpl w:val="9F0AEBF6"/>
    <w:lvl w:ilvl="0" w:tplc="08090005">
      <w:start w:val="1"/>
      <w:numFmt w:val="bullet"/>
      <w:lvlText w:val=""/>
      <w:lvlJc w:val="left"/>
      <w:pPr>
        <w:tabs>
          <w:tab w:val="num" w:pos="1211"/>
        </w:tabs>
        <w:ind w:left="1211" w:hanging="360"/>
      </w:pPr>
      <w:rPr>
        <w:rFonts w:ascii="Wingdings" w:hAnsi="Wingdings" w:hint="default"/>
      </w:rPr>
    </w:lvl>
    <w:lvl w:ilvl="1" w:tplc="08090003" w:tentative="1">
      <w:start w:val="1"/>
      <w:numFmt w:val="bullet"/>
      <w:lvlText w:val="o"/>
      <w:lvlJc w:val="left"/>
      <w:pPr>
        <w:tabs>
          <w:tab w:val="num" w:pos="2149"/>
        </w:tabs>
        <w:ind w:left="2149" w:hanging="360"/>
      </w:pPr>
      <w:rPr>
        <w:rFonts w:ascii="Courier New" w:hAnsi="Courier New" w:cs="Courier New" w:hint="default"/>
      </w:rPr>
    </w:lvl>
    <w:lvl w:ilvl="2" w:tplc="08090005" w:tentative="1">
      <w:start w:val="1"/>
      <w:numFmt w:val="bullet"/>
      <w:lvlText w:val=""/>
      <w:lvlJc w:val="left"/>
      <w:pPr>
        <w:tabs>
          <w:tab w:val="num" w:pos="2869"/>
        </w:tabs>
        <w:ind w:left="2869" w:hanging="360"/>
      </w:pPr>
      <w:rPr>
        <w:rFonts w:ascii="Wingdings" w:hAnsi="Wingdings" w:hint="default"/>
      </w:rPr>
    </w:lvl>
    <w:lvl w:ilvl="3" w:tplc="08090001" w:tentative="1">
      <w:start w:val="1"/>
      <w:numFmt w:val="bullet"/>
      <w:lvlText w:val=""/>
      <w:lvlJc w:val="left"/>
      <w:pPr>
        <w:tabs>
          <w:tab w:val="num" w:pos="3589"/>
        </w:tabs>
        <w:ind w:left="3589" w:hanging="360"/>
      </w:pPr>
      <w:rPr>
        <w:rFonts w:ascii="Symbol" w:hAnsi="Symbol" w:hint="default"/>
      </w:rPr>
    </w:lvl>
    <w:lvl w:ilvl="4" w:tplc="08090003" w:tentative="1">
      <w:start w:val="1"/>
      <w:numFmt w:val="bullet"/>
      <w:lvlText w:val="o"/>
      <w:lvlJc w:val="left"/>
      <w:pPr>
        <w:tabs>
          <w:tab w:val="num" w:pos="4309"/>
        </w:tabs>
        <w:ind w:left="4309" w:hanging="360"/>
      </w:pPr>
      <w:rPr>
        <w:rFonts w:ascii="Courier New" w:hAnsi="Courier New" w:cs="Courier New" w:hint="default"/>
      </w:rPr>
    </w:lvl>
    <w:lvl w:ilvl="5" w:tplc="08090005" w:tentative="1">
      <w:start w:val="1"/>
      <w:numFmt w:val="bullet"/>
      <w:lvlText w:val=""/>
      <w:lvlJc w:val="left"/>
      <w:pPr>
        <w:tabs>
          <w:tab w:val="num" w:pos="5029"/>
        </w:tabs>
        <w:ind w:left="5029" w:hanging="360"/>
      </w:pPr>
      <w:rPr>
        <w:rFonts w:ascii="Wingdings" w:hAnsi="Wingdings" w:hint="default"/>
      </w:rPr>
    </w:lvl>
    <w:lvl w:ilvl="6" w:tplc="08090001" w:tentative="1">
      <w:start w:val="1"/>
      <w:numFmt w:val="bullet"/>
      <w:lvlText w:val=""/>
      <w:lvlJc w:val="left"/>
      <w:pPr>
        <w:tabs>
          <w:tab w:val="num" w:pos="5749"/>
        </w:tabs>
        <w:ind w:left="5749" w:hanging="360"/>
      </w:pPr>
      <w:rPr>
        <w:rFonts w:ascii="Symbol" w:hAnsi="Symbol" w:hint="default"/>
      </w:rPr>
    </w:lvl>
    <w:lvl w:ilvl="7" w:tplc="08090003" w:tentative="1">
      <w:start w:val="1"/>
      <w:numFmt w:val="bullet"/>
      <w:lvlText w:val="o"/>
      <w:lvlJc w:val="left"/>
      <w:pPr>
        <w:tabs>
          <w:tab w:val="num" w:pos="6469"/>
        </w:tabs>
        <w:ind w:left="6469" w:hanging="360"/>
      </w:pPr>
      <w:rPr>
        <w:rFonts w:ascii="Courier New" w:hAnsi="Courier New" w:cs="Courier New" w:hint="default"/>
      </w:rPr>
    </w:lvl>
    <w:lvl w:ilvl="8" w:tplc="08090005" w:tentative="1">
      <w:start w:val="1"/>
      <w:numFmt w:val="bullet"/>
      <w:lvlText w:val=""/>
      <w:lvlJc w:val="left"/>
      <w:pPr>
        <w:tabs>
          <w:tab w:val="num" w:pos="7189"/>
        </w:tabs>
        <w:ind w:left="7189" w:hanging="360"/>
      </w:pPr>
      <w:rPr>
        <w:rFonts w:ascii="Wingdings" w:hAnsi="Wingdings" w:hint="default"/>
      </w:rPr>
    </w:lvl>
  </w:abstractNum>
  <w:abstractNum w:abstractNumId="37" w15:restartNumberingAfterBreak="0">
    <w:nsid w:val="60BC6895"/>
    <w:multiLevelType w:val="hybridMultilevel"/>
    <w:tmpl w:val="D89C5E5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60C23B9E"/>
    <w:multiLevelType w:val="hybridMultilevel"/>
    <w:tmpl w:val="7B16815A"/>
    <w:lvl w:ilvl="0" w:tplc="86168F92">
      <w:start w:val="1"/>
      <w:numFmt w:val="decimal"/>
      <w:lvlText w:val="%1°"/>
      <w:lvlJc w:val="left"/>
      <w:pPr>
        <w:ind w:left="1080" w:hanging="360"/>
      </w:pPr>
      <w:rPr>
        <w:rFonts w:hint="default"/>
        <w:color w:val="E2B000"/>
        <w:u w:color="E2B000"/>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9" w15:restartNumberingAfterBreak="0">
    <w:nsid w:val="62A51238"/>
    <w:multiLevelType w:val="hybridMultilevel"/>
    <w:tmpl w:val="5950D4EC"/>
    <w:lvl w:ilvl="0" w:tplc="47226E70">
      <w:start w:val="1"/>
      <w:numFmt w:val="bullet"/>
      <w:lvlText w:val=""/>
      <w:lvlJc w:val="left"/>
      <w:pPr>
        <w:ind w:left="720" w:hanging="360"/>
      </w:pPr>
      <w:rPr>
        <w:rFonts w:ascii="Symbol" w:hAnsi="Symbol" w:hint="default"/>
        <w:color w:val="A2CF9A" w:themeColor="accent3"/>
        <w:u w:color="EFA70F" w:themeColor="accent4"/>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66DD685A"/>
    <w:multiLevelType w:val="hybridMultilevel"/>
    <w:tmpl w:val="2D3E3258"/>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1" w15:restartNumberingAfterBreak="0">
    <w:nsid w:val="68945563"/>
    <w:multiLevelType w:val="hybridMultilevel"/>
    <w:tmpl w:val="2FC02BFA"/>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2" w15:restartNumberingAfterBreak="0">
    <w:nsid w:val="68F01AA6"/>
    <w:multiLevelType w:val="hybridMultilevel"/>
    <w:tmpl w:val="F1FA8ED6"/>
    <w:lvl w:ilvl="0" w:tplc="9F5AD142">
      <w:start w:val="1"/>
      <w:numFmt w:val="upperLetter"/>
      <w:lvlText w:val="%1."/>
      <w:lvlJc w:val="left"/>
      <w:pPr>
        <w:ind w:left="720" w:hanging="360"/>
      </w:pPr>
      <w:rPr>
        <w:rFonts w:hint="default"/>
        <w:color w:val="E2B000"/>
        <w:u w:color="E2B000"/>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3" w15:restartNumberingAfterBreak="0">
    <w:nsid w:val="6A8718A7"/>
    <w:multiLevelType w:val="hybridMultilevel"/>
    <w:tmpl w:val="C9F8C1BC"/>
    <w:lvl w:ilvl="0" w:tplc="080C000F">
      <w:start w:val="1"/>
      <w:numFmt w:val="decimal"/>
      <w:lvlText w:val="%1."/>
      <w:lvlJc w:val="left"/>
      <w:pPr>
        <w:ind w:left="1429" w:hanging="360"/>
      </w:pPr>
    </w:lvl>
    <w:lvl w:ilvl="1" w:tplc="080C0019" w:tentative="1">
      <w:start w:val="1"/>
      <w:numFmt w:val="lowerLetter"/>
      <w:lvlText w:val="%2."/>
      <w:lvlJc w:val="left"/>
      <w:pPr>
        <w:ind w:left="2149" w:hanging="360"/>
      </w:pPr>
    </w:lvl>
    <w:lvl w:ilvl="2" w:tplc="080C001B" w:tentative="1">
      <w:start w:val="1"/>
      <w:numFmt w:val="lowerRoman"/>
      <w:lvlText w:val="%3."/>
      <w:lvlJc w:val="right"/>
      <w:pPr>
        <w:ind w:left="2869" w:hanging="180"/>
      </w:pPr>
    </w:lvl>
    <w:lvl w:ilvl="3" w:tplc="080C000F" w:tentative="1">
      <w:start w:val="1"/>
      <w:numFmt w:val="decimal"/>
      <w:lvlText w:val="%4."/>
      <w:lvlJc w:val="left"/>
      <w:pPr>
        <w:ind w:left="3589" w:hanging="360"/>
      </w:pPr>
    </w:lvl>
    <w:lvl w:ilvl="4" w:tplc="080C0019" w:tentative="1">
      <w:start w:val="1"/>
      <w:numFmt w:val="lowerLetter"/>
      <w:lvlText w:val="%5."/>
      <w:lvlJc w:val="left"/>
      <w:pPr>
        <w:ind w:left="4309" w:hanging="360"/>
      </w:pPr>
    </w:lvl>
    <w:lvl w:ilvl="5" w:tplc="080C001B" w:tentative="1">
      <w:start w:val="1"/>
      <w:numFmt w:val="lowerRoman"/>
      <w:lvlText w:val="%6."/>
      <w:lvlJc w:val="right"/>
      <w:pPr>
        <w:ind w:left="5029" w:hanging="180"/>
      </w:pPr>
    </w:lvl>
    <w:lvl w:ilvl="6" w:tplc="080C000F" w:tentative="1">
      <w:start w:val="1"/>
      <w:numFmt w:val="decimal"/>
      <w:lvlText w:val="%7."/>
      <w:lvlJc w:val="left"/>
      <w:pPr>
        <w:ind w:left="5749" w:hanging="360"/>
      </w:pPr>
    </w:lvl>
    <w:lvl w:ilvl="7" w:tplc="080C0019" w:tentative="1">
      <w:start w:val="1"/>
      <w:numFmt w:val="lowerLetter"/>
      <w:lvlText w:val="%8."/>
      <w:lvlJc w:val="left"/>
      <w:pPr>
        <w:ind w:left="6469" w:hanging="360"/>
      </w:pPr>
    </w:lvl>
    <w:lvl w:ilvl="8" w:tplc="080C001B" w:tentative="1">
      <w:start w:val="1"/>
      <w:numFmt w:val="lowerRoman"/>
      <w:lvlText w:val="%9."/>
      <w:lvlJc w:val="right"/>
      <w:pPr>
        <w:ind w:left="7189" w:hanging="180"/>
      </w:pPr>
    </w:lvl>
  </w:abstractNum>
  <w:abstractNum w:abstractNumId="44" w15:restartNumberingAfterBreak="0">
    <w:nsid w:val="6B0E507F"/>
    <w:multiLevelType w:val="hybridMultilevel"/>
    <w:tmpl w:val="D41A6938"/>
    <w:lvl w:ilvl="0" w:tplc="08063D22">
      <w:start w:val="1"/>
      <w:numFmt w:val="bullet"/>
      <w:lvlText w:val=""/>
      <w:lvlJc w:val="left"/>
      <w:pPr>
        <w:ind w:left="1440" w:hanging="360"/>
      </w:pPr>
      <w:rPr>
        <w:rFonts w:ascii="Symbol" w:hAnsi="Symbol" w:hint="default"/>
        <w:color w:val="EFA70F" w:themeColor="accent4"/>
        <w:u w:color="EFA70F" w:themeColor="accent4"/>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45" w15:restartNumberingAfterBreak="0">
    <w:nsid w:val="72277F84"/>
    <w:multiLevelType w:val="hybridMultilevel"/>
    <w:tmpl w:val="87B0CE74"/>
    <w:lvl w:ilvl="0" w:tplc="08063D22">
      <w:start w:val="1"/>
      <w:numFmt w:val="bullet"/>
      <w:lvlText w:val=""/>
      <w:lvlJc w:val="left"/>
      <w:pPr>
        <w:ind w:left="360" w:hanging="360"/>
      </w:pPr>
      <w:rPr>
        <w:rFonts w:ascii="Symbol" w:hAnsi="Symbol" w:hint="default"/>
        <w:color w:val="EFA70F" w:themeColor="accent4"/>
        <w:u w:color="EFA70F" w:themeColor="accent4"/>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6" w15:restartNumberingAfterBreak="0">
    <w:nsid w:val="72591F8C"/>
    <w:multiLevelType w:val="hybridMultilevel"/>
    <w:tmpl w:val="E0BC3A70"/>
    <w:lvl w:ilvl="0" w:tplc="D2E89EEC">
      <w:start w:val="1"/>
      <w:numFmt w:val="lowerLetter"/>
      <w:lvlText w:val="%1)"/>
      <w:lvlJc w:val="left"/>
      <w:pPr>
        <w:ind w:left="1077" w:hanging="360"/>
      </w:pPr>
      <w:rPr>
        <w:rFonts w:hint="default"/>
        <w:color w:val="E2B000"/>
        <w:u w:color="E2B000"/>
      </w:rPr>
    </w:lvl>
    <w:lvl w:ilvl="1" w:tplc="08090019" w:tentative="1">
      <w:start w:val="1"/>
      <w:numFmt w:val="lowerLetter"/>
      <w:lvlText w:val="%2."/>
      <w:lvlJc w:val="left"/>
      <w:pPr>
        <w:ind w:left="1797" w:hanging="360"/>
      </w:pPr>
    </w:lvl>
    <w:lvl w:ilvl="2" w:tplc="0809001B" w:tentative="1">
      <w:start w:val="1"/>
      <w:numFmt w:val="lowerRoman"/>
      <w:lvlText w:val="%3."/>
      <w:lvlJc w:val="right"/>
      <w:pPr>
        <w:ind w:left="2517" w:hanging="180"/>
      </w:pPr>
    </w:lvl>
    <w:lvl w:ilvl="3" w:tplc="0809000F" w:tentative="1">
      <w:start w:val="1"/>
      <w:numFmt w:val="decimal"/>
      <w:lvlText w:val="%4."/>
      <w:lvlJc w:val="left"/>
      <w:pPr>
        <w:ind w:left="3237" w:hanging="360"/>
      </w:pPr>
    </w:lvl>
    <w:lvl w:ilvl="4" w:tplc="08090019" w:tentative="1">
      <w:start w:val="1"/>
      <w:numFmt w:val="lowerLetter"/>
      <w:lvlText w:val="%5."/>
      <w:lvlJc w:val="left"/>
      <w:pPr>
        <w:ind w:left="3957" w:hanging="360"/>
      </w:pPr>
    </w:lvl>
    <w:lvl w:ilvl="5" w:tplc="0809001B" w:tentative="1">
      <w:start w:val="1"/>
      <w:numFmt w:val="lowerRoman"/>
      <w:lvlText w:val="%6."/>
      <w:lvlJc w:val="right"/>
      <w:pPr>
        <w:ind w:left="4677" w:hanging="180"/>
      </w:pPr>
    </w:lvl>
    <w:lvl w:ilvl="6" w:tplc="0809000F" w:tentative="1">
      <w:start w:val="1"/>
      <w:numFmt w:val="decimal"/>
      <w:lvlText w:val="%7."/>
      <w:lvlJc w:val="left"/>
      <w:pPr>
        <w:ind w:left="5397" w:hanging="360"/>
      </w:pPr>
    </w:lvl>
    <w:lvl w:ilvl="7" w:tplc="08090019" w:tentative="1">
      <w:start w:val="1"/>
      <w:numFmt w:val="lowerLetter"/>
      <w:lvlText w:val="%8."/>
      <w:lvlJc w:val="left"/>
      <w:pPr>
        <w:ind w:left="6117" w:hanging="360"/>
      </w:pPr>
    </w:lvl>
    <w:lvl w:ilvl="8" w:tplc="0809001B" w:tentative="1">
      <w:start w:val="1"/>
      <w:numFmt w:val="lowerRoman"/>
      <w:lvlText w:val="%9."/>
      <w:lvlJc w:val="right"/>
      <w:pPr>
        <w:ind w:left="6837" w:hanging="180"/>
      </w:pPr>
    </w:lvl>
  </w:abstractNum>
  <w:abstractNum w:abstractNumId="47" w15:restartNumberingAfterBreak="0">
    <w:nsid w:val="74006CD2"/>
    <w:multiLevelType w:val="hybridMultilevel"/>
    <w:tmpl w:val="1302B73E"/>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8" w15:restartNumberingAfterBreak="0">
    <w:nsid w:val="76532663"/>
    <w:multiLevelType w:val="hybridMultilevel"/>
    <w:tmpl w:val="D158C0D2"/>
    <w:lvl w:ilvl="0" w:tplc="FF6EE4CA">
      <w:start w:val="1"/>
      <w:numFmt w:val="bullet"/>
      <w:lvlText w:val="-"/>
      <w:lvlJc w:val="left"/>
      <w:pPr>
        <w:tabs>
          <w:tab w:val="num" w:pos="2123"/>
        </w:tabs>
        <w:ind w:left="2123" w:hanging="705"/>
      </w:pPr>
      <w:rPr>
        <w:rFonts w:ascii="Verdana" w:eastAsia="Times New Roman" w:hAnsi="Verdana" w:cs="Times New Roman" w:hint="default"/>
      </w:rPr>
    </w:lvl>
    <w:lvl w:ilvl="1" w:tplc="08090003" w:tentative="1">
      <w:start w:val="1"/>
      <w:numFmt w:val="bullet"/>
      <w:lvlText w:val="o"/>
      <w:lvlJc w:val="left"/>
      <w:pPr>
        <w:tabs>
          <w:tab w:val="num" w:pos="2498"/>
        </w:tabs>
        <w:ind w:left="2498" w:hanging="360"/>
      </w:pPr>
      <w:rPr>
        <w:rFonts w:ascii="Courier New" w:hAnsi="Courier New" w:cs="Courier New" w:hint="default"/>
      </w:rPr>
    </w:lvl>
    <w:lvl w:ilvl="2" w:tplc="08090005" w:tentative="1">
      <w:start w:val="1"/>
      <w:numFmt w:val="bullet"/>
      <w:lvlText w:val=""/>
      <w:lvlJc w:val="left"/>
      <w:pPr>
        <w:tabs>
          <w:tab w:val="num" w:pos="3218"/>
        </w:tabs>
        <w:ind w:left="3218" w:hanging="360"/>
      </w:pPr>
      <w:rPr>
        <w:rFonts w:ascii="Wingdings" w:hAnsi="Wingdings" w:hint="default"/>
      </w:rPr>
    </w:lvl>
    <w:lvl w:ilvl="3" w:tplc="08090001" w:tentative="1">
      <w:start w:val="1"/>
      <w:numFmt w:val="bullet"/>
      <w:lvlText w:val=""/>
      <w:lvlJc w:val="left"/>
      <w:pPr>
        <w:tabs>
          <w:tab w:val="num" w:pos="3938"/>
        </w:tabs>
        <w:ind w:left="3938" w:hanging="360"/>
      </w:pPr>
      <w:rPr>
        <w:rFonts w:ascii="Symbol" w:hAnsi="Symbol" w:hint="default"/>
      </w:rPr>
    </w:lvl>
    <w:lvl w:ilvl="4" w:tplc="08090003" w:tentative="1">
      <w:start w:val="1"/>
      <w:numFmt w:val="bullet"/>
      <w:lvlText w:val="o"/>
      <w:lvlJc w:val="left"/>
      <w:pPr>
        <w:tabs>
          <w:tab w:val="num" w:pos="4658"/>
        </w:tabs>
        <w:ind w:left="4658" w:hanging="360"/>
      </w:pPr>
      <w:rPr>
        <w:rFonts w:ascii="Courier New" w:hAnsi="Courier New" w:cs="Courier New" w:hint="default"/>
      </w:rPr>
    </w:lvl>
    <w:lvl w:ilvl="5" w:tplc="08090005" w:tentative="1">
      <w:start w:val="1"/>
      <w:numFmt w:val="bullet"/>
      <w:lvlText w:val=""/>
      <w:lvlJc w:val="left"/>
      <w:pPr>
        <w:tabs>
          <w:tab w:val="num" w:pos="5378"/>
        </w:tabs>
        <w:ind w:left="5378" w:hanging="360"/>
      </w:pPr>
      <w:rPr>
        <w:rFonts w:ascii="Wingdings" w:hAnsi="Wingdings" w:hint="default"/>
      </w:rPr>
    </w:lvl>
    <w:lvl w:ilvl="6" w:tplc="08090001" w:tentative="1">
      <w:start w:val="1"/>
      <w:numFmt w:val="bullet"/>
      <w:lvlText w:val=""/>
      <w:lvlJc w:val="left"/>
      <w:pPr>
        <w:tabs>
          <w:tab w:val="num" w:pos="6098"/>
        </w:tabs>
        <w:ind w:left="6098" w:hanging="360"/>
      </w:pPr>
      <w:rPr>
        <w:rFonts w:ascii="Symbol" w:hAnsi="Symbol" w:hint="default"/>
      </w:rPr>
    </w:lvl>
    <w:lvl w:ilvl="7" w:tplc="08090003" w:tentative="1">
      <w:start w:val="1"/>
      <w:numFmt w:val="bullet"/>
      <w:lvlText w:val="o"/>
      <w:lvlJc w:val="left"/>
      <w:pPr>
        <w:tabs>
          <w:tab w:val="num" w:pos="6818"/>
        </w:tabs>
        <w:ind w:left="6818" w:hanging="360"/>
      </w:pPr>
      <w:rPr>
        <w:rFonts w:ascii="Courier New" w:hAnsi="Courier New" w:cs="Courier New" w:hint="default"/>
      </w:rPr>
    </w:lvl>
    <w:lvl w:ilvl="8" w:tplc="08090005" w:tentative="1">
      <w:start w:val="1"/>
      <w:numFmt w:val="bullet"/>
      <w:lvlText w:val=""/>
      <w:lvlJc w:val="left"/>
      <w:pPr>
        <w:tabs>
          <w:tab w:val="num" w:pos="7538"/>
        </w:tabs>
        <w:ind w:left="7538" w:hanging="360"/>
      </w:pPr>
      <w:rPr>
        <w:rFonts w:ascii="Wingdings" w:hAnsi="Wingdings" w:hint="default"/>
      </w:rPr>
    </w:lvl>
  </w:abstractNum>
  <w:abstractNum w:abstractNumId="49" w15:restartNumberingAfterBreak="0">
    <w:nsid w:val="77827E86"/>
    <w:multiLevelType w:val="hybridMultilevel"/>
    <w:tmpl w:val="B9C4288A"/>
    <w:lvl w:ilvl="0" w:tplc="9F5AD142">
      <w:start w:val="1"/>
      <w:numFmt w:val="upperLetter"/>
      <w:lvlText w:val="%1."/>
      <w:lvlJc w:val="left"/>
      <w:pPr>
        <w:ind w:left="720" w:hanging="360"/>
      </w:pPr>
      <w:rPr>
        <w:rFonts w:hint="default"/>
        <w:color w:val="E2B000"/>
        <w:u w:color="E2B000"/>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0" w15:restartNumberingAfterBreak="0">
    <w:nsid w:val="77F24557"/>
    <w:multiLevelType w:val="hybridMultilevel"/>
    <w:tmpl w:val="BBD8C61C"/>
    <w:lvl w:ilvl="0" w:tplc="0809000F">
      <w:start w:val="1"/>
      <w:numFmt w:val="decimal"/>
      <w:lvlText w:val="%1."/>
      <w:lvlJc w:val="left"/>
      <w:pPr>
        <w:ind w:left="1074" w:hanging="360"/>
      </w:pPr>
    </w:lvl>
    <w:lvl w:ilvl="1" w:tplc="08090019">
      <w:start w:val="1"/>
      <w:numFmt w:val="lowerLetter"/>
      <w:lvlText w:val="%2."/>
      <w:lvlJc w:val="left"/>
      <w:pPr>
        <w:ind w:left="1794" w:hanging="360"/>
      </w:pPr>
    </w:lvl>
    <w:lvl w:ilvl="2" w:tplc="0809001B">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51" w15:restartNumberingAfterBreak="0">
    <w:nsid w:val="78EE276C"/>
    <w:multiLevelType w:val="hybridMultilevel"/>
    <w:tmpl w:val="4AACFCCC"/>
    <w:lvl w:ilvl="0" w:tplc="08063D22">
      <w:start w:val="1"/>
      <w:numFmt w:val="bullet"/>
      <w:lvlText w:val=""/>
      <w:lvlJc w:val="left"/>
      <w:pPr>
        <w:ind w:left="720" w:hanging="360"/>
      </w:pPr>
      <w:rPr>
        <w:rFonts w:ascii="Symbol" w:hAnsi="Symbol" w:hint="default"/>
        <w:color w:val="EFA70F" w:themeColor="accent4"/>
        <w:u w:color="EFA70F" w:themeColor="accent4"/>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7D910697"/>
    <w:multiLevelType w:val="hybridMultilevel"/>
    <w:tmpl w:val="B246C694"/>
    <w:lvl w:ilvl="0" w:tplc="D2E89EEC">
      <w:start w:val="1"/>
      <w:numFmt w:val="lowerLetter"/>
      <w:lvlText w:val="%1)"/>
      <w:lvlJc w:val="left"/>
      <w:pPr>
        <w:ind w:left="1080" w:hanging="360"/>
      </w:pPr>
      <w:rPr>
        <w:rFonts w:hint="default"/>
        <w:color w:val="E2B000"/>
        <w:u w:color="E2B000"/>
      </w:rPr>
    </w:lvl>
    <w:lvl w:ilvl="1" w:tplc="08090019">
      <w:start w:val="1"/>
      <w:numFmt w:val="lowerLetter"/>
      <w:lvlText w:val="%2."/>
      <w:lvlJc w:val="left"/>
      <w:pPr>
        <w:ind w:left="1800" w:hanging="360"/>
      </w:pPr>
    </w:lvl>
    <w:lvl w:ilvl="2" w:tplc="0809001B">
      <w:start w:val="1"/>
      <w:numFmt w:val="lowerRoman"/>
      <w:lvlText w:val="%3."/>
      <w:lvlJc w:val="right"/>
      <w:pPr>
        <w:ind w:left="2520" w:hanging="180"/>
      </w:pPr>
    </w:lvl>
    <w:lvl w:ilvl="3" w:tplc="0809000F">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53" w15:restartNumberingAfterBreak="0">
    <w:nsid w:val="7DFF6E9C"/>
    <w:multiLevelType w:val="hybridMultilevel"/>
    <w:tmpl w:val="799A887E"/>
    <w:lvl w:ilvl="0" w:tplc="D2E89EEC">
      <w:start w:val="1"/>
      <w:numFmt w:val="lowerLetter"/>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4" w15:restartNumberingAfterBreak="0">
    <w:nsid w:val="7E943595"/>
    <w:multiLevelType w:val="hybridMultilevel"/>
    <w:tmpl w:val="ACD03342"/>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5" w15:restartNumberingAfterBreak="0">
    <w:nsid w:val="7FCE4D2A"/>
    <w:multiLevelType w:val="hybridMultilevel"/>
    <w:tmpl w:val="90301136"/>
    <w:lvl w:ilvl="0" w:tplc="D2E89EEC">
      <w:start w:val="1"/>
      <w:numFmt w:val="lowerLetter"/>
      <w:lvlText w:val="%1)"/>
      <w:lvlJc w:val="left"/>
      <w:pPr>
        <w:ind w:left="720" w:hanging="360"/>
      </w:pPr>
      <w:rPr>
        <w:rFonts w:hint="default"/>
        <w:color w:val="E2B000"/>
        <w:u w:color="E2B000"/>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122385126">
    <w:abstractNumId w:val="4"/>
  </w:num>
  <w:num w:numId="2" w16cid:durableId="94180376">
    <w:abstractNumId w:val="9"/>
  </w:num>
  <w:num w:numId="3" w16cid:durableId="112402301">
    <w:abstractNumId w:val="21"/>
  </w:num>
  <w:num w:numId="4" w16cid:durableId="1467355622">
    <w:abstractNumId w:val="38"/>
  </w:num>
  <w:num w:numId="5" w16cid:durableId="1782606723">
    <w:abstractNumId w:val="22"/>
  </w:num>
  <w:num w:numId="6" w16cid:durableId="987981972">
    <w:abstractNumId w:val="8"/>
  </w:num>
  <w:num w:numId="7" w16cid:durableId="1046954250">
    <w:abstractNumId w:val="10"/>
  </w:num>
  <w:num w:numId="8" w16cid:durableId="428241324">
    <w:abstractNumId w:val="11"/>
  </w:num>
  <w:num w:numId="9" w16cid:durableId="1997028843">
    <w:abstractNumId w:val="46"/>
  </w:num>
  <w:num w:numId="10" w16cid:durableId="2020505637">
    <w:abstractNumId w:val="19"/>
  </w:num>
  <w:num w:numId="11" w16cid:durableId="1693611698">
    <w:abstractNumId w:val="23"/>
  </w:num>
  <w:num w:numId="12" w16cid:durableId="1995841347">
    <w:abstractNumId w:val="47"/>
  </w:num>
  <w:num w:numId="13" w16cid:durableId="629366425">
    <w:abstractNumId w:val="5"/>
  </w:num>
  <w:num w:numId="14" w16cid:durableId="1190752739">
    <w:abstractNumId w:val="53"/>
  </w:num>
  <w:num w:numId="15" w16cid:durableId="924529459">
    <w:abstractNumId w:val="1"/>
  </w:num>
  <w:num w:numId="16" w16cid:durableId="406997308">
    <w:abstractNumId w:val="2"/>
  </w:num>
  <w:num w:numId="17" w16cid:durableId="860439767">
    <w:abstractNumId w:val="49"/>
  </w:num>
  <w:num w:numId="18" w16cid:durableId="742415883">
    <w:abstractNumId w:val="3"/>
  </w:num>
  <w:num w:numId="19" w16cid:durableId="57677067">
    <w:abstractNumId w:val="15"/>
  </w:num>
  <w:num w:numId="20" w16cid:durableId="320886463">
    <w:abstractNumId w:val="50"/>
  </w:num>
  <w:num w:numId="21" w16cid:durableId="2014603159">
    <w:abstractNumId w:val="12"/>
  </w:num>
  <w:num w:numId="22" w16cid:durableId="1891067841">
    <w:abstractNumId w:val="42"/>
  </w:num>
  <w:num w:numId="23" w16cid:durableId="1708331621">
    <w:abstractNumId w:val="33"/>
  </w:num>
  <w:num w:numId="24" w16cid:durableId="864902280">
    <w:abstractNumId w:val="55"/>
  </w:num>
  <w:num w:numId="25" w16cid:durableId="289558740">
    <w:abstractNumId w:val="13"/>
  </w:num>
  <w:num w:numId="26" w16cid:durableId="1828395048">
    <w:abstractNumId w:val="17"/>
  </w:num>
  <w:num w:numId="27" w16cid:durableId="728772604">
    <w:abstractNumId w:val="37"/>
  </w:num>
  <w:num w:numId="28" w16cid:durableId="408190463">
    <w:abstractNumId w:val="52"/>
  </w:num>
  <w:num w:numId="29" w16cid:durableId="43219881">
    <w:abstractNumId w:val="40"/>
  </w:num>
  <w:num w:numId="30" w16cid:durableId="516233400">
    <w:abstractNumId w:val="54"/>
  </w:num>
  <w:num w:numId="31" w16cid:durableId="774595799">
    <w:abstractNumId w:val="32"/>
  </w:num>
  <w:num w:numId="32" w16cid:durableId="990207239">
    <w:abstractNumId w:val="30"/>
  </w:num>
  <w:num w:numId="33" w16cid:durableId="1488866154">
    <w:abstractNumId w:val="43"/>
  </w:num>
  <w:num w:numId="34" w16cid:durableId="104345677">
    <w:abstractNumId w:val="27"/>
  </w:num>
  <w:num w:numId="35" w16cid:durableId="334190267">
    <w:abstractNumId w:val="28"/>
  </w:num>
  <w:num w:numId="36" w16cid:durableId="757823457">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177844507">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397633783">
    <w:abstractNumId w:val="18"/>
  </w:num>
  <w:num w:numId="39" w16cid:durableId="474220551">
    <w:abstractNumId w:val="35"/>
  </w:num>
  <w:num w:numId="40" w16cid:durableId="384915403">
    <w:abstractNumId w:val="25"/>
  </w:num>
  <w:num w:numId="41" w16cid:durableId="1542858321">
    <w:abstractNumId w:val="6"/>
  </w:num>
  <w:num w:numId="42" w16cid:durableId="2035691424">
    <w:abstractNumId w:val="51"/>
  </w:num>
  <w:num w:numId="43" w16cid:durableId="870915880">
    <w:abstractNumId w:val="34"/>
  </w:num>
  <w:num w:numId="44" w16cid:durableId="815534830">
    <w:abstractNumId w:val="26"/>
  </w:num>
  <w:num w:numId="45" w16cid:durableId="1231422713">
    <w:abstractNumId w:val="39"/>
  </w:num>
  <w:num w:numId="46" w16cid:durableId="481772415">
    <w:abstractNumId w:val="44"/>
  </w:num>
  <w:num w:numId="47" w16cid:durableId="1254163839">
    <w:abstractNumId w:val="29"/>
  </w:num>
  <w:num w:numId="48" w16cid:durableId="1324898368">
    <w:abstractNumId w:val="0"/>
  </w:num>
  <w:num w:numId="49" w16cid:durableId="496965578">
    <w:abstractNumId w:val="45"/>
  </w:num>
  <w:num w:numId="50" w16cid:durableId="1373654598">
    <w:abstractNumId w:val="24"/>
  </w:num>
  <w:num w:numId="51" w16cid:durableId="1545601026">
    <w:abstractNumId w:val="20"/>
  </w:num>
  <w:num w:numId="52" w16cid:durableId="1341278102">
    <w:abstractNumId w:val="7"/>
  </w:num>
  <w:num w:numId="53" w16cid:durableId="753403398">
    <w:abstractNumId w:val="16"/>
  </w:num>
  <w:num w:numId="54" w16cid:durableId="1654484213">
    <w:abstractNumId w:val="48"/>
  </w:num>
  <w:num w:numId="55" w16cid:durableId="2005934832">
    <w:abstractNumId w:val="36"/>
  </w:num>
  <w:num w:numId="56" w16cid:durableId="1433238611">
    <w:abstractNumId w:val="31"/>
  </w:num>
  <w:num w:numId="57" w16cid:durableId="1335690856">
    <w:abstractNumId w:val="14"/>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005BD"/>
    <w:rsid w:val="00013425"/>
    <w:rsid w:val="00013580"/>
    <w:rsid w:val="00013968"/>
    <w:rsid w:val="00014500"/>
    <w:rsid w:val="000229CC"/>
    <w:rsid w:val="00024125"/>
    <w:rsid w:val="000347F5"/>
    <w:rsid w:val="00040010"/>
    <w:rsid w:val="00044A29"/>
    <w:rsid w:val="00055D8C"/>
    <w:rsid w:val="00061EB3"/>
    <w:rsid w:val="000634DA"/>
    <w:rsid w:val="000660CF"/>
    <w:rsid w:val="00066792"/>
    <w:rsid w:val="000679DE"/>
    <w:rsid w:val="00070765"/>
    <w:rsid w:val="00074630"/>
    <w:rsid w:val="0007695E"/>
    <w:rsid w:val="00076B40"/>
    <w:rsid w:val="000823EA"/>
    <w:rsid w:val="00083746"/>
    <w:rsid w:val="0008529E"/>
    <w:rsid w:val="00087F9F"/>
    <w:rsid w:val="00090D50"/>
    <w:rsid w:val="00090F88"/>
    <w:rsid w:val="00092F46"/>
    <w:rsid w:val="00093389"/>
    <w:rsid w:val="00094650"/>
    <w:rsid w:val="000A4B10"/>
    <w:rsid w:val="000A4B53"/>
    <w:rsid w:val="000A559A"/>
    <w:rsid w:val="000B1017"/>
    <w:rsid w:val="000B182C"/>
    <w:rsid w:val="000B19EB"/>
    <w:rsid w:val="000B459D"/>
    <w:rsid w:val="000B5C9A"/>
    <w:rsid w:val="000C1581"/>
    <w:rsid w:val="000C382D"/>
    <w:rsid w:val="000C39A9"/>
    <w:rsid w:val="000C639C"/>
    <w:rsid w:val="000D00F4"/>
    <w:rsid w:val="000D3243"/>
    <w:rsid w:val="000D3776"/>
    <w:rsid w:val="000D45CE"/>
    <w:rsid w:val="000D5EEE"/>
    <w:rsid w:val="000D64B4"/>
    <w:rsid w:val="000D6C49"/>
    <w:rsid w:val="000E315B"/>
    <w:rsid w:val="000E3FC1"/>
    <w:rsid w:val="000E72A0"/>
    <w:rsid w:val="000F0838"/>
    <w:rsid w:val="000F0DBB"/>
    <w:rsid w:val="000F4095"/>
    <w:rsid w:val="000F54E5"/>
    <w:rsid w:val="000F77E1"/>
    <w:rsid w:val="000F79C5"/>
    <w:rsid w:val="001005BD"/>
    <w:rsid w:val="00105E0C"/>
    <w:rsid w:val="001071F0"/>
    <w:rsid w:val="0011229D"/>
    <w:rsid w:val="001128BD"/>
    <w:rsid w:val="00113868"/>
    <w:rsid w:val="00121E5D"/>
    <w:rsid w:val="0012586A"/>
    <w:rsid w:val="0012752E"/>
    <w:rsid w:val="00127B6D"/>
    <w:rsid w:val="0013638F"/>
    <w:rsid w:val="001379AD"/>
    <w:rsid w:val="00143AFF"/>
    <w:rsid w:val="00144BB7"/>
    <w:rsid w:val="00151429"/>
    <w:rsid w:val="00156ECD"/>
    <w:rsid w:val="001612F8"/>
    <w:rsid w:val="001650BD"/>
    <w:rsid w:val="00165848"/>
    <w:rsid w:val="0016752D"/>
    <w:rsid w:val="001700A4"/>
    <w:rsid w:val="001707C7"/>
    <w:rsid w:val="00172E87"/>
    <w:rsid w:val="00172EE3"/>
    <w:rsid w:val="001739EE"/>
    <w:rsid w:val="001746D0"/>
    <w:rsid w:val="00176E87"/>
    <w:rsid w:val="00184129"/>
    <w:rsid w:val="001842D4"/>
    <w:rsid w:val="00190ADC"/>
    <w:rsid w:val="001922A2"/>
    <w:rsid w:val="00193346"/>
    <w:rsid w:val="001946CC"/>
    <w:rsid w:val="001955A7"/>
    <w:rsid w:val="00197362"/>
    <w:rsid w:val="001A40E7"/>
    <w:rsid w:val="001A5164"/>
    <w:rsid w:val="001A6F19"/>
    <w:rsid w:val="001B0849"/>
    <w:rsid w:val="001B19E4"/>
    <w:rsid w:val="001B2905"/>
    <w:rsid w:val="001B68D2"/>
    <w:rsid w:val="001B7F0C"/>
    <w:rsid w:val="001C26AF"/>
    <w:rsid w:val="001C3AEF"/>
    <w:rsid w:val="001C6132"/>
    <w:rsid w:val="001C66C2"/>
    <w:rsid w:val="001D0D2C"/>
    <w:rsid w:val="001D255F"/>
    <w:rsid w:val="001D5545"/>
    <w:rsid w:val="001D70E4"/>
    <w:rsid w:val="001D7C57"/>
    <w:rsid w:val="001E7C14"/>
    <w:rsid w:val="001F3F22"/>
    <w:rsid w:val="001F4421"/>
    <w:rsid w:val="0020007C"/>
    <w:rsid w:val="00204470"/>
    <w:rsid w:val="00206FAF"/>
    <w:rsid w:val="00207923"/>
    <w:rsid w:val="0021055A"/>
    <w:rsid w:val="00210C83"/>
    <w:rsid w:val="00215AD7"/>
    <w:rsid w:val="00215B03"/>
    <w:rsid w:val="002202A1"/>
    <w:rsid w:val="00223011"/>
    <w:rsid w:val="00224C12"/>
    <w:rsid w:val="00226959"/>
    <w:rsid w:val="00226B0B"/>
    <w:rsid w:val="00230FDB"/>
    <w:rsid w:val="00232DE3"/>
    <w:rsid w:val="00234679"/>
    <w:rsid w:val="002365E5"/>
    <w:rsid w:val="00236B24"/>
    <w:rsid w:val="0024659F"/>
    <w:rsid w:val="002517A9"/>
    <w:rsid w:val="00252070"/>
    <w:rsid w:val="00254EF6"/>
    <w:rsid w:val="00255DF2"/>
    <w:rsid w:val="002647D1"/>
    <w:rsid w:val="002647D3"/>
    <w:rsid w:val="00265B9A"/>
    <w:rsid w:val="00276341"/>
    <w:rsid w:val="00276741"/>
    <w:rsid w:val="00277649"/>
    <w:rsid w:val="0028483C"/>
    <w:rsid w:val="0029290D"/>
    <w:rsid w:val="00295B8C"/>
    <w:rsid w:val="002A2667"/>
    <w:rsid w:val="002A34E5"/>
    <w:rsid w:val="002A591D"/>
    <w:rsid w:val="002A6EA6"/>
    <w:rsid w:val="002A6ED1"/>
    <w:rsid w:val="002B218B"/>
    <w:rsid w:val="002B4074"/>
    <w:rsid w:val="002C1585"/>
    <w:rsid w:val="002D08A8"/>
    <w:rsid w:val="002D1BA6"/>
    <w:rsid w:val="002D3C3E"/>
    <w:rsid w:val="002D48E9"/>
    <w:rsid w:val="002E002F"/>
    <w:rsid w:val="002E1668"/>
    <w:rsid w:val="002E1924"/>
    <w:rsid w:val="002E27F4"/>
    <w:rsid w:val="002E3ABD"/>
    <w:rsid w:val="002E6A85"/>
    <w:rsid w:val="002F23D7"/>
    <w:rsid w:val="002F28D5"/>
    <w:rsid w:val="0030411E"/>
    <w:rsid w:val="00306A67"/>
    <w:rsid w:val="0031023F"/>
    <w:rsid w:val="00310BD4"/>
    <w:rsid w:val="0031277E"/>
    <w:rsid w:val="003130FE"/>
    <w:rsid w:val="00313E9E"/>
    <w:rsid w:val="00314300"/>
    <w:rsid w:val="00315382"/>
    <w:rsid w:val="0032184F"/>
    <w:rsid w:val="00321869"/>
    <w:rsid w:val="00321B43"/>
    <w:rsid w:val="00322013"/>
    <w:rsid w:val="003231EE"/>
    <w:rsid w:val="00323408"/>
    <w:rsid w:val="003246B8"/>
    <w:rsid w:val="00324A61"/>
    <w:rsid w:val="00327342"/>
    <w:rsid w:val="00330450"/>
    <w:rsid w:val="003304BF"/>
    <w:rsid w:val="003310EA"/>
    <w:rsid w:val="00331939"/>
    <w:rsid w:val="00332724"/>
    <w:rsid w:val="00336628"/>
    <w:rsid w:val="00352806"/>
    <w:rsid w:val="00354B29"/>
    <w:rsid w:val="00356322"/>
    <w:rsid w:val="00360A3E"/>
    <w:rsid w:val="00364115"/>
    <w:rsid w:val="0036412C"/>
    <w:rsid w:val="003648D9"/>
    <w:rsid w:val="00365D47"/>
    <w:rsid w:val="00366C7E"/>
    <w:rsid w:val="00370CFD"/>
    <w:rsid w:val="00375A07"/>
    <w:rsid w:val="00375A4E"/>
    <w:rsid w:val="00380C52"/>
    <w:rsid w:val="00380FC9"/>
    <w:rsid w:val="00381CD4"/>
    <w:rsid w:val="003822F4"/>
    <w:rsid w:val="003831FB"/>
    <w:rsid w:val="00387DC5"/>
    <w:rsid w:val="003921E1"/>
    <w:rsid w:val="00393B96"/>
    <w:rsid w:val="003A5006"/>
    <w:rsid w:val="003B0865"/>
    <w:rsid w:val="003B40C1"/>
    <w:rsid w:val="003B55FA"/>
    <w:rsid w:val="003B616B"/>
    <w:rsid w:val="003C1F92"/>
    <w:rsid w:val="003D2FE9"/>
    <w:rsid w:val="003D3A2C"/>
    <w:rsid w:val="003D5306"/>
    <w:rsid w:val="003D7435"/>
    <w:rsid w:val="003D7F9F"/>
    <w:rsid w:val="003E1B4D"/>
    <w:rsid w:val="003E3AE5"/>
    <w:rsid w:val="003E6681"/>
    <w:rsid w:val="003E6C31"/>
    <w:rsid w:val="003F18F4"/>
    <w:rsid w:val="003F6B05"/>
    <w:rsid w:val="003F7A5C"/>
    <w:rsid w:val="004010BA"/>
    <w:rsid w:val="0041424C"/>
    <w:rsid w:val="004159B5"/>
    <w:rsid w:val="0042075D"/>
    <w:rsid w:val="004234AD"/>
    <w:rsid w:val="0042445D"/>
    <w:rsid w:val="0042774A"/>
    <w:rsid w:val="00431229"/>
    <w:rsid w:val="00435E68"/>
    <w:rsid w:val="00436BE5"/>
    <w:rsid w:val="00441896"/>
    <w:rsid w:val="00442631"/>
    <w:rsid w:val="00443A12"/>
    <w:rsid w:val="0044549F"/>
    <w:rsid w:val="00445589"/>
    <w:rsid w:val="0044600C"/>
    <w:rsid w:val="00447BF7"/>
    <w:rsid w:val="0045236C"/>
    <w:rsid w:val="004528BE"/>
    <w:rsid w:val="00455DD4"/>
    <w:rsid w:val="00457C33"/>
    <w:rsid w:val="004605A2"/>
    <w:rsid w:val="00460A79"/>
    <w:rsid w:val="004627DE"/>
    <w:rsid w:val="00465A5D"/>
    <w:rsid w:val="00467AAF"/>
    <w:rsid w:val="0047465D"/>
    <w:rsid w:val="004763ED"/>
    <w:rsid w:val="0047724F"/>
    <w:rsid w:val="0048394F"/>
    <w:rsid w:val="004859B0"/>
    <w:rsid w:val="00490532"/>
    <w:rsid w:val="00491F0A"/>
    <w:rsid w:val="0049311A"/>
    <w:rsid w:val="004954F4"/>
    <w:rsid w:val="004A3A5E"/>
    <w:rsid w:val="004A5B49"/>
    <w:rsid w:val="004A72EF"/>
    <w:rsid w:val="004B1438"/>
    <w:rsid w:val="004B70C9"/>
    <w:rsid w:val="004B7F2D"/>
    <w:rsid w:val="004C6A54"/>
    <w:rsid w:val="004C7854"/>
    <w:rsid w:val="004C7ACB"/>
    <w:rsid w:val="004D022E"/>
    <w:rsid w:val="004D29D1"/>
    <w:rsid w:val="004D2A2E"/>
    <w:rsid w:val="004D3101"/>
    <w:rsid w:val="004D4B14"/>
    <w:rsid w:val="004E354E"/>
    <w:rsid w:val="004E4330"/>
    <w:rsid w:val="004E5CB7"/>
    <w:rsid w:val="004F2CF2"/>
    <w:rsid w:val="004F7CB8"/>
    <w:rsid w:val="00504E4B"/>
    <w:rsid w:val="00516544"/>
    <w:rsid w:val="00516F2C"/>
    <w:rsid w:val="0051703E"/>
    <w:rsid w:val="005172DB"/>
    <w:rsid w:val="005209D3"/>
    <w:rsid w:val="00524540"/>
    <w:rsid w:val="0052470B"/>
    <w:rsid w:val="00524C83"/>
    <w:rsid w:val="0053113C"/>
    <w:rsid w:val="00531C33"/>
    <w:rsid w:val="005331B4"/>
    <w:rsid w:val="00533E2F"/>
    <w:rsid w:val="005441C8"/>
    <w:rsid w:val="00544338"/>
    <w:rsid w:val="0054553C"/>
    <w:rsid w:val="00547D29"/>
    <w:rsid w:val="00547E38"/>
    <w:rsid w:val="00547F69"/>
    <w:rsid w:val="0055162C"/>
    <w:rsid w:val="005536AD"/>
    <w:rsid w:val="005546F0"/>
    <w:rsid w:val="0055489C"/>
    <w:rsid w:val="00560A61"/>
    <w:rsid w:val="00560C47"/>
    <w:rsid w:val="00564A30"/>
    <w:rsid w:val="00566A3B"/>
    <w:rsid w:val="00571777"/>
    <w:rsid w:val="00575A0F"/>
    <w:rsid w:val="00582DFE"/>
    <w:rsid w:val="005832B0"/>
    <w:rsid w:val="005846DF"/>
    <w:rsid w:val="005867ED"/>
    <w:rsid w:val="00587BA6"/>
    <w:rsid w:val="00591885"/>
    <w:rsid w:val="00595592"/>
    <w:rsid w:val="00597DAF"/>
    <w:rsid w:val="005A0701"/>
    <w:rsid w:val="005A1D65"/>
    <w:rsid w:val="005A7798"/>
    <w:rsid w:val="005B08D1"/>
    <w:rsid w:val="005B4832"/>
    <w:rsid w:val="005B4899"/>
    <w:rsid w:val="005B5BEE"/>
    <w:rsid w:val="005B6E0C"/>
    <w:rsid w:val="005C1612"/>
    <w:rsid w:val="005C2C1E"/>
    <w:rsid w:val="005C2CAE"/>
    <w:rsid w:val="005C2F26"/>
    <w:rsid w:val="005C4150"/>
    <w:rsid w:val="005D14E9"/>
    <w:rsid w:val="005D16C1"/>
    <w:rsid w:val="005D1716"/>
    <w:rsid w:val="005D39C0"/>
    <w:rsid w:val="005D6D06"/>
    <w:rsid w:val="005D7663"/>
    <w:rsid w:val="005E2334"/>
    <w:rsid w:val="005E472C"/>
    <w:rsid w:val="005E4C99"/>
    <w:rsid w:val="005E60FB"/>
    <w:rsid w:val="005E675B"/>
    <w:rsid w:val="005F2958"/>
    <w:rsid w:val="006008AA"/>
    <w:rsid w:val="006029CD"/>
    <w:rsid w:val="00602E84"/>
    <w:rsid w:val="006041E8"/>
    <w:rsid w:val="006119F9"/>
    <w:rsid w:val="00614997"/>
    <w:rsid w:val="00620D11"/>
    <w:rsid w:val="00621B8B"/>
    <w:rsid w:val="006234F8"/>
    <w:rsid w:val="006260A5"/>
    <w:rsid w:val="00627D40"/>
    <w:rsid w:val="00630852"/>
    <w:rsid w:val="00631F59"/>
    <w:rsid w:val="00632047"/>
    <w:rsid w:val="00632EE4"/>
    <w:rsid w:val="006337A8"/>
    <w:rsid w:val="00634CB2"/>
    <w:rsid w:val="0064362F"/>
    <w:rsid w:val="00644B94"/>
    <w:rsid w:val="00650134"/>
    <w:rsid w:val="00654871"/>
    <w:rsid w:val="006575DA"/>
    <w:rsid w:val="00665862"/>
    <w:rsid w:val="00666FA8"/>
    <w:rsid w:val="00671D09"/>
    <w:rsid w:val="00673BC0"/>
    <w:rsid w:val="006742CD"/>
    <w:rsid w:val="006821F9"/>
    <w:rsid w:val="00693CC3"/>
    <w:rsid w:val="00694A39"/>
    <w:rsid w:val="006A0DC2"/>
    <w:rsid w:val="006A13BD"/>
    <w:rsid w:val="006A1493"/>
    <w:rsid w:val="006A21F3"/>
    <w:rsid w:val="006A254C"/>
    <w:rsid w:val="006A3F0F"/>
    <w:rsid w:val="006A5B6E"/>
    <w:rsid w:val="006A79D7"/>
    <w:rsid w:val="006B2C2A"/>
    <w:rsid w:val="006B5DAC"/>
    <w:rsid w:val="006B6EEF"/>
    <w:rsid w:val="006C1CB8"/>
    <w:rsid w:val="006C2DDB"/>
    <w:rsid w:val="006C7DD6"/>
    <w:rsid w:val="006D2506"/>
    <w:rsid w:val="006D408B"/>
    <w:rsid w:val="006D47CC"/>
    <w:rsid w:val="006D584A"/>
    <w:rsid w:val="006D6752"/>
    <w:rsid w:val="006D6F11"/>
    <w:rsid w:val="006D7FB6"/>
    <w:rsid w:val="006E1525"/>
    <w:rsid w:val="006E5189"/>
    <w:rsid w:val="006F0CCA"/>
    <w:rsid w:val="006F18C4"/>
    <w:rsid w:val="006F2925"/>
    <w:rsid w:val="006F4933"/>
    <w:rsid w:val="006F4DD5"/>
    <w:rsid w:val="006F6AA1"/>
    <w:rsid w:val="006F7265"/>
    <w:rsid w:val="00700BB6"/>
    <w:rsid w:val="00700DB4"/>
    <w:rsid w:val="00703714"/>
    <w:rsid w:val="00705C9E"/>
    <w:rsid w:val="00705D0C"/>
    <w:rsid w:val="0070757B"/>
    <w:rsid w:val="007078E9"/>
    <w:rsid w:val="00712C14"/>
    <w:rsid w:val="007162A8"/>
    <w:rsid w:val="007200E2"/>
    <w:rsid w:val="00720C55"/>
    <w:rsid w:val="007274F0"/>
    <w:rsid w:val="00727CCD"/>
    <w:rsid w:val="00732F69"/>
    <w:rsid w:val="00733C80"/>
    <w:rsid w:val="00736FFD"/>
    <w:rsid w:val="0074029F"/>
    <w:rsid w:val="00740DFE"/>
    <w:rsid w:val="00741499"/>
    <w:rsid w:val="0074188D"/>
    <w:rsid w:val="00741D1A"/>
    <w:rsid w:val="00746D1F"/>
    <w:rsid w:val="00751241"/>
    <w:rsid w:val="0075263D"/>
    <w:rsid w:val="00756DDC"/>
    <w:rsid w:val="00761DF0"/>
    <w:rsid w:val="00762922"/>
    <w:rsid w:val="0076579A"/>
    <w:rsid w:val="0077123A"/>
    <w:rsid w:val="00773C6B"/>
    <w:rsid w:val="00776D5D"/>
    <w:rsid w:val="00781217"/>
    <w:rsid w:val="00781EE7"/>
    <w:rsid w:val="00783B85"/>
    <w:rsid w:val="0078610B"/>
    <w:rsid w:val="00791684"/>
    <w:rsid w:val="00791E04"/>
    <w:rsid w:val="00792BE0"/>
    <w:rsid w:val="0079451E"/>
    <w:rsid w:val="00796362"/>
    <w:rsid w:val="0079679E"/>
    <w:rsid w:val="007A1B86"/>
    <w:rsid w:val="007A2597"/>
    <w:rsid w:val="007A5308"/>
    <w:rsid w:val="007A6745"/>
    <w:rsid w:val="007B2427"/>
    <w:rsid w:val="007C00A6"/>
    <w:rsid w:val="007C027E"/>
    <w:rsid w:val="007C2D0C"/>
    <w:rsid w:val="007C38AA"/>
    <w:rsid w:val="007C74DD"/>
    <w:rsid w:val="007D0382"/>
    <w:rsid w:val="007D16CF"/>
    <w:rsid w:val="007D1B16"/>
    <w:rsid w:val="007D21D2"/>
    <w:rsid w:val="007D7BA5"/>
    <w:rsid w:val="007E095F"/>
    <w:rsid w:val="007E2C57"/>
    <w:rsid w:val="007F1A43"/>
    <w:rsid w:val="007F37BC"/>
    <w:rsid w:val="007F6015"/>
    <w:rsid w:val="007F6DD2"/>
    <w:rsid w:val="007F7ED1"/>
    <w:rsid w:val="00800153"/>
    <w:rsid w:val="00801380"/>
    <w:rsid w:val="00804FE1"/>
    <w:rsid w:val="0080603C"/>
    <w:rsid w:val="008060CA"/>
    <w:rsid w:val="008070C9"/>
    <w:rsid w:val="0080765E"/>
    <w:rsid w:val="00810B41"/>
    <w:rsid w:val="00811651"/>
    <w:rsid w:val="00811ED7"/>
    <w:rsid w:val="00814834"/>
    <w:rsid w:val="00815EC4"/>
    <w:rsid w:val="008160F6"/>
    <w:rsid w:val="0081702C"/>
    <w:rsid w:val="00817E55"/>
    <w:rsid w:val="0082037E"/>
    <w:rsid w:val="00820D7A"/>
    <w:rsid w:val="008254A3"/>
    <w:rsid w:val="00826016"/>
    <w:rsid w:val="00831F46"/>
    <w:rsid w:val="00835A5F"/>
    <w:rsid w:val="00836360"/>
    <w:rsid w:val="008432F8"/>
    <w:rsid w:val="008452BE"/>
    <w:rsid w:val="008471ED"/>
    <w:rsid w:val="00851492"/>
    <w:rsid w:val="008530F9"/>
    <w:rsid w:val="00857A7C"/>
    <w:rsid w:val="0086213C"/>
    <w:rsid w:val="00863588"/>
    <w:rsid w:val="00863DD1"/>
    <w:rsid w:val="0086604E"/>
    <w:rsid w:val="008712EF"/>
    <w:rsid w:val="0087308B"/>
    <w:rsid w:val="00873FCA"/>
    <w:rsid w:val="00874A6B"/>
    <w:rsid w:val="00874CA1"/>
    <w:rsid w:val="00880B73"/>
    <w:rsid w:val="00882CDF"/>
    <w:rsid w:val="00885EAC"/>
    <w:rsid w:val="00887739"/>
    <w:rsid w:val="00890D31"/>
    <w:rsid w:val="008929F7"/>
    <w:rsid w:val="00893F29"/>
    <w:rsid w:val="008A08D9"/>
    <w:rsid w:val="008A48D7"/>
    <w:rsid w:val="008A4C09"/>
    <w:rsid w:val="008A5FF1"/>
    <w:rsid w:val="008A6503"/>
    <w:rsid w:val="008A76B8"/>
    <w:rsid w:val="008B0764"/>
    <w:rsid w:val="008B245C"/>
    <w:rsid w:val="008B2A37"/>
    <w:rsid w:val="008B41C1"/>
    <w:rsid w:val="008B64FB"/>
    <w:rsid w:val="008C006E"/>
    <w:rsid w:val="008C17B6"/>
    <w:rsid w:val="008C65BF"/>
    <w:rsid w:val="008C719A"/>
    <w:rsid w:val="008C7635"/>
    <w:rsid w:val="008D55E5"/>
    <w:rsid w:val="008D5A68"/>
    <w:rsid w:val="008D6446"/>
    <w:rsid w:val="008E006A"/>
    <w:rsid w:val="008E29BF"/>
    <w:rsid w:val="008E3950"/>
    <w:rsid w:val="008E516A"/>
    <w:rsid w:val="008F0E63"/>
    <w:rsid w:val="008F4132"/>
    <w:rsid w:val="008F4359"/>
    <w:rsid w:val="008F489F"/>
    <w:rsid w:val="008F4BBC"/>
    <w:rsid w:val="008F5437"/>
    <w:rsid w:val="008F6190"/>
    <w:rsid w:val="00902FFC"/>
    <w:rsid w:val="00906AB1"/>
    <w:rsid w:val="0090798A"/>
    <w:rsid w:val="009118FE"/>
    <w:rsid w:val="00912E63"/>
    <w:rsid w:val="009143CA"/>
    <w:rsid w:val="00921ACD"/>
    <w:rsid w:val="00921CD6"/>
    <w:rsid w:val="00927F83"/>
    <w:rsid w:val="00933339"/>
    <w:rsid w:val="00940F44"/>
    <w:rsid w:val="009427E9"/>
    <w:rsid w:val="00942B2D"/>
    <w:rsid w:val="0094602F"/>
    <w:rsid w:val="009467E2"/>
    <w:rsid w:val="00950D5F"/>
    <w:rsid w:val="00954F2F"/>
    <w:rsid w:val="00955AD5"/>
    <w:rsid w:val="00960869"/>
    <w:rsid w:val="00960DB6"/>
    <w:rsid w:val="009641CA"/>
    <w:rsid w:val="0096578F"/>
    <w:rsid w:val="00965CB4"/>
    <w:rsid w:val="00970ABE"/>
    <w:rsid w:val="009745FD"/>
    <w:rsid w:val="00974C07"/>
    <w:rsid w:val="00977B6D"/>
    <w:rsid w:val="00984416"/>
    <w:rsid w:val="00984EE9"/>
    <w:rsid w:val="009850C2"/>
    <w:rsid w:val="0098602B"/>
    <w:rsid w:val="00987873"/>
    <w:rsid w:val="00997B04"/>
    <w:rsid w:val="009A25D5"/>
    <w:rsid w:val="009A4FFE"/>
    <w:rsid w:val="009B1F9D"/>
    <w:rsid w:val="009B708D"/>
    <w:rsid w:val="009B7094"/>
    <w:rsid w:val="009B78EC"/>
    <w:rsid w:val="009C19A5"/>
    <w:rsid w:val="009C1CEE"/>
    <w:rsid w:val="009C34C7"/>
    <w:rsid w:val="009C4334"/>
    <w:rsid w:val="009C5CDC"/>
    <w:rsid w:val="009C5CEE"/>
    <w:rsid w:val="009C7422"/>
    <w:rsid w:val="009C7472"/>
    <w:rsid w:val="009D45F9"/>
    <w:rsid w:val="009D5853"/>
    <w:rsid w:val="009D7CBD"/>
    <w:rsid w:val="009E4BC1"/>
    <w:rsid w:val="009E542E"/>
    <w:rsid w:val="009E580D"/>
    <w:rsid w:val="009E591F"/>
    <w:rsid w:val="009E630D"/>
    <w:rsid w:val="009F3EDF"/>
    <w:rsid w:val="009F6A22"/>
    <w:rsid w:val="00A002A6"/>
    <w:rsid w:val="00A00C8C"/>
    <w:rsid w:val="00A1398A"/>
    <w:rsid w:val="00A14D33"/>
    <w:rsid w:val="00A219DA"/>
    <w:rsid w:val="00A21A6E"/>
    <w:rsid w:val="00A22809"/>
    <w:rsid w:val="00A23C20"/>
    <w:rsid w:val="00A23D8C"/>
    <w:rsid w:val="00A30782"/>
    <w:rsid w:val="00A30CC4"/>
    <w:rsid w:val="00A31D0A"/>
    <w:rsid w:val="00A34873"/>
    <w:rsid w:val="00A40CCF"/>
    <w:rsid w:val="00A44181"/>
    <w:rsid w:val="00A44EC7"/>
    <w:rsid w:val="00A51231"/>
    <w:rsid w:val="00A54310"/>
    <w:rsid w:val="00A5559F"/>
    <w:rsid w:val="00A55F5A"/>
    <w:rsid w:val="00A56544"/>
    <w:rsid w:val="00A569F7"/>
    <w:rsid w:val="00A571B1"/>
    <w:rsid w:val="00A62C4A"/>
    <w:rsid w:val="00A63B27"/>
    <w:rsid w:val="00A63CF7"/>
    <w:rsid w:val="00A649E0"/>
    <w:rsid w:val="00A655C0"/>
    <w:rsid w:val="00A70295"/>
    <w:rsid w:val="00A708E3"/>
    <w:rsid w:val="00A70C53"/>
    <w:rsid w:val="00A76BD5"/>
    <w:rsid w:val="00A80FDF"/>
    <w:rsid w:val="00A83197"/>
    <w:rsid w:val="00A87DF0"/>
    <w:rsid w:val="00A90667"/>
    <w:rsid w:val="00A9068E"/>
    <w:rsid w:val="00A91DB0"/>
    <w:rsid w:val="00A928F1"/>
    <w:rsid w:val="00A9724C"/>
    <w:rsid w:val="00AA1413"/>
    <w:rsid w:val="00AA2362"/>
    <w:rsid w:val="00AA266D"/>
    <w:rsid w:val="00AA4522"/>
    <w:rsid w:val="00AA515D"/>
    <w:rsid w:val="00AA532F"/>
    <w:rsid w:val="00AA5330"/>
    <w:rsid w:val="00AA6B24"/>
    <w:rsid w:val="00AA7550"/>
    <w:rsid w:val="00AA7D8A"/>
    <w:rsid w:val="00AB44E3"/>
    <w:rsid w:val="00AB6E21"/>
    <w:rsid w:val="00AC372D"/>
    <w:rsid w:val="00AC6C32"/>
    <w:rsid w:val="00AD0D1A"/>
    <w:rsid w:val="00AD5913"/>
    <w:rsid w:val="00AD5BC0"/>
    <w:rsid w:val="00AD605C"/>
    <w:rsid w:val="00AD7964"/>
    <w:rsid w:val="00AD7DF7"/>
    <w:rsid w:val="00AE03B2"/>
    <w:rsid w:val="00AF1058"/>
    <w:rsid w:val="00AF2E54"/>
    <w:rsid w:val="00AF44DA"/>
    <w:rsid w:val="00AF67C3"/>
    <w:rsid w:val="00B022DC"/>
    <w:rsid w:val="00B04B0D"/>
    <w:rsid w:val="00B0508E"/>
    <w:rsid w:val="00B143BD"/>
    <w:rsid w:val="00B15C97"/>
    <w:rsid w:val="00B17ED8"/>
    <w:rsid w:val="00B211C9"/>
    <w:rsid w:val="00B25CA5"/>
    <w:rsid w:val="00B270EC"/>
    <w:rsid w:val="00B32CE4"/>
    <w:rsid w:val="00B36E8D"/>
    <w:rsid w:val="00B37EF7"/>
    <w:rsid w:val="00B40C6B"/>
    <w:rsid w:val="00B41F2F"/>
    <w:rsid w:val="00B46FD3"/>
    <w:rsid w:val="00B473AB"/>
    <w:rsid w:val="00B4771F"/>
    <w:rsid w:val="00B47ADA"/>
    <w:rsid w:val="00B50676"/>
    <w:rsid w:val="00B548B5"/>
    <w:rsid w:val="00B54C56"/>
    <w:rsid w:val="00B55E2C"/>
    <w:rsid w:val="00B624A8"/>
    <w:rsid w:val="00B67FBE"/>
    <w:rsid w:val="00B70B2C"/>
    <w:rsid w:val="00B71261"/>
    <w:rsid w:val="00B74858"/>
    <w:rsid w:val="00B75C22"/>
    <w:rsid w:val="00B81C6F"/>
    <w:rsid w:val="00B82E98"/>
    <w:rsid w:val="00B8409E"/>
    <w:rsid w:val="00B84F09"/>
    <w:rsid w:val="00B93DFA"/>
    <w:rsid w:val="00BA0625"/>
    <w:rsid w:val="00BA1A8F"/>
    <w:rsid w:val="00BA2F19"/>
    <w:rsid w:val="00BA709E"/>
    <w:rsid w:val="00BA7F5E"/>
    <w:rsid w:val="00BB1670"/>
    <w:rsid w:val="00BB6581"/>
    <w:rsid w:val="00BB7062"/>
    <w:rsid w:val="00BC05B4"/>
    <w:rsid w:val="00BC3C9F"/>
    <w:rsid w:val="00BC4620"/>
    <w:rsid w:val="00BC69DA"/>
    <w:rsid w:val="00BC76D6"/>
    <w:rsid w:val="00BD0549"/>
    <w:rsid w:val="00BD0C0E"/>
    <w:rsid w:val="00BD37E9"/>
    <w:rsid w:val="00BD38BC"/>
    <w:rsid w:val="00BD5F81"/>
    <w:rsid w:val="00BD702D"/>
    <w:rsid w:val="00BD75CF"/>
    <w:rsid w:val="00BE208A"/>
    <w:rsid w:val="00BE2E38"/>
    <w:rsid w:val="00BE7A76"/>
    <w:rsid w:val="00BF1D51"/>
    <w:rsid w:val="00BF3CC5"/>
    <w:rsid w:val="00BF4499"/>
    <w:rsid w:val="00BF4644"/>
    <w:rsid w:val="00BF5325"/>
    <w:rsid w:val="00BF751F"/>
    <w:rsid w:val="00BF7D12"/>
    <w:rsid w:val="00C02B24"/>
    <w:rsid w:val="00C0517B"/>
    <w:rsid w:val="00C052AA"/>
    <w:rsid w:val="00C054BB"/>
    <w:rsid w:val="00C07EC5"/>
    <w:rsid w:val="00C10655"/>
    <w:rsid w:val="00C127FC"/>
    <w:rsid w:val="00C15366"/>
    <w:rsid w:val="00C15502"/>
    <w:rsid w:val="00C1757E"/>
    <w:rsid w:val="00C21D81"/>
    <w:rsid w:val="00C240B4"/>
    <w:rsid w:val="00C27B60"/>
    <w:rsid w:val="00C33BAB"/>
    <w:rsid w:val="00C42DDA"/>
    <w:rsid w:val="00C43450"/>
    <w:rsid w:val="00C43B7B"/>
    <w:rsid w:val="00C46102"/>
    <w:rsid w:val="00C506D0"/>
    <w:rsid w:val="00C50CD9"/>
    <w:rsid w:val="00C514B4"/>
    <w:rsid w:val="00C53AFC"/>
    <w:rsid w:val="00C6392F"/>
    <w:rsid w:val="00C6411A"/>
    <w:rsid w:val="00C6521C"/>
    <w:rsid w:val="00C65769"/>
    <w:rsid w:val="00C66736"/>
    <w:rsid w:val="00C66A99"/>
    <w:rsid w:val="00C70D4A"/>
    <w:rsid w:val="00C74F1A"/>
    <w:rsid w:val="00C75449"/>
    <w:rsid w:val="00C75660"/>
    <w:rsid w:val="00C76AA3"/>
    <w:rsid w:val="00C83D69"/>
    <w:rsid w:val="00C8435A"/>
    <w:rsid w:val="00C95321"/>
    <w:rsid w:val="00C95E87"/>
    <w:rsid w:val="00C96083"/>
    <w:rsid w:val="00CA0565"/>
    <w:rsid w:val="00CA07F2"/>
    <w:rsid w:val="00CA6186"/>
    <w:rsid w:val="00CA6D54"/>
    <w:rsid w:val="00CB0729"/>
    <w:rsid w:val="00CB0CF9"/>
    <w:rsid w:val="00CB101D"/>
    <w:rsid w:val="00CB14C0"/>
    <w:rsid w:val="00CB2E64"/>
    <w:rsid w:val="00CB56BD"/>
    <w:rsid w:val="00CB7674"/>
    <w:rsid w:val="00CC1BA5"/>
    <w:rsid w:val="00CC31BF"/>
    <w:rsid w:val="00CC582D"/>
    <w:rsid w:val="00CC6FA5"/>
    <w:rsid w:val="00CD1C0E"/>
    <w:rsid w:val="00CD2D8B"/>
    <w:rsid w:val="00CD75AF"/>
    <w:rsid w:val="00CD7A06"/>
    <w:rsid w:val="00CE4E4A"/>
    <w:rsid w:val="00CF1949"/>
    <w:rsid w:val="00CF239C"/>
    <w:rsid w:val="00CF3086"/>
    <w:rsid w:val="00CF5727"/>
    <w:rsid w:val="00D0477F"/>
    <w:rsid w:val="00D0578E"/>
    <w:rsid w:val="00D068F8"/>
    <w:rsid w:val="00D12D73"/>
    <w:rsid w:val="00D14931"/>
    <w:rsid w:val="00D15C73"/>
    <w:rsid w:val="00D17D01"/>
    <w:rsid w:val="00D26F2A"/>
    <w:rsid w:val="00D318CB"/>
    <w:rsid w:val="00D34700"/>
    <w:rsid w:val="00D356FB"/>
    <w:rsid w:val="00D45305"/>
    <w:rsid w:val="00D6132B"/>
    <w:rsid w:val="00D62DD8"/>
    <w:rsid w:val="00D6303E"/>
    <w:rsid w:val="00D6718D"/>
    <w:rsid w:val="00D70341"/>
    <w:rsid w:val="00D733BC"/>
    <w:rsid w:val="00D760F8"/>
    <w:rsid w:val="00D82456"/>
    <w:rsid w:val="00D82ACB"/>
    <w:rsid w:val="00D83B8B"/>
    <w:rsid w:val="00D8433E"/>
    <w:rsid w:val="00D90E6D"/>
    <w:rsid w:val="00DA003A"/>
    <w:rsid w:val="00DA09DC"/>
    <w:rsid w:val="00DA1F44"/>
    <w:rsid w:val="00DA7B2D"/>
    <w:rsid w:val="00DA7B40"/>
    <w:rsid w:val="00DB2920"/>
    <w:rsid w:val="00DB70A4"/>
    <w:rsid w:val="00DC2463"/>
    <w:rsid w:val="00DC60FE"/>
    <w:rsid w:val="00DD20C6"/>
    <w:rsid w:val="00DE00A2"/>
    <w:rsid w:val="00DE0588"/>
    <w:rsid w:val="00DE0838"/>
    <w:rsid w:val="00DE4B24"/>
    <w:rsid w:val="00DF6291"/>
    <w:rsid w:val="00DF62F8"/>
    <w:rsid w:val="00DF6D22"/>
    <w:rsid w:val="00E00B78"/>
    <w:rsid w:val="00E021FE"/>
    <w:rsid w:val="00E02225"/>
    <w:rsid w:val="00E04005"/>
    <w:rsid w:val="00E0743C"/>
    <w:rsid w:val="00E1093B"/>
    <w:rsid w:val="00E11119"/>
    <w:rsid w:val="00E12893"/>
    <w:rsid w:val="00E13806"/>
    <w:rsid w:val="00E138C9"/>
    <w:rsid w:val="00E21951"/>
    <w:rsid w:val="00E27036"/>
    <w:rsid w:val="00E308B1"/>
    <w:rsid w:val="00E32F60"/>
    <w:rsid w:val="00E36CF1"/>
    <w:rsid w:val="00E37A39"/>
    <w:rsid w:val="00E41C71"/>
    <w:rsid w:val="00E42407"/>
    <w:rsid w:val="00E425C3"/>
    <w:rsid w:val="00E42C1C"/>
    <w:rsid w:val="00E65B74"/>
    <w:rsid w:val="00E70037"/>
    <w:rsid w:val="00E726DC"/>
    <w:rsid w:val="00E77672"/>
    <w:rsid w:val="00E800F7"/>
    <w:rsid w:val="00E830F1"/>
    <w:rsid w:val="00E9136A"/>
    <w:rsid w:val="00E93B44"/>
    <w:rsid w:val="00E96B13"/>
    <w:rsid w:val="00EA0D97"/>
    <w:rsid w:val="00EA0E47"/>
    <w:rsid w:val="00EA14B0"/>
    <w:rsid w:val="00EA1B86"/>
    <w:rsid w:val="00EA29D5"/>
    <w:rsid w:val="00EA3988"/>
    <w:rsid w:val="00EB18F9"/>
    <w:rsid w:val="00EB4163"/>
    <w:rsid w:val="00EB5715"/>
    <w:rsid w:val="00EC2B4A"/>
    <w:rsid w:val="00EC4DDD"/>
    <w:rsid w:val="00EC6BD7"/>
    <w:rsid w:val="00EC6C53"/>
    <w:rsid w:val="00EC6C62"/>
    <w:rsid w:val="00EC71BE"/>
    <w:rsid w:val="00EC7707"/>
    <w:rsid w:val="00ED08E8"/>
    <w:rsid w:val="00ED4578"/>
    <w:rsid w:val="00ED58E4"/>
    <w:rsid w:val="00ED723B"/>
    <w:rsid w:val="00EE0CD2"/>
    <w:rsid w:val="00EE1939"/>
    <w:rsid w:val="00EE65BA"/>
    <w:rsid w:val="00EF133D"/>
    <w:rsid w:val="00EF55B2"/>
    <w:rsid w:val="00F013CF"/>
    <w:rsid w:val="00F026B4"/>
    <w:rsid w:val="00F02D7A"/>
    <w:rsid w:val="00F03084"/>
    <w:rsid w:val="00F04540"/>
    <w:rsid w:val="00F06303"/>
    <w:rsid w:val="00F070BE"/>
    <w:rsid w:val="00F121E9"/>
    <w:rsid w:val="00F13415"/>
    <w:rsid w:val="00F13E59"/>
    <w:rsid w:val="00F13F7E"/>
    <w:rsid w:val="00F20C37"/>
    <w:rsid w:val="00F246BA"/>
    <w:rsid w:val="00F25E77"/>
    <w:rsid w:val="00F26AEB"/>
    <w:rsid w:val="00F32B4D"/>
    <w:rsid w:val="00F34AEB"/>
    <w:rsid w:val="00F35593"/>
    <w:rsid w:val="00F4435B"/>
    <w:rsid w:val="00F56475"/>
    <w:rsid w:val="00F56575"/>
    <w:rsid w:val="00F62513"/>
    <w:rsid w:val="00F62955"/>
    <w:rsid w:val="00F62E1F"/>
    <w:rsid w:val="00F65820"/>
    <w:rsid w:val="00F65E8E"/>
    <w:rsid w:val="00F70727"/>
    <w:rsid w:val="00F711AC"/>
    <w:rsid w:val="00F72C87"/>
    <w:rsid w:val="00F77FE3"/>
    <w:rsid w:val="00F81E85"/>
    <w:rsid w:val="00F86846"/>
    <w:rsid w:val="00F90C5E"/>
    <w:rsid w:val="00F93F9E"/>
    <w:rsid w:val="00F94957"/>
    <w:rsid w:val="00FA0838"/>
    <w:rsid w:val="00FA3AF6"/>
    <w:rsid w:val="00FA76BB"/>
    <w:rsid w:val="00FB5794"/>
    <w:rsid w:val="00FB58BF"/>
    <w:rsid w:val="00FB60E4"/>
    <w:rsid w:val="00FB6845"/>
    <w:rsid w:val="00FB7D30"/>
    <w:rsid w:val="00FC23E4"/>
    <w:rsid w:val="00FC2FDB"/>
    <w:rsid w:val="00FC4A5F"/>
    <w:rsid w:val="00FC547D"/>
    <w:rsid w:val="00FC5866"/>
    <w:rsid w:val="00FC61F3"/>
    <w:rsid w:val="00FC6BE4"/>
    <w:rsid w:val="00FD114E"/>
    <w:rsid w:val="00FD533D"/>
    <w:rsid w:val="00FD7EDC"/>
    <w:rsid w:val="00FE0E66"/>
    <w:rsid w:val="00FE293B"/>
    <w:rsid w:val="00FE2AFE"/>
    <w:rsid w:val="00FE4DE8"/>
    <w:rsid w:val="00FE50D2"/>
    <w:rsid w:val="00FF3A8F"/>
    <w:rsid w:val="00FF47A8"/>
    <w:rsid w:val="00FF4FC9"/>
    <w:rsid w:val="00FF5E8B"/>
    <w:rsid w:val="00FF7E1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55D914B"/>
  <w15:docId w15:val="{5C5580E6-DB75-4191-AA00-2B1E93BFFB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F77E1"/>
    <w:pPr>
      <w:spacing w:before="120" w:after="0"/>
      <w:jc w:val="both"/>
    </w:pPr>
    <w:rPr>
      <w:rFonts w:ascii="Fira Sans" w:hAnsi="Fira Sans"/>
      <w:color w:val="5F5F5F"/>
      <w:sz w:val="18"/>
    </w:rPr>
  </w:style>
  <w:style w:type="paragraph" w:styleId="Titre1">
    <w:name w:val="heading 1"/>
    <w:basedOn w:val="Normal"/>
    <w:next w:val="Normal"/>
    <w:link w:val="Titre1Car"/>
    <w:uiPriority w:val="9"/>
    <w:qFormat/>
    <w:rsid w:val="00092F46"/>
    <w:pPr>
      <w:keepNext/>
      <w:keepLines/>
      <w:pageBreakBefore/>
      <w:pBdr>
        <w:bottom w:val="single" w:sz="12" w:space="1" w:color="EFA70F" w:themeColor="accent4"/>
      </w:pBdr>
      <w:spacing w:before="480" w:after="120" w:line="240" w:lineRule="auto"/>
      <w:jc w:val="left"/>
      <w:outlineLvl w:val="0"/>
    </w:pPr>
    <w:rPr>
      <w:rFonts w:eastAsiaTheme="majorEastAsia" w:cstheme="majorBidi"/>
      <w:bCs/>
      <w:color w:val="326AAA" w:themeColor="accent1"/>
      <w:sz w:val="28"/>
      <w:szCs w:val="28"/>
      <w:lang w:val="nl-BE"/>
    </w:rPr>
  </w:style>
  <w:style w:type="paragraph" w:styleId="Titre2">
    <w:name w:val="heading 2"/>
    <w:basedOn w:val="Normal"/>
    <w:next w:val="Normal"/>
    <w:link w:val="Titre2Car"/>
    <w:uiPriority w:val="9"/>
    <w:unhideWhenUsed/>
    <w:qFormat/>
    <w:rsid w:val="00193346"/>
    <w:pPr>
      <w:keepNext/>
      <w:pBdr>
        <w:bottom w:val="single" w:sz="8" w:space="1" w:color="131E55" w:themeColor="text2"/>
      </w:pBdr>
      <w:spacing w:before="360" w:after="200"/>
      <w:jc w:val="left"/>
      <w:outlineLvl w:val="1"/>
    </w:pPr>
    <w:rPr>
      <w:color w:val="131E55" w:themeColor="text2"/>
      <w:sz w:val="24"/>
      <w:szCs w:val="28"/>
      <w:lang w:val="nl-BE"/>
    </w:rPr>
  </w:style>
  <w:style w:type="paragraph" w:styleId="Titre3">
    <w:name w:val="heading 3"/>
    <w:basedOn w:val="Normal"/>
    <w:next w:val="Normal"/>
    <w:link w:val="Titre3Car"/>
    <w:uiPriority w:val="9"/>
    <w:unhideWhenUsed/>
    <w:qFormat/>
    <w:rsid w:val="00226B0B"/>
    <w:pPr>
      <w:keepNext/>
      <w:keepLines/>
      <w:pBdr>
        <w:bottom w:val="single" w:sz="4" w:space="1" w:color="auto"/>
      </w:pBdr>
      <w:spacing w:before="360" w:after="120"/>
      <w:jc w:val="left"/>
      <w:outlineLvl w:val="2"/>
    </w:pPr>
    <w:rPr>
      <w:rFonts w:eastAsiaTheme="majorEastAsia" w:cstheme="majorBidi"/>
      <w:bCs/>
      <w:color w:val="131E55" w:themeColor="text2"/>
      <w:sz w:val="20"/>
      <w:u w:color="E2B000"/>
    </w:rPr>
  </w:style>
  <w:style w:type="paragraph" w:styleId="Titre4">
    <w:name w:val="heading 4"/>
    <w:basedOn w:val="Normal"/>
    <w:next w:val="Normal"/>
    <w:link w:val="Titre4Car"/>
    <w:uiPriority w:val="9"/>
    <w:unhideWhenUsed/>
    <w:qFormat/>
    <w:rsid w:val="00AA266D"/>
    <w:pPr>
      <w:keepNext/>
      <w:keepLines/>
      <w:numPr>
        <w:ilvl w:val="3"/>
        <w:numId w:val="1"/>
      </w:numPr>
      <w:spacing w:before="360"/>
      <w:ind w:left="862" w:hanging="862"/>
      <w:outlineLvl w:val="3"/>
    </w:pPr>
    <w:rPr>
      <w:rFonts w:eastAsiaTheme="majorEastAsia" w:cstheme="majorBidi"/>
      <w:bCs/>
      <w:iCs/>
      <w:color w:val="5990A5"/>
      <w:sz w:val="24"/>
    </w:rPr>
  </w:style>
  <w:style w:type="paragraph" w:styleId="Titre5">
    <w:name w:val="heading 5"/>
    <w:basedOn w:val="Normal"/>
    <w:next w:val="Normal"/>
    <w:link w:val="Titre5Car"/>
    <w:uiPriority w:val="9"/>
    <w:unhideWhenUsed/>
    <w:qFormat/>
    <w:rsid w:val="00D17D01"/>
    <w:pPr>
      <w:keepNext/>
      <w:keepLines/>
      <w:numPr>
        <w:ilvl w:val="4"/>
        <w:numId w:val="1"/>
      </w:numPr>
      <w:spacing w:before="200"/>
      <w:ind w:left="1009" w:hanging="1009"/>
      <w:jc w:val="left"/>
      <w:outlineLvl w:val="4"/>
    </w:pPr>
    <w:rPr>
      <w:rFonts w:eastAsiaTheme="majorEastAsia" w:cstheme="majorBidi"/>
    </w:rPr>
  </w:style>
  <w:style w:type="paragraph" w:styleId="Titre6">
    <w:name w:val="heading 6"/>
    <w:basedOn w:val="Normal"/>
    <w:next w:val="Normal"/>
    <w:link w:val="Titre6Car"/>
    <w:uiPriority w:val="9"/>
    <w:unhideWhenUsed/>
    <w:qFormat/>
    <w:rsid w:val="00FB7D30"/>
    <w:pPr>
      <w:keepNext/>
      <w:keepLines/>
      <w:numPr>
        <w:ilvl w:val="5"/>
        <w:numId w:val="1"/>
      </w:numPr>
      <w:spacing w:before="200"/>
      <w:outlineLvl w:val="5"/>
    </w:pPr>
    <w:rPr>
      <w:rFonts w:asciiTheme="majorHAnsi" w:eastAsiaTheme="majorEastAsia" w:hAnsiTheme="majorHAnsi" w:cstheme="majorBidi"/>
      <w:i/>
      <w:iCs/>
      <w:color w:val="193454" w:themeColor="accent1" w:themeShade="7F"/>
    </w:rPr>
  </w:style>
  <w:style w:type="paragraph" w:styleId="Titre7">
    <w:name w:val="heading 7"/>
    <w:basedOn w:val="Normal"/>
    <w:next w:val="Normal"/>
    <w:link w:val="Titre7Car"/>
    <w:uiPriority w:val="9"/>
    <w:unhideWhenUsed/>
    <w:qFormat/>
    <w:rsid w:val="00FB7D30"/>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Titre8">
    <w:name w:val="heading 8"/>
    <w:basedOn w:val="Normal"/>
    <w:next w:val="Normal"/>
    <w:link w:val="Titre8Car"/>
    <w:uiPriority w:val="9"/>
    <w:semiHidden/>
    <w:unhideWhenUsed/>
    <w:qFormat/>
    <w:rsid w:val="00FB7D30"/>
    <w:pPr>
      <w:keepNext/>
      <w:keepLines/>
      <w:numPr>
        <w:ilvl w:val="7"/>
        <w:numId w:val="1"/>
      </w:numPr>
      <w:spacing w:before="200"/>
      <w:outlineLvl w:val="7"/>
    </w:pPr>
    <w:rPr>
      <w:rFonts w:asciiTheme="majorHAnsi" w:eastAsiaTheme="majorEastAsia" w:hAnsiTheme="majorHAnsi" w:cstheme="majorBidi"/>
      <w:color w:val="404040" w:themeColor="text1" w:themeTint="BF"/>
      <w:szCs w:val="20"/>
    </w:rPr>
  </w:style>
  <w:style w:type="paragraph" w:styleId="Titre9">
    <w:name w:val="heading 9"/>
    <w:basedOn w:val="Normal"/>
    <w:next w:val="Normal"/>
    <w:link w:val="Titre9Car"/>
    <w:uiPriority w:val="9"/>
    <w:semiHidden/>
    <w:unhideWhenUsed/>
    <w:qFormat/>
    <w:rsid w:val="00FB7D30"/>
    <w:pPr>
      <w:keepNext/>
      <w:keepLines/>
      <w:numPr>
        <w:ilvl w:val="8"/>
        <w:numId w:val="1"/>
      </w:numPr>
      <w:spacing w:before="200"/>
      <w:outlineLvl w:val="8"/>
    </w:pPr>
    <w:rPr>
      <w:rFonts w:asciiTheme="majorHAnsi" w:eastAsiaTheme="majorEastAsia" w:hAnsiTheme="majorHAnsi" w:cstheme="majorBidi"/>
      <w:i/>
      <w:iCs/>
      <w:color w:val="404040" w:themeColor="text1" w:themeTint="BF"/>
      <w:szCs w:val="20"/>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Titre1Car">
    <w:name w:val="Titre 1 Car"/>
    <w:basedOn w:val="Policepardfaut"/>
    <w:link w:val="Titre1"/>
    <w:uiPriority w:val="9"/>
    <w:rsid w:val="00092F46"/>
    <w:rPr>
      <w:rFonts w:ascii="Fira Sans" w:eastAsiaTheme="majorEastAsia" w:hAnsi="Fira Sans" w:cstheme="majorBidi"/>
      <w:bCs/>
      <w:color w:val="326AAA" w:themeColor="accent1"/>
      <w:sz w:val="28"/>
      <w:szCs w:val="28"/>
      <w:lang w:val="nl-BE"/>
    </w:rPr>
  </w:style>
  <w:style w:type="paragraph" w:styleId="Titre">
    <w:name w:val="Title"/>
    <w:basedOn w:val="Normal"/>
    <w:next w:val="Normal"/>
    <w:link w:val="TitreCar"/>
    <w:uiPriority w:val="10"/>
    <w:qFormat/>
    <w:rsid w:val="008D55E5"/>
    <w:pPr>
      <w:spacing w:before="1440" w:after="480" w:line="240" w:lineRule="auto"/>
      <w:contextualSpacing/>
      <w:jc w:val="center"/>
    </w:pPr>
    <w:rPr>
      <w:rFonts w:eastAsiaTheme="majorEastAsia" w:cstheme="majorBidi"/>
      <w:b/>
      <w:color w:val="326AAA" w:themeColor="accent1"/>
      <w:spacing w:val="5"/>
      <w:kern w:val="28"/>
      <w:sz w:val="32"/>
      <w:szCs w:val="52"/>
    </w:rPr>
  </w:style>
  <w:style w:type="character" w:customStyle="1" w:styleId="TitreCar">
    <w:name w:val="Titre Car"/>
    <w:basedOn w:val="Policepardfaut"/>
    <w:link w:val="Titre"/>
    <w:uiPriority w:val="10"/>
    <w:rsid w:val="008D55E5"/>
    <w:rPr>
      <w:rFonts w:ascii="Arial" w:eastAsiaTheme="majorEastAsia" w:hAnsi="Arial" w:cstheme="majorBidi"/>
      <w:b/>
      <w:color w:val="326AAA" w:themeColor="accent1"/>
      <w:spacing w:val="5"/>
      <w:kern w:val="28"/>
      <w:sz w:val="32"/>
      <w:szCs w:val="52"/>
    </w:rPr>
  </w:style>
  <w:style w:type="character" w:customStyle="1" w:styleId="Titre2Car">
    <w:name w:val="Titre 2 Car"/>
    <w:basedOn w:val="Policepardfaut"/>
    <w:link w:val="Titre2"/>
    <w:uiPriority w:val="9"/>
    <w:rsid w:val="00193346"/>
    <w:rPr>
      <w:rFonts w:ascii="Fira Sans" w:hAnsi="Fira Sans"/>
      <w:color w:val="131E55" w:themeColor="text2"/>
      <w:sz w:val="24"/>
      <w:szCs w:val="28"/>
      <w:lang w:val="nl-BE"/>
    </w:rPr>
  </w:style>
  <w:style w:type="character" w:customStyle="1" w:styleId="Titre3Car">
    <w:name w:val="Titre 3 Car"/>
    <w:basedOn w:val="Policepardfaut"/>
    <w:link w:val="Titre3"/>
    <w:uiPriority w:val="9"/>
    <w:rsid w:val="00226B0B"/>
    <w:rPr>
      <w:rFonts w:ascii="Fira Sans" w:eastAsiaTheme="majorEastAsia" w:hAnsi="Fira Sans" w:cstheme="majorBidi"/>
      <w:bCs/>
      <w:color w:val="131E55" w:themeColor="text2"/>
      <w:sz w:val="20"/>
      <w:u w:color="E2B000"/>
    </w:rPr>
  </w:style>
  <w:style w:type="character" w:customStyle="1" w:styleId="Titre4Car">
    <w:name w:val="Titre 4 Car"/>
    <w:basedOn w:val="Policepardfaut"/>
    <w:link w:val="Titre4"/>
    <w:uiPriority w:val="9"/>
    <w:rsid w:val="00AA266D"/>
    <w:rPr>
      <w:rFonts w:ascii="Fira Sans" w:eastAsiaTheme="majorEastAsia" w:hAnsi="Fira Sans" w:cstheme="majorBidi"/>
      <w:bCs/>
      <w:iCs/>
      <w:color w:val="5990A5"/>
      <w:sz w:val="24"/>
    </w:rPr>
  </w:style>
  <w:style w:type="table" w:styleId="Grilledutableau">
    <w:name w:val="Table Grid"/>
    <w:basedOn w:val="TableauNormal"/>
    <w:uiPriority w:val="59"/>
    <w:rsid w:val="00984EE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tte">
    <w:name w:val="header"/>
    <w:basedOn w:val="Normal"/>
    <w:link w:val="En-tteCar"/>
    <w:uiPriority w:val="99"/>
    <w:unhideWhenUsed/>
    <w:rsid w:val="00E42407"/>
    <w:pPr>
      <w:tabs>
        <w:tab w:val="center" w:pos="4680"/>
        <w:tab w:val="right" w:pos="9360"/>
      </w:tabs>
      <w:spacing w:before="0" w:line="240" w:lineRule="auto"/>
    </w:pPr>
  </w:style>
  <w:style w:type="character" w:customStyle="1" w:styleId="En-tteCar">
    <w:name w:val="En-tête Car"/>
    <w:basedOn w:val="Policepardfaut"/>
    <w:link w:val="En-tte"/>
    <w:uiPriority w:val="99"/>
    <w:rsid w:val="00E42407"/>
    <w:rPr>
      <w:rFonts w:ascii="Arial" w:hAnsi="Arial"/>
      <w:sz w:val="18"/>
    </w:rPr>
  </w:style>
  <w:style w:type="paragraph" w:styleId="Pieddepage">
    <w:name w:val="footer"/>
    <w:basedOn w:val="Normal"/>
    <w:link w:val="PieddepageCar"/>
    <w:uiPriority w:val="99"/>
    <w:unhideWhenUsed/>
    <w:rsid w:val="00AA4522"/>
    <w:pPr>
      <w:tabs>
        <w:tab w:val="center" w:pos="4680"/>
        <w:tab w:val="right" w:pos="9360"/>
      </w:tabs>
      <w:spacing w:before="0" w:line="240" w:lineRule="auto"/>
    </w:pPr>
    <w:rPr>
      <w:sz w:val="14"/>
    </w:rPr>
  </w:style>
  <w:style w:type="character" w:customStyle="1" w:styleId="PieddepageCar">
    <w:name w:val="Pied de page Car"/>
    <w:basedOn w:val="Policepardfaut"/>
    <w:link w:val="Pieddepage"/>
    <w:uiPriority w:val="99"/>
    <w:rsid w:val="00AA4522"/>
    <w:rPr>
      <w:rFonts w:ascii="Fira Sans" w:hAnsi="Fira Sans"/>
      <w:sz w:val="14"/>
    </w:rPr>
  </w:style>
  <w:style w:type="paragraph" w:styleId="Corpsdetexte">
    <w:name w:val="Body Text"/>
    <w:basedOn w:val="Normal"/>
    <w:link w:val="CorpsdetexteCar"/>
    <w:uiPriority w:val="1"/>
    <w:qFormat/>
    <w:rsid w:val="0036412C"/>
    <w:pPr>
      <w:widowControl w:val="0"/>
      <w:autoSpaceDE w:val="0"/>
      <w:autoSpaceDN w:val="0"/>
      <w:adjustRightInd w:val="0"/>
      <w:spacing w:before="0" w:line="240" w:lineRule="auto"/>
      <w:ind w:left="2350"/>
    </w:pPr>
    <w:rPr>
      <w:rFonts w:eastAsia="Times New Roman" w:cs="Arial"/>
      <w:szCs w:val="18"/>
    </w:rPr>
  </w:style>
  <w:style w:type="character" w:customStyle="1" w:styleId="CorpsdetexteCar">
    <w:name w:val="Corps de texte Car"/>
    <w:basedOn w:val="Policepardfaut"/>
    <w:link w:val="Corpsdetexte"/>
    <w:uiPriority w:val="99"/>
    <w:rsid w:val="0036412C"/>
    <w:rPr>
      <w:rFonts w:ascii="Arial" w:eastAsia="Times New Roman" w:hAnsi="Arial" w:cs="Arial"/>
      <w:sz w:val="18"/>
      <w:szCs w:val="18"/>
    </w:rPr>
  </w:style>
  <w:style w:type="character" w:styleId="lev">
    <w:name w:val="Strong"/>
    <w:basedOn w:val="Policepardfaut"/>
    <w:uiPriority w:val="22"/>
    <w:qFormat/>
    <w:rsid w:val="0036412C"/>
    <w:rPr>
      <w:b/>
      <w:bCs/>
    </w:rPr>
  </w:style>
  <w:style w:type="paragraph" w:styleId="Textedebulles">
    <w:name w:val="Balloon Text"/>
    <w:basedOn w:val="Normal"/>
    <w:link w:val="TextedebullesCar"/>
    <w:uiPriority w:val="99"/>
    <w:semiHidden/>
    <w:unhideWhenUsed/>
    <w:rsid w:val="00DE00A2"/>
    <w:pPr>
      <w:spacing w:before="0" w:line="240" w:lineRule="auto"/>
    </w:pPr>
    <w:rPr>
      <w:rFonts w:ascii="Tahoma" w:hAnsi="Tahoma" w:cs="Tahoma"/>
      <w:sz w:val="16"/>
      <w:szCs w:val="16"/>
    </w:rPr>
  </w:style>
  <w:style w:type="character" w:customStyle="1" w:styleId="TextedebullesCar">
    <w:name w:val="Texte de bulles Car"/>
    <w:basedOn w:val="Policepardfaut"/>
    <w:link w:val="Textedebulles"/>
    <w:uiPriority w:val="99"/>
    <w:semiHidden/>
    <w:rsid w:val="00DE00A2"/>
    <w:rPr>
      <w:rFonts w:ascii="Tahoma" w:hAnsi="Tahoma" w:cs="Tahoma"/>
      <w:sz w:val="16"/>
      <w:szCs w:val="16"/>
    </w:rPr>
  </w:style>
  <w:style w:type="paragraph" w:styleId="Paragraphedeliste">
    <w:name w:val="List Paragraph"/>
    <w:aliases w:val="Paragraphe + puce,Lettre d'introduction"/>
    <w:basedOn w:val="Normal"/>
    <w:link w:val="ParagraphedelisteCar"/>
    <w:uiPriority w:val="34"/>
    <w:qFormat/>
    <w:rsid w:val="0070757B"/>
    <w:pPr>
      <w:ind w:left="720"/>
      <w:contextualSpacing/>
    </w:pPr>
  </w:style>
  <w:style w:type="character" w:customStyle="1" w:styleId="Titre5Car">
    <w:name w:val="Titre 5 Car"/>
    <w:basedOn w:val="Policepardfaut"/>
    <w:link w:val="Titre5"/>
    <w:uiPriority w:val="9"/>
    <w:rsid w:val="00D17D01"/>
    <w:rPr>
      <w:rFonts w:ascii="Fira Sans" w:eastAsiaTheme="majorEastAsia" w:hAnsi="Fira Sans" w:cstheme="majorBidi"/>
      <w:color w:val="5F5F5F"/>
      <w:sz w:val="18"/>
    </w:rPr>
  </w:style>
  <w:style w:type="paragraph" w:styleId="En-ttedetabledesmatires">
    <w:name w:val="TOC Heading"/>
    <w:basedOn w:val="Titre1"/>
    <w:next w:val="Normal"/>
    <w:uiPriority w:val="39"/>
    <w:semiHidden/>
    <w:unhideWhenUsed/>
    <w:qFormat/>
    <w:rsid w:val="00CC31BF"/>
    <w:pPr>
      <w:spacing w:line="276" w:lineRule="auto"/>
      <w:outlineLvl w:val="9"/>
    </w:pPr>
    <w:rPr>
      <w:rFonts w:asciiTheme="majorHAnsi" w:hAnsiTheme="majorHAnsi"/>
      <w:color w:val="254F7F" w:themeColor="accent1" w:themeShade="BF"/>
      <w:lang w:eastAsia="ja-JP"/>
    </w:rPr>
  </w:style>
  <w:style w:type="paragraph" w:styleId="TM1">
    <w:name w:val="toc 1"/>
    <w:basedOn w:val="Normal"/>
    <w:next w:val="Normal"/>
    <w:autoRedefine/>
    <w:uiPriority w:val="39"/>
    <w:unhideWhenUsed/>
    <w:rsid w:val="00EB18F9"/>
    <w:pPr>
      <w:tabs>
        <w:tab w:val="right" w:leader="dot" w:pos="8544"/>
      </w:tabs>
      <w:spacing w:before="240"/>
    </w:pPr>
    <w:rPr>
      <w:bCs/>
      <w:iCs/>
      <w:color w:val="326AAA" w:themeColor="accent1"/>
      <w:szCs w:val="24"/>
    </w:rPr>
  </w:style>
  <w:style w:type="paragraph" w:styleId="TM2">
    <w:name w:val="toc 2"/>
    <w:basedOn w:val="Normal"/>
    <w:next w:val="Normal"/>
    <w:autoRedefine/>
    <w:uiPriority w:val="39"/>
    <w:unhideWhenUsed/>
    <w:rsid w:val="00A5559F"/>
    <w:pPr>
      <w:tabs>
        <w:tab w:val="right" w:leader="dot" w:pos="9060"/>
      </w:tabs>
      <w:spacing w:before="0"/>
      <w:ind w:left="567" w:hanging="567"/>
    </w:pPr>
    <w:rPr>
      <w:bCs/>
      <w:color w:val="595959" w:themeColor="text1" w:themeTint="A6"/>
    </w:rPr>
  </w:style>
  <w:style w:type="paragraph" w:styleId="TM3">
    <w:name w:val="toc 3"/>
    <w:basedOn w:val="Normal"/>
    <w:next w:val="Normal"/>
    <w:autoRedefine/>
    <w:uiPriority w:val="39"/>
    <w:unhideWhenUsed/>
    <w:rsid w:val="00EB18F9"/>
    <w:pPr>
      <w:tabs>
        <w:tab w:val="right" w:leader="dot" w:pos="9060"/>
      </w:tabs>
      <w:spacing w:before="0"/>
      <w:ind w:left="1134" w:hanging="567"/>
      <w:jc w:val="left"/>
    </w:pPr>
    <w:rPr>
      <w:color w:val="595959" w:themeColor="text1" w:themeTint="A6"/>
      <w:sz w:val="16"/>
      <w:szCs w:val="20"/>
    </w:rPr>
  </w:style>
  <w:style w:type="character" w:styleId="Lienhypertexte">
    <w:name w:val="Hyperlink"/>
    <w:basedOn w:val="Policepardfaut"/>
    <w:uiPriority w:val="99"/>
    <w:unhideWhenUsed/>
    <w:rsid w:val="00CC31BF"/>
    <w:rPr>
      <w:color w:val="0563C1" w:themeColor="hyperlink"/>
      <w:u w:val="single"/>
    </w:rPr>
  </w:style>
  <w:style w:type="paragraph" w:styleId="TM4">
    <w:name w:val="toc 4"/>
    <w:basedOn w:val="Normal"/>
    <w:next w:val="Normal"/>
    <w:autoRedefine/>
    <w:uiPriority w:val="39"/>
    <w:unhideWhenUsed/>
    <w:rsid w:val="008471ED"/>
    <w:pPr>
      <w:spacing w:before="0"/>
      <w:ind w:left="540"/>
    </w:pPr>
    <w:rPr>
      <w:color w:val="5990A5"/>
      <w:szCs w:val="20"/>
    </w:rPr>
  </w:style>
  <w:style w:type="paragraph" w:styleId="TM5">
    <w:name w:val="toc 5"/>
    <w:basedOn w:val="Normal"/>
    <w:next w:val="Normal"/>
    <w:autoRedefine/>
    <w:uiPriority w:val="39"/>
    <w:unhideWhenUsed/>
    <w:rsid w:val="00EE65BA"/>
    <w:pPr>
      <w:spacing w:before="0"/>
      <w:ind w:left="720"/>
    </w:pPr>
    <w:rPr>
      <w:szCs w:val="20"/>
    </w:rPr>
  </w:style>
  <w:style w:type="paragraph" w:styleId="TM6">
    <w:name w:val="toc 6"/>
    <w:basedOn w:val="Normal"/>
    <w:next w:val="Normal"/>
    <w:autoRedefine/>
    <w:uiPriority w:val="39"/>
    <w:unhideWhenUsed/>
    <w:rsid w:val="00CC31BF"/>
    <w:pPr>
      <w:spacing w:before="0"/>
      <w:ind w:left="900"/>
    </w:pPr>
    <w:rPr>
      <w:rFonts w:asciiTheme="minorHAnsi" w:hAnsiTheme="minorHAnsi"/>
      <w:szCs w:val="20"/>
    </w:rPr>
  </w:style>
  <w:style w:type="paragraph" w:styleId="TM7">
    <w:name w:val="toc 7"/>
    <w:basedOn w:val="Normal"/>
    <w:next w:val="Normal"/>
    <w:autoRedefine/>
    <w:uiPriority w:val="39"/>
    <w:unhideWhenUsed/>
    <w:rsid w:val="00CC31BF"/>
    <w:pPr>
      <w:spacing w:before="0"/>
      <w:ind w:left="1080"/>
    </w:pPr>
    <w:rPr>
      <w:rFonts w:asciiTheme="minorHAnsi" w:hAnsiTheme="minorHAnsi"/>
      <w:szCs w:val="20"/>
    </w:rPr>
  </w:style>
  <w:style w:type="paragraph" w:styleId="TM8">
    <w:name w:val="toc 8"/>
    <w:basedOn w:val="Normal"/>
    <w:next w:val="Normal"/>
    <w:autoRedefine/>
    <w:uiPriority w:val="39"/>
    <w:unhideWhenUsed/>
    <w:rsid w:val="00CC31BF"/>
    <w:pPr>
      <w:spacing w:before="0"/>
      <w:ind w:left="1260"/>
    </w:pPr>
    <w:rPr>
      <w:rFonts w:asciiTheme="minorHAnsi" w:hAnsiTheme="minorHAnsi"/>
      <w:szCs w:val="20"/>
    </w:rPr>
  </w:style>
  <w:style w:type="paragraph" w:styleId="TM9">
    <w:name w:val="toc 9"/>
    <w:basedOn w:val="Normal"/>
    <w:next w:val="Normal"/>
    <w:autoRedefine/>
    <w:uiPriority w:val="39"/>
    <w:unhideWhenUsed/>
    <w:rsid w:val="00CC31BF"/>
    <w:pPr>
      <w:spacing w:before="0"/>
      <w:ind w:left="1440"/>
    </w:pPr>
    <w:rPr>
      <w:rFonts w:asciiTheme="minorHAnsi" w:hAnsiTheme="minorHAnsi"/>
      <w:szCs w:val="20"/>
    </w:rPr>
  </w:style>
  <w:style w:type="character" w:customStyle="1" w:styleId="Titre6Car">
    <w:name w:val="Titre 6 Car"/>
    <w:basedOn w:val="Policepardfaut"/>
    <w:link w:val="Titre6"/>
    <w:uiPriority w:val="9"/>
    <w:rsid w:val="00FB7D30"/>
    <w:rPr>
      <w:rFonts w:asciiTheme="majorHAnsi" w:eastAsiaTheme="majorEastAsia" w:hAnsiTheme="majorHAnsi" w:cstheme="majorBidi"/>
      <w:i/>
      <w:iCs/>
      <w:color w:val="193454" w:themeColor="accent1" w:themeShade="7F"/>
      <w:sz w:val="18"/>
    </w:rPr>
  </w:style>
  <w:style w:type="character" w:customStyle="1" w:styleId="Titre7Car">
    <w:name w:val="Titre 7 Car"/>
    <w:basedOn w:val="Policepardfaut"/>
    <w:link w:val="Titre7"/>
    <w:uiPriority w:val="9"/>
    <w:rsid w:val="00FB7D30"/>
    <w:rPr>
      <w:rFonts w:asciiTheme="majorHAnsi" w:eastAsiaTheme="majorEastAsia" w:hAnsiTheme="majorHAnsi" w:cstheme="majorBidi"/>
      <w:i/>
      <w:iCs/>
      <w:color w:val="404040" w:themeColor="text1" w:themeTint="BF"/>
      <w:sz w:val="18"/>
    </w:rPr>
  </w:style>
  <w:style w:type="character" w:customStyle="1" w:styleId="Titre8Car">
    <w:name w:val="Titre 8 Car"/>
    <w:basedOn w:val="Policepardfaut"/>
    <w:link w:val="Titre8"/>
    <w:uiPriority w:val="9"/>
    <w:semiHidden/>
    <w:rsid w:val="00FB7D30"/>
    <w:rPr>
      <w:rFonts w:asciiTheme="majorHAnsi" w:eastAsiaTheme="majorEastAsia" w:hAnsiTheme="majorHAnsi" w:cstheme="majorBidi"/>
      <w:color w:val="404040" w:themeColor="text1" w:themeTint="BF"/>
      <w:sz w:val="18"/>
      <w:szCs w:val="20"/>
    </w:rPr>
  </w:style>
  <w:style w:type="character" w:customStyle="1" w:styleId="Titre9Car">
    <w:name w:val="Titre 9 Car"/>
    <w:basedOn w:val="Policepardfaut"/>
    <w:link w:val="Titre9"/>
    <w:uiPriority w:val="9"/>
    <w:semiHidden/>
    <w:rsid w:val="00FB7D30"/>
    <w:rPr>
      <w:rFonts w:asciiTheme="majorHAnsi" w:eastAsiaTheme="majorEastAsia" w:hAnsiTheme="majorHAnsi" w:cstheme="majorBidi"/>
      <w:i/>
      <w:iCs/>
      <w:color w:val="404040" w:themeColor="text1" w:themeTint="BF"/>
      <w:sz w:val="18"/>
      <w:szCs w:val="20"/>
    </w:rPr>
  </w:style>
  <w:style w:type="character" w:styleId="Textedelespacerserv">
    <w:name w:val="Placeholder Text"/>
    <w:basedOn w:val="Policepardfaut"/>
    <w:uiPriority w:val="99"/>
    <w:semiHidden/>
    <w:rsid w:val="002E1924"/>
    <w:rPr>
      <w:color w:val="808080"/>
    </w:rPr>
  </w:style>
  <w:style w:type="paragraph" w:customStyle="1" w:styleId="Nameauthor">
    <w:name w:val="Name author"/>
    <w:basedOn w:val="Normal"/>
    <w:next w:val="Normal"/>
    <w:qFormat/>
    <w:rsid w:val="00582DFE"/>
    <w:pPr>
      <w:spacing w:before="720"/>
      <w:jc w:val="left"/>
    </w:pPr>
    <w:rPr>
      <w:b/>
      <w:lang w:val="nl-BE"/>
    </w:rPr>
  </w:style>
  <w:style w:type="character" w:styleId="Marquedecommentaire">
    <w:name w:val="annotation reference"/>
    <w:basedOn w:val="Policepardfaut"/>
    <w:uiPriority w:val="99"/>
    <w:semiHidden/>
    <w:unhideWhenUsed/>
    <w:rsid w:val="00ED723B"/>
    <w:rPr>
      <w:sz w:val="16"/>
      <w:szCs w:val="16"/>
    </w:rPr>
  </w:style>
  <w:style w:type="paragraph" w:styleId="Commentaire">
    <w:name w:val="annotation text"/>
    <w:basedOn w:val="Normal"/>
    <w:link w:val="CommentaireCar"/>
    <w:uiPriority w:val="99"/>
    <w:unhideWhenUsed/>
    <w:rsid w:val="00ED723B"/>
    <w:pPr>
      <w:spacing w:line="240" w:lineRule="auto"/>
    </w:pPr>
    <w:rPr>
      <w:color w:val="595959" w:themeColor="text1" w:themeTint="A6"/>
      <w:szCs w:val="20"/>
    </w:rPr>
  </w:style>
  <w:style w:type="character" w:customStyle="1" w:styleId="CommentaireCar">
    <w:name w:val="Commentaire Car"/>
    <w:basedOn w:val="Policepardfaut"/>
    <w:link w:val="Commentaire"/>
    <w:uiPriority w:val="99"/>
    <w:rsid w:val="00ED723B"/>
    <w:rPr>
      <w:rFonts w:ascii="Arial" w:hAnsi="Arial"/>
      <w:color w:val="595959" w:themeColor="text1" w:themeTint="A6"/>
      <w:sz w:val="20"/>
      <w:szCs w:val="20"/>
    </w:rPr>
  </w:style>
  <w:style w:type="character" w:styleId="Mentionnonrsolue">
    <w:name w:val="Unresolved Mention"/>
    <w:basedOn w:val="Policepardfaut"/>
    <w:uiPriority w:val="99"/>
    <w:semiHidden/>
    <w:unhideWhenUsed/>
    <w:rsid w:val="00330450"/>
    <w:rPr>
      <w:color w:val="605E5C"/>
      <w:shd w:val="clear" w:color="auto" w:fill="E1DFDD"/>
    </w:rPr>
  </w:style>
  <w:style w:type="table" w:customStyle="1" w:styleId="TableGrid1">
    <w:name w:val="Table Grid1"/>
    <w:basedOn w:val="TableauNormal"/>
    <w:next w:val="Grilledutableau"/>
    <w:uiPriority w:val="59"/>
    <w:rsid w:val="00FE50D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ParagraphedelisteCar">
    <w:name w:val="Paragraphe de liste Car"/>
    <w:aliases w:val="Paragraphe + puce Car,Lettre d'introduction Car"/>
    <w:link w:val="Paragraphedeliste"/>
    <w:uiPriority w:val="34"/>
    <w:locked/>
    <w:rsid w:val="005B5BEE"/>
    <w:rPr>
      <w:rFonts w:ascii="Arial" w:hAnsi="Arial"/>
      <w:color w:val="5F5F5F"/>
      <w:sz w:val="20"/>
    </w:rPr>
  </w:style>
  <w:style w:type="paragraph" w:styleId="Retraitcorpsdetexte3">
    <w:name w:val="Body Text Indent 3"/>
    <w:basedOn w:val="Normal"/>
    <w:link w:val="Retraitcorpsdetexte3Car"/>
    <w:uiPriority w:val="99"/>
    <w:semiHidden/>
    <w:unhideWhenUsed/>
    <w:rsid w:val="00CE4E4A"/>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CE4E4A"/>
    <w:rPr>
      <w:rFonts w:ascii="Arial" w:hAnsi="Arial"/>
      <w:color w:val="5F5F5F"/>
      <w:sz w:val="16"/>
      <w:szCs w:val="16"/>
    </w:rPr>
  </w:style>
  <w:style w:type="character" w:styleId="Appelnotedebasdep">
    <w:name w:val="footnote reference"/>
    <w:basedOn w:val="Policepardfaut"/>
    <w:uiPriority w:val="99"/>
    <w:semiHidden/>
    <w:unhideWhenUsed/>
    <w:rsid w:val="00E70037"/>
    <w:rPr>
      <w:vertAlign w:val="superscript"/>
    </w:rPr>
  </w:style>
  <w:style w:type="paragraph" w:styleId="Notedebasdepage">
    <w:name w:val="footnote text"/>
    <w:basedOn w:val="Normal"/>
    <w:link w:val="NotedebasdepageCar"/>
    <w:uiPriority w:val="99"/>
    <w:semiHidden/>
    <w:unhideWhenUsed/>
    <w:rsid w:val="00AA7550"/>
    <w:pPr>
      <w:spacing w:before="0" w:line="240" w:lineRule="auto"/>
    </w:pPr>
    <w:rPr>
      <w:szCs w:val="20"/>
    </w:rPr>
  </w:style>
  <w:style w:type="character" w:customStyle="1" w:styleId="NotedebasdepageCar">
    <w:name w:val="Note de bas de page Car"/>
    <w:basedOn w:val="Policepardfaut"/>
    <w:link w:val="Notedebasdepage"/>
    <w:uiPriority w:val="99"/>
    <w:semiHidden/>
    <w:rsid w:val="00AA7550"/>
    <w:rPr>
      <w:rFonts w:ascii="Arial" w:hAnsi="Arial"/>
      <w:color w:val="5F5F5F"/>
      <w:sz w:val="20"/>
      <w:szCs w:val="20"/>
    </w:rPr>
  </w:style>
  <w:style w:type="paragraph" w:styleId="Notedefin">
    <w:name w:val="endnote text"/>
    <w:basedOn w:val="Normal"/>
    <w:link w:val="NotedefinCar"/>
    <w:uiPriority w:val="99"/>
    <w:semiHidden/>
    <w:unhideWhenUsed/>
    <w:rsid w:val="00AA7550"/>
    <w:pPr>
      <w:spacing w:before="0" w:line="240" w:lineRule="auto"/>
    </w:pPr>
    <w:rPr>
      <w:szCs w:val="20"/>
    </w:rPr>
  </w:style>
  <w:style w:type="character" w:customStyle="1" w:styleId="NotedefinCar">
    <w:name w:val="Note de fin Car"/>
    <w:basedOn w:val="Policepardfaut"/>
    <w:link w:val="Notedefin"/>
    <w:uiPriority w:val="99"/>
    <w:semiHidden/>
    <w:rsid w:val="00AA7550"/>
    <w:rPr>
      <w:rFonts w:ascii="Arial" w:hAnsi="Arial"/>
      <w:color w:val="5F5F5F"/>
      <w:sz w:val="20"/>
      <w:szCs w:val="20"/>
    </w:rPr>
  </w:style>
  <w:style w:type="character" w:styleId="Appeldenotedefin">
    <w:name w:val="endnote reference"/>
    <w:basedOn w:val="Policepardfaut"/>
    <w:uiPriority w:val="99"/>
    <w:semiHidden/>
    <w:unhideWhenUsed/>
    <w:rsid w:val="00AA7550"/>
    <w:rPr>
      <w:vertAlign w:val="superscript"/>
    </w:rPr>
  </w:style>
  <w:style w:type="paragraph" w:styleId="Objetducommentaire">
    <w:name w:val="annotation subject"/>
    <w:basedOn w:val="Commentaire"/>
    <w:next w:val="Commentaire"/>
    <w:link w:val="ObjetducommentaireCar"/>
    <w:uiPriority w:val="99"/>
    <w:semiHidden/>
    <w:unhideWhenUsed/>
    <w:rsid w:val="006029CD"/>
    <w:pPr>
      <w:spacing w:before="0" w:after="200"/>
      <w:jc w:val="left"/>
    </w:pPr>
    <w:rPr>
      <w:rFonts w:ascii="Arial" w:hAnsi="Arial"/>
      <w:b/>
      <w:bCs/>
      <w:color w:val="5F5F5F"/>
      <w:sz w:val="20"/>
    </w:rPr>
  </w:style>
  <w:style w:type="character" w:customStyle="1" w:styleId="ObjetducommentaireCar">
    <w:name w:val="Objet du commentaire Car"/>
    <w:basedOn w:val="CommentaireCar"/>
    <w:link w:val="Objetducommentaire"/>
    <w:uiPriority w:val="99"/>
    <w:semiHidden/>
    <w:rsid w:val="006029CD"/>
    <w:rPr>
      <w:rFonts w:ascii="Arial" w:hAnsi="Arial"/>
      <w:b/>
      <w:bCs/>
      <w:color w:val="5F5F5F"/>
      <w:sz w:val="20"/>
      <w:szCs w:val="20"/>
    </w:rPr>
  </w:style>
  <w:style w:type="paragraph" w:customStyle="1" w:styleId="Style1">
    <w:name w:val="Style1"/>
    <w:basedOn w:val="Normal"/>
    <w:rsid w:val="006029CD"/>
    <w:pPr>
      <w:numPr>
        <w:numId w:val="36"/>
      </w:numPr>
      <w:spacing w:line="240" w:lineRule="auto"/>
      <w:ind w:left="714" w:hanging="357"/>
      <w:jc w:val="right"/>
    </w:pPr>
    <w:rPr>
      <w:rFonts w:ascii="Verdana" w:eastAsia="Times New Roman" w:hAnsi="Verdana" w:cs="Times New Roman"/>
      <w:b/>
      <w:i/>
      <w:noProof/>
      <w:color w:val="0B4C8B"/>
      <w:sz w:val="22"/>
      <w:szCs w:val="26"/>
      <w:lang w:val="nl-NL" w:eastAsia="nl-NL"/>
    </w:rPr>
  </w:style>
  <w:style w:type="paragraph" w:customStyle="1" w:styleId="Titrebloc">
    <w:name w:val="Titre bloc"/>
    <w:basedOn w:val="Normal"/>
    <w:next w:val="Normal"/>
    <w:rsid w:val="001F3F22"/>
    <w:pPr>
      <w:pBdr>
        <w:bottom w:val="threeDEngrave" w:sz="6" w:space="1" w:color="0066CC"/>
      </w:pBdr>
      <w:spacing w:line="240" w:lineRule="auto"/>
      <w:ind w:left="709"/>
    </w:pPr>
    <w:rPr>
      <w:rFonts w:ascii="Verdana" w:eastAsia="Times New Roman" w:hAnsi="Verdana" w:cs="Times New Roman"/>
      <w:b/>
      <w:noProof/>
      <w:color w:val="003399"/>
      <w:sz w:val="22"/>
      <w:szCs w:val="18"/>
      <w:lang w:val="fr-BE" w:eastAsia="fr-B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6523076">
      <w:bodyDiv w:val="1"/>
      <w:marLeft w:val="0"/>
      <w:marRight w:val="0"/>
      <w:marTop w:val="0"/>
      <w:marBottom w:val="0"/>
      <w:divBdr>
        <w:top w:val="none" w:sz="0" w:space="0" w:color="auto"/>
        <w:left w:val="none" w:sz="0" w:space="0" w:color="auto"/>
        <w:bottom w:val="none" w:sz="0" w:space="0" w:color="auto"/>
        <w:right w:val="none" w:sz="0" w:space="0" w:color="auto"/>
      </w:divBdr>
    </w:div>
    <w:div w:id="332605441">
      <w:bodyDiv w:val="1"/>
      <w:marLeft w:val="0"/>
      <w:marRight w:val="0"/>
      <w:marTop w:val="0"/>
      <w:marBottom w:val="0"/>
      <w:divBdr>
        <w:top w:val="none" w:sz="0" w:space="0" w:color="auto"/>
        <w:left w:val="none" w:sz="0" w:space="0" w:color="auto"/>
        <w:bottom w:val="none" w:sz="0" w:space="0" w:color="auto"/>
        <w:right w:val="none" w:sz="0" w:space="0" w:color="auto"/>
      </w:divBdr>
    </w:div>
    <w:div w:id="824782883">
      <w:bodyDiv w:val="1"/>
      <w:marLeft w:val="0"/>
      <w:marRight w:val="0"/>
      <w:marTop w:val="0"/>
      <w:marBottom w:val="0"/>
      <w:divBdr>
        <w:top w:val="none" w:sz="0" w:space="0" w:color="auto"/>
        <w:left w:val="none" w:sz="0" w:space="0" w:color="auto"/>
        <w:bottom w:val="none" w:sz="0" w:space="0" w:color="auto"/>
        <w:right w:val="none" w:sz="0" w:space="0" w:color="auto"/>
      </w:divBdr>
    </w:div>
    <w:div w:id="836455219">
      <w:bodyDiv w:val="1"/>
      <w:marLeft w:val="0"/>
      <w:marRight w:val="0"/>
      <w:marTop w:val="0"/>
      <w:marBottom w:val="0"/>
      <w:divBdr>
        <w:top w:val="none" w:sz="0" w:space="0" w:color="auto"/>
        <w:left w:val="none" w:sz="0" w:space="0" w:color="auto"/>
        <w:bottom w:val="none" w:sz="0" w:space="0" w:color="auto"/>
        <w:right w:val="none" w:sz="0" w:space="0" w:color="auto"/>
      </w:divBdr>
    </w:div>
    <w:div w:id="1019820986">
      <w:bodyDiv w:val="1"/>
      <w:marLeft w:val="0"/>
      <w:marRight w:val="0"/>
      <w:marTop w:val="0"/>
      <w:marBottom w:val="0"/>
      <w:divBdr>
        <w:top w:val="none" w:sz="0" w:space="0" w:color="auto"/>
        <w:left w:val="none" w:sz="0" w:space="0" w:color="auto"/>
        <w:bottom w:val="none" w:sz="0" w:space="0" w:color="auto"/>
        <w:right w:val="none" w:sz="0" w:space="0" w:color="auto"/>
      </w:divBdr>
    </w:div>
    <w:div w:id="1179848554">
      <w:bodyDiv w:val="1"/>
      <w:marLeft w:val="0"/>
      <w:marRight w:val="0"/>
      <w:marTop w:val="0"/>
      <w:marBottom w:val="0"/>
      <w:divBdr>
        <w:top w:val="none" w:sz="0" w:space="0" w:color="auto"/>
        <w:left w:val="none" w:sz="0" w:space="0" w:color="auto"/>
        <w:bottom w:val="none" w:sz="0" w:space="0" w:color="auto"/>
        <w:right w:val="none" w:sz="0" w:space="0" w:color="auto"/>
      </w:divBdr>
    </w:div>
    <w:div w:id="1411274657">
      <w:bodyDiv w:val="1"/>
      <w:marLeft w:val="0"/>
      <w:marRight w:val="0"/>
      <w:marTop w:val="0"/>
      <w:marBottom w:val="0"/>
      <w:divBdr>
        <w:top w:val="none" w:sz="0" w:space="0" w:color="auto"/>
        <w:left w:val="none" w:sz="0" w:space="0" w:color="auto"/>
        <w:bottom w:val="none" w:sz="0" w:space="0" w:color="auto"/>
        <w:right w:val="none" w:sz="0" w:space="0" w:color="auto"/>
      </w:divBdr>
    </w:div>
    <w:div w:id="16748018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emf"/><Relationship Id="rId22" Type="http://schemas.openxmlformats.org/officeDocument/2006/relationships/glossaryDocument" Target="glossary/document.xml"/></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1C4C57CCA6C482EAA105C99EE8427BF"/>
        <w:category>
          <w:name w:val="General"/>
          <w:gallery w:val="placeholder"/>
        </w:category>
        <w:types>
          <w:type w:val="bbPlcHdr"/>
        </w:types>
        <w:behaviors>
          <w:behavior w:val="content"/>
        </w:behaviors>
        <w:guid w:val="{31A99FED-DD4D-4812-A69A-DB281DA9687E}"/>
      </w:docPartPr>
      <w:docPartBody>
        <w:p w:rsidR="009C3FC5" w:rsidRDefault="009C3FC5">
          <w:pPr>
            <w:pStyle w:val="F1C4C57CCA6C482EAA105C99EE8427BF"/>
          </w:pPr>
          <w:r w:rsidRPr="00DF26A9">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Fira Sans">
    <w:panose1 w:val="020B0503050000020004"/>
    <w:charset w:val="00"/>
    <w:family w:val="swiss"/>
    <w:pitch w:val="variable"/>
    <w:sig w:usb0="600002FF" w:usb1="00000001" w:usb2="00000000" w:usb3="00000000" w:csb0="000001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9C3FC5"/>
    <w:rsid w:val="00035336"/>
    <w:rsid w:val="00043E6A"/>
    <w:rsid w:val="00046D8D"/>
    <w:rsid w:val="00070BE2"/>
    <w:rsid w:val="00086349"/>
    <w:rsid w:val="000939D2"/>
    <w:rsid w:val="000C0A3B"/>
    <w:rsid w:val="00111742"/>
    <w:rsid w:val="00125A52"/>
    <w:rsid w:val="00134280"/>
    <w:rsid w:val="0017195E"/>
    <w:rsid w:val="001842D4"/>
    <w:rsid w:val="00190B5B"/>
    <w:rsid w:val="001C0963"/>
    <w:rsid w:val="002114AF"/>
    <w:rsid w:val="002126D0"/>
    <w:rsid w:val="002B218B"/>
    <w:rsid w:val="002C12C3"/>
    <w:rsid w:val="003276E1"/>
    <w:rsid w:val="00344C6C"/>
    <w:rsid w:val="0037370C"/>
    <w:rsid w:val="00396BBC"/>
    <w:rsid w:val="003A66D0"/>
    <w:rsid w:val="003D7D6F"/>
    <w:rsid w:val="003F46FF"/>
    <w:rsid w:val="003F55E5"/>
    <w:rsid w:val="00437684"/>
    <w:rsid w:val="004B3C54"/>
    <w:rsid w:val="004F6CD4"/>
    <w:rsid w:val="005731A3"/>
    <w:rsid w:val="00573F83"/>
    <w:rsid w:val="005750C3"/>
    <w:rsid w:val="005D7002"/>
    <w:rsid w:val="00631B66"/>
    <w:rsid w:val="0067431B"/>
    <w:rsid w:val="006A1200"/>
    <w:rsid w:val="006B24CA"/>
    <w:rsid w:val="006B27E5"/>
    <w:rsid w:val="006E5177"/>
    <w:rsid w:val="006F73EF"/>
    <w:rsid w:val="00704188"/>
    <w:rsid w:val="0073684E"/>
    <w:rsid w:val="00762647"/>
    <w:rsid w:val="0076738F"/>
    <w:rsid w:val="007B39FD"/>
    <w:rsid w:val="007E3D1C"/>
    <w:rsid w:val="00800D58"/>
    <w:rsid w:val="00802F85"/>
    <w:rsid w:val="00820D7A"/>
    <w:rsid w:val="00852C1C"/>
    <w:rsid w:val="00860EE2"/>
    <w:rsid w:val="00864206"/>
    <w:rsid w:val="00865CFE"/>
    <w:rsid w:val="008C30C6"/>
    <w:rsid w:val="008E29BF"/>
    <w:rsid w:val="00911472"/>
    <w:rsid w:val="00926B61"/>
    <w:rsid w:val="00945733"/>
    <w:rsid w:val="00971AC3"/>
    <w:rsid w:val="009C3FC5"/>
    <w:rsid w:val="00A07318"/>
    <w:rsid w:val="00A70295"/>
    <w:rsid w:val="00A8201A"/>
    <w:rsid w:val="00A84EE9"/>
    <w:rsid w:val="00AC16ED"/>
    <w:rsid w:val="00B01034"/>
    <w:rsid w:val="00B73175"/>
    <w:rsid w:val="00B86716"/>
    <w:rsid w:val="00BC39EB"/>
    <w:rsid w:val="00C063CB"/>
    <w:rsid w:val="00C301FA"/>
    <w:rsid w:val="00C61B2D"/>
    <w:rsid w:val="00C82ECB"/>
    <w:rsid w:val="00CC52A3"/>
    <w:rsid w:val="00CC5DB9"/>
    <w:rsid w:val="00D64045"/>
    <w:rsid w:val="00DA003A"/>
    <w:rsid w:val="00DA2D62"/>
    <w:rsid w:val="00DB7D4F"/>
    <w:rsid w:val="00E3333E"/>
    <w:rsid w:val="00E605AC"/>
    <w:rsid w:val="00EC50F8"/>
    <w:rsid w:val="00EE5A76"/>
    <w:rsid w:val="00F05658"/>
    <w:rsid w:val="00F245F1"/>
    <w:rsid w:val="00F4630F"/>
    <w:rsid w:val="00F62E1F"/>
    <w:rsid w:val="00F70037"/>
    <w:rsid w:val="00FB6845"/>
    <w:rsid w:val="00FC0C88"/>
    <w:rsid w:val="00FC5E04"/>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6B27E5"/>
    <w:rPr>
      <w:color w:val="808080"/>
    </w:rPr>
  </w:style>
  <w:style w:type="paragraph" w:customStyle="1" w:styleId="F1C4C57CCA6C482EAA105C99EE8427BF">
    <w:name w:val="F1C4C57CCA6C482EAA105C99EE8427B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MLOZ_2022">
      <a:dk1>
        <a:sysClr val="windowText" lastClr="000000"/>
      </a:dk1>
      <a:lt1>
        <a:sysClr val="window" lastClr="FFFFFF"/>
      </a:lt1>
      <a:dk2>
        <a:srgbClr val="131E55"/>
      </a:dk2>
      <a:lt2>
        <a:srgbClr val="E7E6E6"/>
      </a:lt2>
      <a:accent1>
        <a:srgbClr val="326AAA"/>
      </a:accent1>
      <a:accent2>
        <a:srgbClr val="619889"/>
      </a:accent2>
      <a:accent3>
        <a:srgbClr val="A2CF9A"/>
      </a:accent3>
      <a:accent4>
        <a:srgbClr val="EFA70F"/>
      </a:accent4>
      <a:accent5>
        <a:srgbClr val="F27360"/>
      </a:accent5>
      <a:accent6>
        <a:srgbClr val="8681BC"/>
      </a:accent6>
      <a:hlink>
        <a:srgbClr val="0563C1"/>
      </a:hlink>
      <a:folHlink>
        <a:srgbClr val="ABB4D6"/>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Language xmlns="http://schemas.microsoft.com/sharepoint/v3">FR</Language>
    <_dlc_DocId xmlns="d0fb6cd7-816c-4f6c-9a82-9b793c9b6b61">3UYWSU5RQS6X-291304826-3838</_dlc_DocId>
    <_dlc_DocIdUrl xmlns="d0fb6cd7-816c-4f6c-9a82-9b793c9b6b61">
      <Url>http://community.mloz.net/MLOZ/Gov_Inst/_layouts/15/DocIdRedir.aspx?ID=3UYWSU5RQS6X-291304826-3838</Url>
      <Description>3UYWSU5RQS6X-291304826-3838</Description>
    </_dlc_DocIdUrl>
    <eebd82f5ddc1432b80f4787d85453afd xmlns="d0fb6cd7-816c-4f6c-9a82-9b793c9b6b61">
      <Terms xmlns="http://schemas.microsoft.com/office/infopath/2007/PartnerControls"/>
    </eebd82f5ddc1432b80f4787d85453afd>
    <Auteur xmlns="d0fb6cd7-816c-4f6c-9a82-9b793c9b6b61">
      <UserInfo>
        <DisplayName>Steylemans Thierry (500)</DisplayName>
        <AccountId>96</AccountId>
        <AccountType/>
      </UserInfo>
    </Auteur>
    <p2eca3fc3c7f49ed887daf9b5b278acd xmlns="d0fb6cd7-816c-4f6c-9a82-9b793c9b6b61">
      <Terms xmlns="http://schemas.microsoft.com/office/infopath/2007/PartnerControls"/>
    </p2eca3fc3c7f49ed887daf9b5b278acd>
    <Document_x0020_Type xmlns="d0fb6cd7-816c-4f6c-9a82-9b793c9b6b61">Note</Document_x0020_Type>
    <Year xmlns="d0fb6cd7-816c-4f6c-9a82-9b793c9b6b61">2022</Year>
    <Internal_x0020_Instances xmlns="d0fb6cd7-816c-4f6c-9a82-9b793c9b6b61">AG/AV</Internal_x0020_Instances>
    <Language_x0020_Type xmlns="d0fb6cd7-816c-4f6c-9a82-9b793c9b6b61">Original</Language_x0020_Type>
    <Point xmlns="4c60576b-e6ad-4789-a801-833b84803ed4">2.1.1</Point>
    <i70790da652e4dd4ba8e04cb8ee7448d xmlns="d0fb6cd7-816c-4f6c-9a82-9b793c9b6b61">
      <Terms xmlns="http://schemas.microsoft.com/office/infopath/2007/PartnerControls"/>
    </i70790da652e4dd4ba8e04cb8ee7448d>
    <_dlc_DocIdPersistId xmlns="d0fb6cd7-816c-4f6c-9a82-9b793c9b6b61" xsi:nil="true"/>
    <Meeting_x0020_Ref xmlns="4c60576b-e6ad-4789-a801-833b84803ed4">368</Meeting_x0020_Ref>
    <Description0 xmlns="4c60576b-e6ad-4789-a801-833b84803ed4">Statuts de l’Union Nationale des Mutualités Libres</Description0>
    <TaxCatchAll xmlns="d0fb6cd7-816c-4f6c-9a82-9b793c9b6b61" xsi:nil="true"/>
  </documentManagement>
</p:properties>
</file>

<file path=customXml/item4.xml><?xml version="1.0" encoding="utf-8"?>
<?mso-contentType ?>
<FormTemplates xmlns="http://schemas.microsoft.com/sharepoint/v3/contenttype/forms"/>
</file>

<file path=customXml/item5.xml><?xml version="1.0" encoding="utf-8"?>
<?mso-contentType ?>
<spe:Receivers xmlns:spe="http://schemas.microsoft.com/sharepoint/events"/>
</file>

<file path=customXml/item6.xml><?xml version="1.0" encoding="utf-8"?>
<ct:contentTypeSchema xmlns:ct="http://schemas.microsoft.com/office/2006/metadata/contentType" xmlns:ma="http://schemas.microsoft.com/office/2006/metadata/properties/metaAttributes" ct:_="" ma:_="" ma:contentTypeName="MLOZ Community Basic Documents" ma:contentTypeID="0x0101001B975F2C975B374FAC8F146C773766F4006EE5B2B5352A6B48A9BD0A0CFB3B89A1" ma:contentTypeVersion="44" ma:contentTypeDescription="" ma:contentTypeScope="" ma:versionID="8f5870f85f909d8eae8e563e7eb136bb">
  <xsd:schema xmlns:xsd="http://www.w3.org/2001/XMLSchema" xmlns:xs="http://www.w3.org/2001/XMLSchema" xmlns:p="http://schemas.microsoft.com/office/2006/metadata/properties" xmlns:ns1="d0fb6cd7-816c-4f6c-9a82-9b793c9b6b61" xmlns:ns2="http://schemas.microsoft.com/sharepoint/v3" xmlns:ns3="4c60576b-e6ad-4789-a801-833b84803ed4" targetNamespace="http://schemas.microsoft.com/office/2006/metadata/properties" ma:root="true" ma:fieldsID="51b51256de1168cb29152a9d37fe61eb" ns1:_="" ns2:_="" ns3:_="">
    <xsd:import namespace="d0fb6cd7-816c-4f6c-9a82-9b793c9b6b61"/>
    <xsd:import namespace="http://schemas.microsoft.com/sharepoint/v3"/>
    <xsd:import namespace="4c60576b-e6ad-4789-a801-833b84803ed4"/>
    <xsd:element name="properties">
      <xsd:complexType>
        <xsd:sequence>
          <xsd:element name="documentManagement">
            <xsd:complexType>
              <xsd:all>
                <xsd:element ref="ns1:Internal_x0020_Instances" minOccurs="0"/>
                <xsd:element ref="ns1:Year" minOccurs="0"/>
                <xsd:element ref="ns1:Document_x0020_Type" minOccurs="0"/>
                <xsd:element ref="ns3:Description0" minOccurs="0"/>
                <xsd:element ref="ns2:Language" minOccurs="0"/>
                <xsd:element ref="ns1:Language_x0020_Type" minOccurs="0"/>
                <xsd:element ref="ns3:Meeting_x0020_Ref" minOccurs="0"/>
                <xsd:element ref="ns1:Auteur" minOccurs="0"/>
                <xsd:element ref="ns3:Point" minOccurs="0"/>
                <xsd:element ref="ns1:p2eca3fc3c7f49ed887daf9b5b278acd" minOccurs="0"/>
                <xsd:element ref="ns1:eebd82f5ddc1432b80f4787d85453afd" minOccurs="0"/>
                <xsd:element ref="ns1:i70790da652e4dd4ba8e04cb8ee7448d" minOccurs="0"/>
                <xsd:element ref="ns1:TaxCatchAll" minOccurs="0"/>
                <xsd:element ref="ns1:TaxCatchAllLabel" minOccurs="0"/>
                <xsd:element ref="ns3:MediaServiceMetadata" minOccurs="0"/>
                <xsd:element ref="ns3:MediaServiceFastMetadata" minOccurs="0"/>
                <xsd:element ref="ns1:_dlc_DocId" minOccurs="0"/>
                <xsd:element ref="ns1:_dlc_DocIdUrl" minOccurs="0"/>
                <xsd:element ref="ns1: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fb6cd7-816c-4f6c-9a82-9b793c9b6b61" elementFormDefault="qualified">
    <xsd:import namespace="http://schemas.microsoft.com/office/2006/documentManagement/types"/>
    <xsd:import namespace="http://schemas.microsoft.com/office/infopath/2007/PartnerControls"/>
    <xsd:element name="Internal_x0020_Instances" ma:index="0" nillable="true" ma:displayName="Internal Instances" ma:format="Dropdown" ma:indexed="true" ma:internalName="Internal_x0020_Instances" ma:readOnly="false">
      <xsd:simpleType>
        <xsd:restriction base="dms:Choice">
          <xsd:enumeration value="AG/AV"/>
          <xsd:enumeration value="CA/RB"/>
          <xsd:enumeration value="CD/DC"/>
        </xsd:restriction>
      </xsd:simpleType>
    </xsd:element>
    <xsd:element name="Year" ma:index="1" nillable="true" ma:displayName="Year" ma:internalName="Year" ma:readOnly="false">
      <xsd:simpleType>
        <xsd:restriction base="dms:Text">
          <xsd:maxLength value="255"/>
        </xsd:restriction>
      </xsd:simpleType>
    </xsd:element>
    <xsd:element name="Document_x0020_Type" ma:index="2" nillable="true" ma:displayName="Doc_Type" ma:format="Dropdown" ma:indexed="true" ma:internalName="Document_x0020_Type" ma:readOnly="false">
      <xsd:simpleType>
        <xsd:restriction base="dms:Choice">
          <xsd:enumeration value="PV"/>
          <xsd:enumeration value="Note"/>
          <xsd:enumeration value="Note confidential"/>
          <xsd:enumeration value="Note Info"/>
          <xsd:enumeration value="Slide"/>
          <xsd:enumeration value="OJ"/>
        </xsd:restriction>
      </xsd:simpleType>
    </xsd:element>
    <xsd:element name="Language_x0020_Type" ma:index="7" nillable="true" ma:displayName="Language Type" ma:default="Original" ma:format="Dropdown" ma:internalName="Language_x0020_Type" ma:readOnly="false">
      <xsd:simpleType>
        <xsd:restriction base="dms:Choice">
          <xsd:enumeration value="Original"/>
          <xsd:enumeration value="Translation"/>
        </xsd:restriction>
      </xsd:simpleType>
    </xsd:element>
    <xsd:element name="Auteur" ma:index="9" nillable="true" ma:displayName="Auteur" ma:list="UserInfo" ma:SearchPeopleOnly="false" ma:SharePointGroup="0" ma:internalName="Auteu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2eca3fc3c7f49ed887daf9b5b278acd" ma:index="14" nillable="true" ma:taxonomy="true" ma:internalName="p2eca3fc3c7f49ed887daf9b5b278acd" ma:taxonomyFieldName="Domains" ma:displayName="Domains" ma:readOnly="false" ma:fieldId="{92eca3fc-3c7f-49ed-887d-af9b5b278acd}" ma:sspId="ed26cc71-9d36-462f-8cf5-5a9304effdfa" ma:termSetId="5de6ad2f-9522-4788-be08-56ef0e10bf01" ma:anchorId="00000000-0000-0000-0000-000000000000" ma:open="false" ma:isKeyword="false">
      <xsd:complexType>
        <xsd:sequence>
          <xsd:element ref="pc:Terms" minOccurs="0" maxOccurs="1"/>
        </xsd:sequence>
      </xsd:complexType>
    </xsd:element>
    <xsd:element name="eebd82f5ddc1432b80f4787d85453afd" ma:index="15" nillable="true" ma:taxonomy="true" ma:internalName="eebd82f5ddc1432b80f4787d85453afd" ma:taxonomyFieldName="Products" ma:displayName="Products" ma:readOnly="false" ma:fieldId="{eebd82f5-ddc1-432b-80f4-787d85453afd}" ma:sspId="ed26cc71-9d36-462f-8cf5-5a9304effdfa" ma:termSetId="0a485f13-b07c-4410-bbf5-90e6464a7dc7" ma:anchorId="00000000-0000-0000-0000-000000000000" ma:open="false" ma:isKeyword="false">
      <xsd:complexType>
        <xsd:sequence>
          <xsd:element ref="pc:Terms" minOccurs="0" maxOccurs="1"/>
        </xsd:sequence>
      </xsd:complexType>
    </xsd:element>
    <xsd:element name="i70790da652e4dd4ba8e04cb8ee7448d" ma:index="22" nillable="true" ma:taxonomy="true" ma:internalName="i70790da652e4dd4ba8e04cb8ee7448d" ma:taxonomyFieldName="Doc_x0020_Nature" ma:displayName="Doc Nature" ma:readOnly="false" ma:fieldId="{270790da-652e-4dd4-ba8e-04cb8ee7448d}" ma:sspId="ed26cc71-9d36-462f-8cf5-5a9304effdfa" ma:termSetId="26225d4d-767b-4bb6-882c-bc2a3151c16b" ma:anchorId="00000000-0000-0000-0000-000000000000" ma:open="false" ma:isKeyword="false">
      <xsd:complexType>
        <xsd:sequence>
          <xsd:element ref="pc:Terms" minOccurs="0" maxOccurs="1"/>
        </xsd:sequence>
      </xsd:complexType>
    </xsd:element>
    <xsd:element name="TaxCatchAll" ma:index="23" nillable="true" ma:displayName="Taxonomy Catch All Column" ma:hidden="true" ma:list="{6263bf2c-3f69-4934-8d78-fdc917a9e28e}" ma:internalName="TaxCatchAll" ma:readOnly="false" ma:showField="CatchAllData" ma:web="d0fb6cd7-816c-4f6c-9a82-9b793c9b6b61">
      <xsd:complexType>
        <xsd:complexContent>
          <xsd:extension base="dms:MultiChoiceLookup">
            <xsd:sequence>
              <xsd:element name="Value" type="dms:Lookup" maxOccurs="unbounded" minOccurs="0" nillable="true"/>
            </xsd:sequence>
          </xsd:extension>
        </xsd:complexContent>
      </xsd:complexType>
    </xsd:element>
    <xsd:element name="TaxCatchAllLabel" ma:index="24" nillable="true" ma:displayName="Taxonomy Catch All Column1" ma:hidden="true" ma:list="{6263bf2c-3f69-4934-8d78-fdc917a9e28e}" ma:internalName="TaxCatchAllLabel" ma:readOnly="true" ma:showField="CatchAllDataLabel" ma:web="d0fb6cd7-816c-4f6c-9a82-9b793c9b6b61">
      <xsd:complexType>
        <xsd:complexContent>
          <xsd:extension base="dms:MultiChoiceLookup">
            <xsd:sequence>
              <xsd:element name="Value" type="dms:Lookup" maxOccurs="unbounded" minOccurs="0" nillable="true"/>
            </xsd:sequence>
          </xsd:extension>
        </xsd:complexContent>
      </xsd:complexType>
    </xsd:element>
    <xsd:element name="_dlc_DocId" ma:index="27" nillable="true" ma:displayName="Document ID Value" ma:description="The value of the document ID assigned to this item." ma:indexed="true"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Language" ma:index="6" nillable="true" ma:displayName="Language" ma:format="Dropdown" ma:internalName="Language" ma:readOnly="false">
      <xsd:simpleType>
        <xsd:restriction base="dms:Choice">
          <xsd:enumeration value="NL"/>
          <xsd:enumeration value="FR"/>
          <xsd:enumeration value="BIL"/>
          <xsd:enumeration value="EN"/>
        </xsd:restriction>
      </xsd:simpleType>
    </xsd:element>
  </xsd:schema>
  <xsd:schema xmlns:xsd="http://www.w3.org/2001/XMLSchema" xmlns:xs="http://www.w3.org/2001/XMLSchema" xmlns:dms="http://schemas.microsoft.com/office/2006/documentManagement/types" xmlns:pc="http://schemas.microsoft.com/office/infopath/2007/PartnerControls" targetNamespace="4c60576b-e6ad-4789-a801-833b84803ed4" elementFormDefault="qualified">
    <xsd:import namespace="http://schemas.microsoft.com/office/2006/documentManagement/types"/>
    <xsd:import namespace="http://schemas.microsoft.com/office/infopath/2007/PartnerControls"/>
    <xsd:element name="Description0" ma:index="5" nillable="true" ma:displayName="Description" ma:internalName="Description0" ma:readOnly="false">
      <xsd:simpleType>
        <xsd:restriction base="dms:Note">
          <xsd:maxLength value="255"/>
        </xsd:restriction>
      </xsd:simpleType>
    </xsd:element>
    <xsd:element name="Meeting_x0020_Ref" ma:index="8" nillable="true" ma:displayName="Meeting Ref" ma:list="{d2d4d668-cda3-48bf-bfe8-5bcc41d888d7}" ma:internalName="Meeting_x0020_Ref" ma:readOnly="false" ma:showField="EventDate">
      <xsd:simpleType>
        <xsd:restriction base="dms:Lookup"/>
      </xsd:simpleType>
    </xsd:element>
    <xsd:element name="Point" ma:index="10" nillable="true" ma:displayName="Point" ma:internalName="Point" ma:readOnly="false">
      <xsd:simpleType>
        <xsd:restriction base="dms:Text">
          <xsd:maxLength value="255"/>
        </xsd:restriction>
      </xsd:simpleType>
    </xsd:element>
    <xsd:element name="MediaServiceMetadata" ma:index="25" nillable="true" ma:displayName="MediaServiceMetadata" ma:hidden="true" ma:internalName="MediaServiceMetadata" ma:readOnly="true">
      <xsd:simpleType>
        <xsd:restriction base="dms:Note"/>
      </xsd:simpleType>
    </xsd:element>
    <xsd:element name="MediaServiceFastMetadata" ma:index="26"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FA0A8D2-E3C8-49B5-8215-55C2EDE7DCD0}">
  <ds:schemaRefs>
    <ds:schemaRef ds:uri="http://schemas.openxmlformats.org/officeDocument/2006/bibliography"/>
  </ds:schemaRefs>
</ds:datastoreItem>
</file>

<file path=customXml/itemProps3.xml><?xml version="1.0" encoding="utf-8"?>
<ds:datastoreItem xmlns:ds="http://schemas.openxmlformats.org/officeDocument/2006/customXml" ds:itemID="{5E734BB0-9938-4CB7-AABA-3DCC39CDCFB7}">
  <ds:schemaRefs>
    <ds:schemaRef ds:uri="http://schemas.microsoft.com/office/2006/metadata/properties"/>
    <ds:schemaRef ds:uri="http://schemas.microsoft.com/office/infopath/2007/PartnerControls"/>
    <ds:schemaRef ds:uri="http://schemas.microsoft.com/sharepoint/v3"/>
    <ds:schemaRef ds:uri="d0fb6cd7-816c-4f6c-9a82-9b793c9b6b61"/>
    <ds:schemaRef ds:uri="4c60576b-e6ad-4789-a801-833b84803ed4"/>
  </ds:schemaRefs>
</ds:datastoreItem>
</file>

<file path=customXml/itemProps4.xml><?xml version="1.0" encoding="utf-8"?>
<ds:datastoreItem xmlns:ds="http://schemas.openxmlformats.org/officeDocument/2006/customXml" ds:itemID="{3622A9E6-C83B-49CC-9AA4-79485B9FDF06}">
  <ds:schemaRefs>
    <ds:schemaRef ds:uri="http://schemas.microsoft.com/sharepoint/v3/contenttype/forms"/>
  </ds:schemaRefs>
</ds:datastoreItem>
</file>

<file path=customXml/itemProps5.xml><?xml version="1.0" encoding="utf-8"?>
<ds:datastoreItem xmlns:ds="http://schemas.openxmlformats.org/officeDocument/2006/customXml" ds:itemID="{EC184F32-0392-473E-9B1C-915232575422}">
  <ds:schemaRefs>
    <ds:schemaRef ds:uri="http://schemas.microsoft.com/sharepoint/events"/>
  </ds:schemaRefs>
</ds:datastoreItem>
</file>

<file path=customXml/itemProps6.xml><?xml version="1.0" encoding="utf-8"?>
<ds:datastoreItem xmlns:ds="http://schemas.openxmlformats.org/officeDocument/2006/customXml" ds:itemID="{6CFEA801-C168-455D-920E-A2DA5C51EC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fb6cd7-816c-4f6c-9a82-9b793c9b6b61"/>
    <ds:schemaRef ds:uri="http://schemas.microsoft.com/sharepoint/v3"/>
    <ds:schemaRef ds:uri="4c60576b-e6ad-4789-a801-833b84803e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65</Pages>
  <Words>21775</Words>
  <Characters>119763</Characters>
  <Application>Microsoft Office Word</Application>
  <DocSecurity>0</DocSecurity>
  <Lines>998</Lines>
  <Paragraphs>282</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Statuts de l’Union Nationale des Mutualités Libres</vt:lpstr>
      <vt:lpstr>Statuts de l’Union Nationale des Mutualités Libres</vt:lpstr>
    </vt:vector>
  </TitlesOfParts>
  <Company>M-Team</Company>
  <LinksUpToDate>false</LinksUpToDate>
  <CharactersWithSpaces>141256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Statuts de l’Union Nationale des Mutualités Libres</dc:title>
  <dc:subject/>
  <dc:creator>Lambert Anne (500)</dc:creator>
  <cp:lastModifiedBy>Steylemans Thierry (500)</cp:lastModifiedBy>
  <cp:revision>64</cp:revision>
  <cp:lastPrinted>2024-05-21T07:56:00Z</cp:lastPrinted>
  <dcterms:created xsi:type="dcterms:W3CDTF">2023-06-05T10:05:00Z</dcterms:created>
  <dcterms:modified xsi:type="dcterms:W3CDTF">2026-07-28T09:31:00Z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ed4d6421-220e-4c8b-8f8a-eb5890bb2e2f</vt:lpwstr>
  </property>
  <property fmtid="{D5CDD505-2E9C-101B-9397-08002B2CF9AE}" pid="3" name="ContentTypeId">
    <vt:lpwstr>0x0101001B975F2C975B374FAC8F146C773766F4006EE5B2B5352A6B48A9BD0A0CFB3B89A1</vt:lpwstr>
  </property>
  <property fmtid="{D5CDD505-2E9C-101B-9397-08002B2CF9AE}" pid="4" name="Domains">
    <vt:lpwstr/>
  </property>
  <property fmtid="{D5CDD505-2E9C-101B-9397-08002B2CF9AE}" pid="5" name="Doc Nature">
    <vt:lpwstr/>
  </property>
  <property fmtid="{D5CDD505-2E9C-101B-9397-08002B2CF9AE}" pid="6" name="Products">
    <vt:lpwstr/>
  </property>
</Properties>
</file>