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271" r:id="rId3"/>
    <p:sldId id="272" r:id="rId4"/>
    <p:sldId id="274" r:id="rId5"/>
    <p:sldId id="275" r:id="rId6"/>
    <p:sldId id="290" r:id="rId7"/>
    <p:sldId id="276" r:id="rId8"/>
    <p:sldId id="277" r:id="rId9"/>
    <p:sldId id="278" r:id="rId10"/>
    <p:sldId id="279" r:id="rId11"/>
    <p:sldId id="280" r:id="rId12"/>
    <p:sldId id="281" r:id="rId13"/>
    <p:sldId id="293" r:id="rId14"/>
    <p:sldId id="283" r:id="rId15"/>
    <p:sldId id="288" r:id="rId16"/>
    <p:sldId id="286" r:id="rId17"/>
    <p:sldId id="292" r:id="rId18"/>
    <p:sldId id="287" r:id="rId19"/>
    <p:sldId id="294" r:id="rId20"/>
  </p:sldIdLst>
  <p:sldSz cx="9144000" cy="5143500" type="screen16x9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Temmerman Dominique (MLOZ)" initials="DDT" lastIdx="12" clrIdx="0"/>
  <p:cmAuthor id="2" name="Kestens Wies (MLOZ)" initials="KW(" lastIdx="23" clrIdx="1"/>
  <p:cmAuthor id="3" name="Lona Murielle (MLOZ)" initials="LM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7187"/>
    <a:srgbClr val="5990A5"/>
    <a:srgbClr val="848A95"/>
    <a:srgbClr val="2C9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4176" autoAdjust="0"/>
  </p:normalViewPr>
  <p:slideViewPr>
    <p:cSldViewPr snapToGrid="0" snapToObjects="1">
      <p:cViewPr varScale="1">
        <p:scale>
          <a:sx n="107" d="100"/>
          <a:sy n="107" d="100"/>
        </p:scale>
        <p:origin x="-96" y="-3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-17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S500FILE101.MUTWORLD.BE\S$\RnS\1-RnS\Team\1_Studies\Working%20papers\WKE\Kidoscope_2017\verdeling%20VT%20regio%20kinderen%202017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S500FILE101.MUTWORLD.BE\S$\RnS\1-RnS\Team\1_Studies\Working%20papers\WKE\Kidoscope_2017\voor%20presentatie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\\s500sas01.mloz.be\Data02\GKR\sexualite_ados_2019\Data%20anticonceptie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\\s500sas01.mloz.be\Data02\GKR\sexualite_ados_2019\kidoscope_ados_contra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i="0" u="none" strike="noStrike" kern="1200" spc="0" baseline="0">
                <a:solidFill>
                  <a:srgbClr val="5F5F5F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rgbClr val="5F5F5F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rPr>
              <a:t>% enfants BIM, België en MLOZ, 2017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Sheet1!$S$1</c:f>
              <c:strCache>
                <c:ptCount val="1"/>
                <c:pt idx="0">
                  <c:v>% BIM MLOZ (0-18 jaar)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Sheet1!$R$2:$R$6</c:f>
              <c:strCache>
                <c:ptCount val="5"/>
                <c:pt idx="0">
                  <c:v>étranger</c:v>
                </c:pt>
                <c:pt idx="1">
                  <c:v>Bruxelles</c:v>
                </c:pt>
                <c:pt idx="2">
                  <c:v>Flandre</c:v>
                </c:pt>
                <c:pt idx="3">
                  <c:v>Wallonie</c:v>
                </c:pt>
                <c:pt idx="4">
                  <c:v>Belgique</c:v>
                </c:pt>
              </c:strCache>
            </c:strRef>
          </c:cat>
          <c:val>
            <c:numRef>
              <c:f>Sheet1!$S$2:$S$6</c:f>
              <c:numCache>
                <c:formatCode>0%</c:formatCode>
                <c:ptCount val="5"/>
                <c:pt idx="0">
                  <c:v>6.5282505105513949E-2</c:v>
                </c:pt>
                <c:pt idx="1">
                  <c:v>0.25081684385029829</c:v>
                </c:pt>
                <c:pt idx="2">
                  <c:v>8.4607525746086903E-2</c:v>
                </c:pt>
                <c:pt idx="3">
                  <c:v>0.14548713942915587</c:v>
                </c:pt>
                <c:pt idx="4">
                  <c:v>0.13721144583215833</c:v>
                </c:pt>
              </c:numCache>
            </c:numRef>
          </c:val>
        </c:ser>
        <c:ser>
          <c:idx val="1"/>
          <c:order val="1"/>
          <c:tx>
            <c:strRef>
              <c:f>Sheet1!$T$1</c:f>
              <c:strCache>
                <c:ptCount val="1"/>
                <c:pt idx="0">
                  <c:v>% BIM Belgique (0-19 ans)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Sheet1!$R$2:$R$6</c:f>
              <c:strCache>
                <c:ptCount val="5"/>
                <c:pt idx="0">
                  <c:v>étranger</c:v>
                </c:pt>
                <c:pt idx="1">
                  <c:v>Bruxelles</c:v>
                </c:pt>
                <c:pt idx="2">
                  <c:v>Flandre</c:v>
                </c:pt>
                <c:pt idx="3">
                  <c:v>Wallonie</c:v>
                </c:pt>
                <c:pt idx="4">
                  <c:v>Belgique</c:v>
                </c:pt>
              </c:strCache>
            </c:strRef>
          </c:cat>
          <c:val>
            <c:numRef>
              <c:f>Sheet1!$T$2:$T$6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0.4096461794665997</c:v>
                </c:pt>
                <c:pt idx="2">
                  <c:v>0.15501652048712491</c:v>
                </c:pt>
                <c:pt idx="3">
                  <c:v>0.23188990802898857</c:v>
                </c:pt>
                <c:pt idx="4">
                  <c:v>0.20723097498539511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7164544"/>
        <c:axId val="57166080"/>
      </c:barChart>
      <c:catAx>
        <c:axId val="57164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66080"/>
        <c:crosses val="autoZero"/>
        <c:auto val="1"/>
        <c:lblAlgn val="ctr"/>
        <c:lblOffset val="100"/>
        <c:noMultiLvlLbl val="0"/>
      </c:catAx>
      <c:valAx>
        <c:axId val="57166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6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b="0" i="0" baseline="0" dirty="0" smtClean="0">
                <a:effectLst/>
              </a:rPr>
              <a:t>% femmes avec médicaments pendant la grossesse, </a:t>
            </a:r>
            <a:br>
              <a:rPr lang="fr-FR" sz="1200" b="0" i="0" baseline="0" dirty="0" smtClean="0">
                <a:effectLst/>
              </a:rPr>
            </a:br>
            <a:r>
              <a:rPr lang="fr-FR" sz="1200" b="0" i="0" baseline="0" dirty="0" smtClean="0">
                <a:effectLst/>
              </a:rPr>
              <a:t>2013-2016</a:t>
            </a:r>
            <a:endParaRPr lang="en-US" sz="12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'vrouwen med zwangerschap'!$G$1</c:f>
              <c:strCache>
                <c:ptCount val="1"/>
                <c:pt idx="0">
                  <c:v>non BIM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'vrouwen med zwangerschap'!$F$2:$F$3</c:f>
              <c:strCache>
                <c:ptCount val="2"/>
                <c:pt idx="0">
                  <c:v>médicament</c:v>
                </c:pt>
                <c:pt idx="1">
                  <c:v>médicament teratogène ou foetotoxique</c:v>
                </c:pt>
              </c:strCache>
            </c:strRef>
          </c:cat>
          <c:val>
            <c:numRef>
              <c:f>'vrouwen med zwangerschap'!$G$2:$G$3</c:f>
              <c:numCache>
                <c:formatCode>0.0%</c:formatCode>
                <c:ptCount val="2"/>
                <c:pt idx="0">
                  <c:v>0.82299999999999995</c:v>
                </c:pt>
                <c:pt idx="1">
                  <c:v>6.6000000000000003E-2</c:v>
                </c:pt>
              </c:numCache>
            </c:numRef>
          </c:val>
        </c:ser>
        <c:ser>
          <c:idx val="1"/>
          <c:order val="1"/>
          <c:tx>
            <c:strRef>
              <c:f>'vrouwen med zwangerschap'!$H$1</c:f>
              <c:strCache>
                <c:ptCount val="1"/>
                <c:pt idx="0">
                  <c:v>BIM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'vrouwen med zwangerschap'!$F$2:$F$3</c:f>
              <c:strCache>
                <c:ptCount val="2"/>
                <c:pt idx="0">
                  <c:v>médicament</c:v>
                </c:pt>
                <c:pt idx="1">
                  <c:v>médicament teratogène ou foetotoxique</c:v>
                </c:pt>
              </c:strCache>
            </c:strRef>
          </c:cat>
          <c:val>
            <c:numRef>
              <c:f>'vrouwen med zwangerschap'!$H$2:$H$3</c:f>
              <c:numCache>
                <c:formatCode>0.0%</c:formatCode>
                <c:ptCount val="2"/>
                <c:pt idx="0">
                  <c:v>0.88500000000000001</c:v>
                </c:pt>
                <c:pt idx="1">
                  <c:v>8.7999999999999995E-2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199616"/>
        <c:axId val="57103104"/>
      </c:barChart>
      <c:catAx>
        <c:axId val="5719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03104"/>
        <c:crosses val="autoZero"/>
        <c:auto val="1"/>
        <c:lblAlgn val="ctr"/>
        <c:lblOffset val="100"/>
        <c:noMultiLvlLbl val="0"/>
      </c:catAx>
      <c:valAx>
        <c:axId val="57103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99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b="0" i="0" baseline="0" dirty="0">
                <a:effectLst/>
              </a:rPr>
              <a:t>% enfants sans visite </a:t>
            </a:r>
            <a:endParaRPr lang="en-US" sz="1200" dirty="0">
              <a:effectLst/>
            </a:endParaRPr>
          </a:p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b="0" i="0" baseline="0" dirty="0" smtClean="0">
                <a:effectLst/>
              </a:rPr>
              <a:t>généraliste </a:t>
            </a:r>
            <a:r>
              <a:rPr lang="fr-FR" sz="1200" b="0" i="0" baseline="0" dirty="0">
                <a:effectLst/>
              </a:rPr>
              <a:t>ou pédiatre, 2014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22054732013653544"/>
          <c:y val="2.486549139693156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'consultat pediatr'!$M$2</c:f>
              <c:strCache>
                <c:ptCount val="1"/>
                <c:pt idx="0">
                  <c:v>non BIM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 pediatr'!$L$3:$L$6</c:f>
              <c:strCache>
                <c:ptCount val="4"/>
                <c:pt idx="0">
                  <c:v> 0-2 ans</c:v>
                </c:pt>
                <c:pt idx="1">
                  <c:v> 3-6 ans</c:v>
                </c:pt>
                <c:pt idx="2">
                  <c:v> 7-12 ans</c:v>
                </c:pt>
                <c:pt idx="3">
                  <c:v>13-18 ans</c:v>
                </c:pt>
              </c:strCache>
            </c:strRef>
          </c:cat>
          <c:val>
            <c:numRef>
              <c:f>'consultat pediatr'!$M$3:$M$6</c:f>
              <c:numCache>
                <c:formatCode>0%</c:formatCode>
                <c:ptCount val="4"/>
                <c:pt idx="0">
                  <c:v>0.13</c:v>
                </c:pt>
                <c:pt idx="1">
                  <c:v>0.23</c:v>
                </c:pt>
                <c:pt idx="2">
                  <c:v>0.33</c:v>
                </c:pt>
                <c:pt idx="3">
                  <c:v>0.32</c:v>
                </c:pt>
              </c:numCache>
            </c:numRef>
          </c:val>
        </c:ser>
        <c:ser>
          <c:idx val="1"/>
          <c:order val="1"/>
          <c:tx>
            <c:strRef>
              <c:f>'consultat pediatr'!$N$2</c:f>
              <c:strCache>
                <c:ptCount val="1"/>
                <c:pt idx="0">
                  <c:v>BIM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'consultat pediatr'!$L$3:$L$6</c:f>
              <c:strCache>
                <c:ptCount val="4"/>
                <c:pt idx="0">
                  <c:v> 0-2 ans</c:v>
                </c:pt>
                <c:pt idx="1">
                  <c:v> 3-6 ans</c:v>
                </c:pt>
                <c:pt idx="2">
                  <c:v> 7-12 ans</c:v>
                </c:pt>
                <c:pt idx="3">
                  <c:v>13-18 ans</c:v>
                </c:pt>
              </c:strCache>
            </c:strRef>
          </c:cat>
          <c:val>
            <c:numRef>
              <c:f>'consultat pediatr'!$N$3:$N$6</c:f>
              <c:numCache>
                <c:formatCode>0%</c:formatCode>
                <c:ptCount val="4"/>
                <c:pt idx="0">
                  <c:v>0.19</c:v>
                </c:pt>
                <c:pt idx="1">
                  <c:v>0.25</c:v>
                </c:pt>
                <c:pt idx="2">
                  <c:v>0.32</c:v>
                </c:pt>
                <c:pt idx="3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751808"/>
        <c:axId val="57774080"/>
      </c:barChart>
      <c:catAx>
        <c:axId val="5775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74080"/>
        <c:crosses val="autoZero"/>
        <c:auto val="1"/>
        <c:lblAlgn val="ctr"/>
        <c:lblOffset val="100"/>
        <c:noMultiLvlLbl val="0"/>
      </c:catAx>
      <c:valAx>
        <c:axId val="57774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5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400" b="0" i="0" baseline="0">
                <a:effectLst/>
              </a:rPr>
              <a:t>% enfants avec visite chez un urgentiste, 2014</a:t>
            </a:r>
            <a:endParaRPr lang="en-US" sz="14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urgentist!$C$7</c:f>
              <c:strCache>
                <c:ptCount val="1"/>
                <c:pt idx="0">
                  <c:v>non BIM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urgentist!$B$8:$B$12</c:f>
              <c:strCache>
                <c:ptCount val="5"/>
                <c:pt idx="0">
                  <c:v> 0-2 ans</c:v>
                </c:pt>
                <c:pt idx="1">
                  <c:v> 3-6 ans</c:v>
                </c:pt>
                <c:pt idx="2">
                  <c:v> 7-12 ans</c:v>
                </c:pt>
                <c:pt idx="3">
                  <c:v>13-18 ans</c:v>
                </c:pt>
                <c:pt idx="4">
                  <c:v>0-18 ans</c:v>
                </c:pt>
              </c:strCache>
            </c:strRef>
          </c:cat>
          <c:val>
            <c:numRef>
              <c:f>urgentist!$C$8:$C$12</c:f>
              <c:numCache>
                <c:formatCode>0%</c:formatCode>
                <c:ptCount val="5"/>
                <c:pt idx="0">
                  <c:v>0.28999999999999998</c:v>
                </c:pt>
                <c:pt idx="1">
                  <c:v>0.21</c:v>
                </c:pt>
                <c:pt idx="2">
                  <c:v>0.17</c:v>
                </c:pt>
                <c:pt idx="3">
                  <c:v>0.18</c:v>
                </c:pt>
                <c:pt idx="4">
                  <c:v>0.2</c:v>
                </c:pt>
              </c:numCache>
            </c:numRef>
          </c:val>
        </c:ser>
        <c:ser>
          <c:idx val="1"/>
          <c:order val="1"/>
          <c:tx>
            <c:strRef>
              <c:f>urgentist!$D$7</c:f>
              <c:strCache>
                <c:ptCount val="1"/>
                <c:pt idx="0">
                  <c:v>BIM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urgentist!$B$8:$B$12</c:f>
              <c:strCache>
                <c:ptCount val="5"/>
                <c:pt idx="0">
                  <c:v> 0-2 ans</c:v>
                </c:pt>
                <c:pt idx="1">
                  <c:v> 3-6 ans</c:v>
                </c:pt>
                <c:pt idx="2">
                  <c:v> 7-12 ans</c:v>
                </c:pt>
                <c:pt idx="3">
                  <c:v>13-18 ans</c:v>
                </c:pt>
                <c:pt idx="4">
                  <c:v>0-18 ans</c:v>
                </c:pt>
              </c:strCache>
            </c:strRef>
          </c:cat>
          <c:val>
            <c:numRef>
              <c:f>urgentist!$D$8:$D$12</c:f>
              <c:numCache>
                <c:formatCode>0%</c:formatCode>
                <c:ptCount val="5"/>
                <c:pt idx="0">
                  <c:v>0.4</c:v>
                </c:pt>
                <c:pt idx="1">
                  <c:v>0.3</c:v>
                </c:pt>
                <c:pt idx="2">
                  <c:v>0.22</c:v>
                </c:pt>
                <c:pt idx="3">
                  <c:v>0.27</c:v>
                </c:pt>
                <c:pt idx="4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841152"/>
        <c:axId val="57842688"/>
      </c:barChart>
      <c:catAx>
        <c:axId val="5784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42688"/>
        <c:crosses val="autoZero"/>
        <c:auto val="1"/>
        <c:lblAlgn val="ctr"/>
        <c:lblOffset val="100"/>
        <c:noMultiLvlLbl val="0"/>
      </c:catAx>
      <c:valAx>
        <c:axId val="57842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41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200" b="0" i="0" baseline="0">
                <a:effectLst/>
              </a:rPr>
              <a:t>% enfants avec au moins une visite </a:t>
            </a:r>
            <a:br>
              <a:rPr lang="fr-FR" sz="1200" b="0" i="0" baseline="0">
                <a:effectLst/>
              </a:rPr>
            </a:br>
            <a:r>
              <a:rPr lang="fr-FR" sz="1200" b="0" i="0" baseline="0">
                <a:effectLst/>
              </a:rPr>
              <a:t>chez le dentiste, 2014</a:t>
            </a:r>
            <a:endParaRPr lang="en-US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dentist!$B$6</c:f>
              <c:strCache>
                <c:ptCount val="1"/>
                <c:pt idx="0">
                  <c:v>non BIM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dentist!$A$7:$A$11</c:f>
              <c:strCache>
                <c:ptCount val="5"/>
                <c:pt idx="0">
                  <c:v> 0-2 ans</c:v>
                </c:pt>
                <c:pt idx="1">
                  <c:v> 3-6 ans</c:v>
                </c:pt>
                <c:pt idx="2">
                  <c:v> 7-12 ans</c:v>
                </c:pt>
                <c:pt idx="3">
                  <c:v>13-18 ans</c:v>
                </c:pt>
                <c:pt idx="4">
                  <c:v>0-18 ans</c:v>
                </c:pt>
              </c:strCache>
            </c:strRef>
          </c:cat>
          <c:val>
            <c:numRef>
              <c:f>dentist!$B$7:$B$11</c:f>
              <c:numCache>
                <c:formatCode>0%</c:formatCode>
                <c:ptCount val="5"/>
                <c:pt idx="0">
                  <c:v>0.03</c:v>
                </c:pt>
                <c:pt idx="1">
                  <c:v>0.46</c:v>
                </c:pt>
                <c:pt idx="2">
                  <c:v>0.73</c:v>
                </c:pt>
                <c:pt idx="3">
                  <c:v>0.69</c:v>
                </c:pt>
                <c:pt idx="4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dentist!$C$6</c:f>
              <c:strCache>
                <c:ptCount val="1"/>
                <c:pt idx="0">
                  <c:v>BIM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dentist!$A$7:$A$11</c:f>
              <c:strCache>
                <c:ptCount val="5"/>
                <c:pt idx="0">
                  <c:v> 0-2 ans</c:v>
                </c:pt>
                <c:pt idx="1">
                  <c:v> 3-6 ans</c:v>
                </c:pt>
                <c:pt idx="2">
                  <c:v> 7-12 ans</c:v>
                </c:pt>
                <c:pt idx="3">
                  <c:v>13-18 ans</c:v>
                </c:pt>
                <c:pt idx="4">
                  <c:v>0-18 ans</c:v>
                </c:pt>
              </c:strCache>
            </c:strRef>
          </c:cat>
          <c:val>
            <c:numRef>
              <c:f>dentist!$C$7:$C$11</c:f>
              <c:numCache>
                <c:formatCode>0%</c:formatCode>
                <c:ptCount val="5"/>
                <c:pt idx="0">
                  <c:v>0.02</c:v>
                </c:pt>
                <c:pt idx="1">
                  <c:v>0.34</c:v>
                </c:pt>
                <c:pt idx="2">
                  <c:v>0.59</c:v>
                </c:pt>
                <c:pt idx="3">
                  <c:v>0.53</c:v>
                </c:pt>
                <c:pt idx="4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922304"/>
        <c:axId val="57923840"/>
      </c:barChart>
      <c:catAx>
        <c:axId val="5792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23840"/>
        <c:crosses val="autoZero"/>
        <c:auto val="1"/>
        <c:lblAlgn val="ctr"/>
        <c:lblOffset val="100"/>
        <c:noMultiLvlLbl val="0"/>
      </c:catAx>
      <c:valAx>
        <c:axId val="5792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2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dirty="0" smtClean="0"/>
              <a:t>Hospitalisations classiques</a:t>
            </a:r>
            <a:endParaRPr lang="nl-BE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Sheet1!$L$61</c:f>
              <c:strCache>
                <c:ptCount val="1"/>
                <c:pt idx="0">
                  <c:v>non BIM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Sheet1!$K$62:$K$66</c:f>
              <c:strCache>
                <c:ptCount val="5"/>
                <c:pt idx="0">
                  <c:v>&lt;1 ans</c:v>
                </c:pt>
                <c:pt idx="1">
                  <c:v>1-2 ans</c:v>
                </c:pt>
                <c:pt idx="2">
                  <c:v>3-6 ans</c:v>
                </c:pt>
                <c:pt idx="3">
                  <c:v>7-12 ans</c:v>
                </c:pt>
                <c:pt idx="4">
                  <c:v>13-18 ans</c:v>
                </c:pt>
              </c:strCache>
            </c:strRef>
          </c:cat>
          <c:val>
            <c:numRef>
              <c:f>Sheet1!$L$62:$L$66</c:f>
              <c:numCache>
                <c:formatCode>General</c:formatCode>
                <c:ptCount val="5"/>
                <c:pt idx="0">
                  <c:v>283</c:v>
                </c:pt>
                <c:pt idx="1">
                  <c:v>98</c:v>
                </c:pt>
                <c:pt idx="2">
                  <c:v>41</c:v>
                </c:pt>
                <c:pt idx="3">
                  <c:v>27</c:v>
                </c:pt>
                <c:pt idx="4">
                  <c:v>37</c:v>
                </c:pt>
              </c:numCache>
            </c:numRef>
          </c:val>
        </c:ser>
        <c:ser>
          <c:idx val="1"/>
          <c:order val="1"/>
          <c:tx>
            <c:strRef>
              <c:f>Sheet1!$M$61</c:f>
              <c:strCache>
                <c:ptCount val="1"/>
                <c:pt idx="0">
                  <c:v>BIM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Sheet1!$K$62:$K$66</c:f>
              <c:strCache>
                <c:ptCount val="5"/>
                <c:pt idx="0">
                  <c:v>&lt;1 ans</c:v>
                </c:pt>
                <c:pt idx="1">
                  <c:v>1-2 ans</c:v>
                </c:pt>
                <c:pt idx="2">
                  <c:v>3-6 ans</c:v>
                </c:pt>
                <c:pt idx="3">
                  <c:v>7-12 ans</c:v>
                </c:pt>
                <c:pt idx="4">
                  <c:v>13-18 ans</c:v>
                </c:pt>
              </c:strCache>
            </c:strRef>
          </c:cat>
          <c:val>
            <c:numRef>
              <c:f>Sheet1!$M$62:$M$66</c:f>
              <c:numCache>
                <c:formatCode>General</c:formatCode>
                <c:ptCount val="5"/>
                <c:pt idx="0">
                  <c:v>421</c:v>
                </c:pt>
                <c:pt idx="1">
                  <c:v>164</c:v>
                </c:pt>
                <c:pt idx="2">
                  <c:v>84</c:v>
                </c:pt>
                <c:pt idx="3">
                  <c:v>53</c:v>
                </c:pt>
                <c:pt idx="4">
                  <c:v>67</c:v>
                </c:pt>
              </c:numCache>
            </c:numRef>
          </c:val>
        </c:ser>
        <c:ser>
          <c:idx val="2"/>
          <c:order val="2"/>
          <c:tx>
            <c:strRef>
              <c:f>Sheet1!$N$61</c:f>
              <c:strCache>
                <c:ptCount val="1"/>
                <c:pt idx="0">
                  <c:v>BIM Sociale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Sheet1!$K$62:$K$66</c:f>
              <c:strCache>
                <c:ptCount val="5"/>
                <c:pt idx="0">
                  <c:v>&lt;1 ans</c:v>
                </c:pt>
                <c:pt idx="1">
                  <c:v>1-2 ans</c:v>
                </c:pt>
                <c:pt idx="2">
                  <c:v>3-6 ans</c:v>
                </c:pt>
                <c:pt idx="3">
                  <c:v>7-12 ans</c:v>
                </c:pt>
                <c:pt idx="4">
                  <c:v>13-18 ans</c:v>
                </c:pt>
              </c:strCache>
            </c:strRef>
          </c:cat>
          <c:val>
            <c:numRef>
              <c:f>Sheet1!$N$62:$N$66</c:f>
              <c:numCache>
                <c:formatCode>General</c:formatCode>
                <c:ptCount val="5"/>
                <c:pt idx="0">
                  <c:v>359</c:v>
                </c:pt>
                <c:pt idx="1">
                  <c:v>124</c:v>
                </c:pt>
                <c:pt idx="2">
                  <c:v>56</c:v>
                </c:pt>
                <c:pt idx="3">
                  <c:v>34</c:v>
                </c:pt>
                <c:pt idx="4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002816"/>
        <c:axId val="58008704"/>
      </c:barChart>
      <c:catAx>
        <c:axId val="5800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08704"/>
        <c:crosses val="autoZero"/>
        <c:auto val="1"/>
        <c:lblAlgn val="ctr"/>
        <c:lblOffset val="100"/>
        <c:noMultiLvlLbl val="0"/>
      </c:catAx>
      <c:valAx>
        <c:axId val="58008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nombre d'hospitalisations par 1.000 personnes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02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BE" dirty="0" smtClean="0"/>
              <a:t>% d’utilisation contraception selon statut BIM, 2016</a:t>
            </a:r>
            <a:endParaRPr lang="nl-BE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Sheet1!$G$33</c:f>
              <c:strCache>
                <c:ptCount val="1"/>
                <c:pt idx="0">
                  <c:v>non BIM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Sheet1!$F$34:$F$40</c:f>
              <c:strCache>
                <c:ptCount val="7"/>
                <c:pt idx="0">
                  <c:v>14 ans</c:v>
                </c:pt>
                <c:pt idx="1">
                  <c:v>15 ans</c:v>
                </c:pt>
                <c:pt idx="2">
                  <c:v>16 ans</c:v>
                </c:pt>
                <c:pt idx="3">
                  <c:v>17 ans</c:v>
                </c:pt>
                <c:pt idx="4">
                  <c:v>18 ans</c:v>
                </c:pt>
                <c:pt idx="5">
                  <c:v>19 ans</c:v>
                </c:pt>
                <c:pt idx="6">
                  <c:v>20 ans</c:v>
                </c:pt>
              </c:strCache>
            </c:strRef>
          </c:cat>
          <c:val>
            <c:numRef>
              <c:f>Sheet1!$G$34:$G$40</c:f>
              <c:numCache>
                <c:formatCode>0%</c:formatCode>
                <c:ptCount val="7"/>
                <c:pt idx="0">
                  <c:v>4.8716649780479571E-2</c:v>
                </c:pt>
                <c:pt idx="1">
                  <c:v>0.15738091230432588</c:v>
                </c:pt>
                <c:pt idx="2">
                  <c:v>0.32553029662807403</c:v>
                </c:pt>
                <c:pt idx="3">
                  <c:v>0.47702127659574467</c:v>
                </c:pt>
                <c:pt idx="4">
                  <c:v>0.58142181754508837</c:v>
                </c:pt>
                <c:pt idx="5">
                  <c:v>0.62495543672014264</c:v>
                </c:pt>
                <c:pt idx="6">
                  <c:v>0.65763785067276403</c:v>
                </c:pt>
              </c:numCache>
            </c:numRef>
          </c:val>
        </c:ser>
        <c:ser>
          <c:idx val="1"/>
          <c:order val="1"/>
          <c:tx>
            <c:strRef>
              <c:f>Sheet1!$H$33</c:f>
              <c:strCache>
                <c:ptCount val="1"/>
                <c:pt idx="0">
                  <c:v>BIM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Sheet1!$F$34:$F$40</c:f>
              <c:strCache>
                <c:ptCount val="7"/>
                <c:pt idx="0">
                  <c:v>14 ans</c:v>
                </c:pt>
                <c:pt idx="1">
                  <c:v>15 ans</c:v>
                </c:pt>
                <c:pt idx="2">
                  <c:v>16 ans</c:v>
                </c:pt>
                <c:pt idx="3">
                  <c:v>17 ans</c:v>
                </c:pt>
                <c:pt idx="4">
                  <c:v>18 ans</c:v>
                </c:pt>
                <c:pt idx="5">
                  <c:v>19 ans</c:v>
                </c:pt>
                <c:pt idx="6">
                  <c:v>20 ans</c:v>
                </c:pt>
              </c:strCache>
            </c:strRef>
          </c:cat>
          <c:val>
            <c:numRef>
              <c:f>Sheet1!$H$34:$H$40</c:f>
              <c:numCache>
                <c:formatCode>0%</c:formatCode>
                <c:ptCount val="7"/>
                <c:pt idx="0">
                  <c:v>6.4143007360672979E-2</c:v>
                </c:pt>
                <c:pt idx="1">
                  <c:v>0.15754812563323201</c:v>
                </c:pt>
                <c:pt idx="2">
                  <c:v>0.24093816631130063</c:v>
                </c:pt>
                <c:pt idx="3">
                  <c:v>0.33922996878251821</c:v>
                </c:pt>
                <c:pt idx="4">
                  <c:v>0.40545808966861596</c:v>
                </c:pt>
                <c:pt idx="5">
                  <c:v>0.43137254901960786</c:v>
                </c:pt>
                <c:pt idx="6">
                  <c:v>0.44710860366713684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063488"/>
        <c:axId val="58986880"/>
      </c:barChart>
      <c:catAx>
        <c:axId val="5806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986880"/>
        <c:crosses val="autoZero"/>
        <c:auto val="1"/>
        <c:lblAlgn val="ctr"/>
        <c:lblOffset val="100"/>
        <c:noMultiLvlLbl val="0"/>
      </c:catAx>
      <c:valAx>
        <c:axId val="5898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06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100" b="1" i="0" baseline="0">
                <a:effectLst/>
              </a:rPr>
              <a:t>Nombre et pourcentage de grossesses selon l’âge et le statut IM, MLOZ, 2016</a:t>
            </a:r>
            <a:endParaRPr lang="en-US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des femmes enceintes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Sheet1!$K$11:$L$24</c:f>
              <c:multiLvlStrCache>
                <c:ptCount val="14"/>
                <c:lvl>
                  <c:pt idx="0">
                    <c:v>BIM</c:v>
                  </c:pt>
                  <c:pt idx="1">
                    <c:v>non BIM</c:v>
                  </c:pt>
                  <c:pt idx="2">
                    <c:v>BIM</c:v>
                  </c:pt>
                  <c:pt idx="3">
                    <c:v>non BIM</c:v>
                  </c:pt>
                  <c:pt idx="4">
                    <c:v>BIM</c:v>
                  </c:pt>
                  <c:pt idx="5">
                    <c:v>non BIM</c:v>
                  </c:pt>
                  <c:pt idx="6">
                    <c:v>BIM</c:v>
                  </c:pt>
                  <c:pt idx="7">
                    <c:v>non BIM</c:v>
                  </c:pt>
                  <c:pt idx="8">
                    <c:v>BIM</c:v>
                  </c:pt>
                  <c:pt idx="9">
                    <c:v>non BIM</c:v>
                  </c:pt>
                  <c:pt idx="10">
                    <c:v>BIM</c:v>
                  </c:pt>
                  <c:pt idx="11">
                    <c:v>non BIM</c:v>
                  </c:pt>
                  <c:pt idx="12">
                    <c:v>BIM</c:v>
                  </c:pt>
                  <c:pt idx="13">
                    <c:v>non BIM</c:v>
                  </c:pt>
                </c:lvl>
                <c:lvl>
                  <c:pt idx="0">
                    <c:v>14 ans</c:v>
                  </c:pt>
                  <c:pt idx="2">
                    <c:v>15 ans</c:v>
                  </c:pt>
                  <c:pt idx="4">
                    <c:v>16 ans</c:v>
                  </c:pt>
                  <c:pt idx="6">
                    <c:v>17 ans</c:v>
                  </c:pt>
                  <c:pt idx="8">
                    <c:v>18 ans</c:v>
                  </c:pt>
                  <c:pt idx="10">
                    <c:v>19 ans</c:v>
                  </c:pt>
                  <c:pt idx="12">
                    <c:v>20 ans</c:v>
                  </c:pt>
                </c:lvl>
              </c:multiLvlStrCache>
            </c:multiLvlStrRef>
          </c:cat>
          <c:val>
            <c:numRef>
              <c:f>Sheet1!$M$11:$M$24</c:f>
              <c:numCache>
                <c:formatCode>0.0%</c:formatCode>
                <c:ptCount val="14"/>
                <c:pt idx="0">
                  <c:v>0</c:v>
                </c:pt>
                <c:pt idx="1">
                  <c:v>1.9866102469356538E-4</c:v>
                </c:pt>
                <c:pt idx="2">
                  <c:v>2.3839322963227845E-3</c:v>
                </c:pt>
                <c:pt idx="3">
                  <c:v>9.9012841965602939E-4</c:v>
                </c:pt>
                <c:pt idx="4">
                  <c:v>6.8982817007399973E-3</c:v>
                </c:pt>
                <c:pt idx="5">
                  <c:v>2.3861484084887227E-3</c:v>
                </c:pt>
                <c:pt idx="6">
                  <c:v>1.8975332068311195E-2</c:v>
                </c:pt>
                <c:pt idx="7">
                  <c:v>5.4067584480600754E-3</c:v>
                </c:pt>
                <c:pt idx="8">
                  <c:v>2.4079807361541108E-2</c:v>
                </c:pt>
                <c:pt idx="9">
                  <c:v>8.4460329395284646E-3</c:v>
                </c:pt>
                <c:pt idx="10">
                  <c:v>4.5586862195858738E-2</c:v>
                </c:pt>
                <c:pt idx="11">
                  <c:v>1.06951871657754E-2</c:v>
                </c:pt>
                <c:pt idx="12">
                  <c:v>5.7523714704499573E-2</c:v>
                </c:pt>
                <c:pt idx="13">
                  <c:v>1.8623226267026026E-2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042432"/>
        <c:axId val="5904460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multiLvlStrRef>
                    <c:extLst>
                      <c:ext uri="{02D57815-91ED-43cb-92C2-25804820EDAC}">
                        <c15:formulaRef>
                          <c15:sqref>Sheet1!$K$11:$L$24</c15:sqref>
                        </c15:formulaRef>
                      </c:ext>
                    </c:extLst>
                    <c:multiLvlStrCache>
                      <c:ptCount val="14"/>
                      <c:lvl>
                        <c:pt idx="0">
                          <c:v>BIM</c:v>
                        </c:pt>
                        <c:pt idx="1">
                          <c:v>non BIM</c:v>
                        </c:pt>
                        <c:pt idx="2">
                          <c:v>BIM</c:v>
                        </c:pt>
                        <c:pt idx="3">
                          <c:v>non BIM</c:v>
                        </c:pt>
                        <c:pt idx="4">
                          <c:v>BIM</c:v>
                        </c:pt>
                        <c:pt idx="5">
                          <c:v>non BIM</c:v>
                        </c:pt>
                        <c:pt idx="6">
                          <c:v>BIM</c:v>
                        </c:pt>
                        <c:pt idx="7">
                          <c:v>non BIM</c:v>
                        </c:pt>
                        <c:pt idx="8">
                          <c:v>BIM</c:v>
                        </c:pt>
                        <c:pt idx="9">
                          <c:v>non BIM</c:v>
                        </c:pt>
                        <c:pt idx="10">
                          <c:v>BIM</c:v>
                        </c:pt>
                        <c:pt idx="11">
                          <c:v>non BIM</c:v>
                        </c:pt>
                        <c:pt idx="12">
                          <c:v>BIM</c:v>
                        </c:pt>
                        <c:pt idx="13">
                          <c:v>non BIM</c:v>
                        </c:pt>
                      </c:lvl>
                      <c:lvl>
                        <c:pt idx="0">
                          <c:v>14 ans</c:v>
                        </c:pt>
                        <c:pt idx="2">
                          <c:v>15 ans</c:v>
                        </c:pt>
                        <c:pt idx="4">
                          <c:v>16 ans</c:v>
                        </c:pt>
                        <c:pt idx="6">
                          <c:v>17 ans</c:v>
                        </c:pt>
                        <c:pt idx="8">
                          <c:v>18 ans</c:v>
                        </c:pt>
                        <c:pt idx="10">
                          <c:v>19 ans</c:v>
                        </c:pt>
                        <c:pt idx="12">
                          <c:v>20 ans</c:v>
                        </c:pt>
                      </c:lvl>
                    </c:multiLvlStrCache>
                  </c:multiLvlStrRef>
                </c:cat>
                <c:val>
                  <c:numRef>
                    <c:extLst>
                      <c:ext uri="{02D57815-91ED-43cb-92C2-25804820EDAC}">
                        <c15:formulaRef>
                          <c15:sqref>Sheet1!$N$11:$N$24</c15:sqref>
                        </c15:formulaRef>
                      </c:ext>
                    </c:extLst>
                    <c:numCache>
                      <c:formatCode>General</c:formatCode>
                      <c:ptCount val="14"/>
                    </c:numCache>
                  </c:numRef>
                </c:val>
              </c15:ser>
            </c15:filteredBarSeries>
          </c:ext>
        </c:extLst>
      </c:barChart>
      <c:scatterChart>
        <c:scatterStyle val="lineMarker"/>
        <c:varyColors val="0"/>
        <c:ser>
          <c:idx val="2"/>
          <c:order val="1"/>
          <c:tx>
            <c:v>nombre de grossesses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multiLvlStrRef>
              <c:f>[kidoscope_ados_contrac.xlsx]Sheet1!$K$11:$L$24</c:f>
              <c:multiLvlStrCache>
                <c:ptCount val="14"/>
                <c:lvl>
                  <c:pt idx="0">
                    <c:v>BIM</c:v>
                  </c:pt>
                  <c:pt idx="1">
                    <c:v>non BIM</c:v>
                  </c:pt>
                  <c:pt idx="2">
                    <c:v>BIM</c:v>
                  </c:pt>
                  <c:pt idx="3">
                    <c:v>non BIM</c:v>
                  </c:pt>
                  <c:pt idx="4">
                    <c:v>BIM</c:v>
                  </c:pt>
                  <c:pt idx="5">
                    <c:v>non BIM</c:v>
                  </c:pt>
                  <c:pt idx="6">
                    <c:v>BIM</c:v>
                  </c:pt>
                  <c:pt idx="7">
                    <c:v>non BIM</c:v>
                  </c:pt>
                  <c:pt idx="8">
                    <c:v>BIM</c:v>
                  </c:pt>
                  <c:pt idx="9">
                    <c:v>non BIM</c:v>
                  </c:pt>
                  <c:pt idx="10">
                    <c:v>BIM</c:v>
                  </c:pt>
                  <c:pt idx="11">
                    <c:v>non BIM</c:v>
                  </c:pt>
                  <c:pt idx="12">
                    <c:v>BIM</c:v>
                  </c:pt>
                  <c:pt idx="13">
                    <c:v>non BIM</c:v>
                  </c:pt>
                </c:lvl>
                <c:lvl>
                  <c:pt idx="0">
                    <c:v>14 ans</c:v>
                  </c:pt>
                  <c:pt idx="2">
                    <c:v>15 ans</c:v>
                  </c:pt>
                  <c:pt idx="4">
                    <c:v>16 ans</c:v>
                  </c:pt>
                  <c:pt idx="6">
                    <c:v>17 ans</c:v>
                  </c:pt>
                  <c:pt idx="8">
                    <c:v>18 ans</c:v>
                  </c:pt>
                  <c:pt idx="10">
                    <c:v>19 ans</c:v>
                  </c:pt>
                  <c:pt idx="12">
                    <c:v>20 ans</c:v>
                  </c:pt>
                </c:lvl>
              </c:multiLvlStrCache>
            </c:multiLvlStrRef>
          </c:xVal>
          <c:yVal>
            <c:numRef>
              <c:f>Sheet1!$O$11:$O$24</c:f>
              <c:numCache>
                <c:formatCode>General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10</c:v>
                </c:pt>
                <c:pt idx="4">
                  <c:v>11</c:v>
                </c:pt>
                <c:pt idx="5">
                  <c:v>24</c:v>
                </c:pt>
                <c:pt idx="6">
                  <c:v>31</c:v>
                </c:pt>
                <c:pt idx="7">
                  <c:v>54</c:v>
                </c:pt>
                <c:pt idx="8">
                  <c:v>42</c:v>
                </c:pt>
                <c:pt idx="9">
                  <c:v>82</c:v>
                </c:pt>
                <c:pt idx="10">
                  <c:v>83</c:v>
                </c:pt>
                <c:pt idx="11">
                  <c:v>102</c:v>
                </c:pt>
                <c:pt idx="12">
                  <c:v>104</c:v>
                </c:pt>
                <c:pt idx="13">
                  <c:v>180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056896"/>
        <c:axId val="59046528"/>
      </c:scatterChart>
      <c:catAx>
        <c:axId val="5904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44608"/>
        <c:crosses val="autoZero"/>
        <c:auto val="1"/>
        <c:lblAlgn val="ctr"/>
        <c:lblOffset val="100"/>
        <c:noMultiLvlLbl val="0"/>
      </c:catAx>
      <c:valAx>
        <c:axId val="59044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des femmes</a:t>
                </a:r>
                <a:r>
                  <a:rPr lang="en-US" baseline="0"/>
                  <a:t> enceintes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42432"/>
        <c:crosses val="autoZero"/>
        <c:crossBetween val="between"/>
      </c:valAx>
      <c:valAx>
        <c:axId val="5904652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nombre de grossesses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056896"/>
        <c:crosses val="max"/>
        <c:crossBetween val="midCat"/>
      </c:valAx>
      <c:valAx>
        <c:axId val="590568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0465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37C50-DE9C-43BC-89F9-2697B6DDAA66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0D45D-F23D-4F0B-B231-663E338C0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04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6C114-6EBB-0F44-838A-9A27D74E8893}" type="datetimeFigureOut">
              <a:rPr lang="nl-NL" smtClean="0"/>
              <a:t>15-4-2019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7B1BA-1C56-D54C-9FAD-6BEB048BB2F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983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7B1BA-1C56-D54C-9FAD-6BEB048BB2F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979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25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016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67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7B1BA-1C56-D54C-9FAD-6BEB048BB2F4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8667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94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7B1BA-1C56-D54C-9FAD-6BEB048BB2F4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882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04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47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077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B7B1BA-1C56-D54C-9FAD-6BEB048BB2F4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5936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85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73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9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2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61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43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37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EA86A-C876-4285-841E-F395887A7E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2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C9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626761"/>
            <a:ext cx="4683919" cy="272176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8883" y="2603628"/>
            <a:ext cx="6858000" cy="103760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8885" y="3689500"/>
            <a:ext cx="6078935" cy="441251"/>
          </a:xfrm>
        </p:spPr>
        <p:txBody>
          <a:bodyPr>
            <a:normAutofit/>
          </a:bodyPr>
          <a:lstStyle>
            <a:lvl1pPr marL="0" indent="0" algn="l">
              <a:buNone/>
              <a:defRPr sz="14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578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3750" y="760182"/>
            <a:ext cx="3757920" cy="617934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93750" y="1522184"/>
            <a:ext cx="3562182" cy="22381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813005" y="760184"/>
            <a:ext cx="3703536" cy="617933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813005" y="1522184"/>
            <a:ext cx="3703536" cy="22381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93750" y="315945"/>
            <a:ext cx="7560000" cy="67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4512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744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722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7863"/>
            <a:ext cx="9144000" cy="251563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5" y="4570095"/>
            <a:ext cx="626745" cy="573405"/>
          </a:xfrm>
          <a:prstGeom prst="rect">
            <a:avLst/>
          </a:prstGeom>
        </p:spPr>
      </p:pic>
      <p:sp>
        <p:nvSpPr>
          <p:cNvPr id="7" name="Tekstvak 6"/>
          <p:cNvSpPr txBox="1"/>
          <p:nvPr userDrawn="1"/>
        </p:nvSpPr>
        <p:spPr>
          <a:xfrm>
            <a:off x="829751" y="4765500"/>
            <a:ext cx="2322434" cy="37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NL" sz="80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Mutualités</a:t>
            </a:r>
            <a:r>
              <a:rPr lang="nl-NL" sz="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80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Libres</a:t>
            </a:r>
            <a:r>
              <a:rPr lang="nl-NL" sz="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/ Onafhankelijke Ziekenfondsen </a:t>
            </a:r>
            <a:r>
              <a:rPr lang="nl-NL" sz="800" b="1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www.mloz.be</a:t>
            </a:r>
            <a:endParaRPr lang="nl-NL" sz="800" b="1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sz="800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Ongelijkheid in de zorg bij kinderen</a:t>
            </a:r>
            <a:endParaRPr lang="nl-NL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3B0A9C-9009-5540-B841-E4C7092DA844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793750" y="310230"/>
            <a:ext cx="7560000" cy="67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idx="1"/>
          </p:nvPr>
        </p:nvSpPr>
        <p:spPr>
          <a:xfrm>
            <a:off x="793750" y="1236693"/>
            <a:ext cx="7555554" cy="5147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1" name="Tijdelijke aanduiding voor afbeelding 10"/>
          <p:cNvSpPr>
            <a:spLocks noGrp="1"/>
          </p:cNvSpPr>
          <p:nvPr>
            <p:ph type="pic" sz="quarter" idx="13"/>
          </p:nvPr>
        </p:nvSpPr>
        <p:spPr>
          <a:xfrm>
            <a:off x="793751" y="1945481"/>
            <a:ext cx="4781858" cy="103695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l-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EA59-121B-4A65-8A1C-059E7AC77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66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EA59-121B-4A65-8A1C-059E7AC77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0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el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11" name="Group 4"/>
          <p:cNvGrpSpPr>
            <a:grpSpLocks noChangeAspect="1"/>
          </p:cNvGrpSpPr>
          <p:nvPr userDrawn="1"/>
        </p:nvGrpSpPr>
        <p:grpSpPr bwMode="auto">
          <a:xfrm>
            <a:off x="0" y="1639900"/>
            <a:ext cx="4626964" cy="2684872"/>
            <a:chOff x="2325" y="1079"/>
            <a:chExt cx="4429" cy="2570"/>
          </a:xfrm>
        </p:grpSpPr>
        <p:sp>
          <p:nvSpPr>
            <p:cNvPr id="12" name="Freeform 5"/>
            <p:cNvSpPr>
              <a:spLocks/>
            </p:cNvSpPr>
            <p:nvPr userDrawn="1"/>
          </p:nvSpPr>
          <p:spPr bwMode="auto">
            <a:xfrm>
              <a:off x="2327" y="1079"/>
              <a:ext cx="2094" cy="789"/>
            </a:xfrm>
            <a:custGeom>
              <a:avLst/>
              <a:gdLst>
                <a:gd name="T0" fmla="*/ 0 w 1790"/>
                <a:gd name="T1" fmla="*/ 147 h 674"/>
                <a:gd name="T2" fmla="*/ 216 w 1790"/>
                <a:gd name="T3" fmla="*/ 90 h 674"/>
                <a:gd name="T4" fmla="*/ 494 w 1790"/>
                <a:gd name="T5" fmla="*/ 35 h 674"/>
                <a:gd name="T6" fmla="*/ 644 w 1790"/>
                <a:gd name="T7" fmla="*/ 15 h 674"/>
                <a:gd name="T8" fmla="*/ 791 w 1790"/>
                <a:gd name="T9" fmla="*/ 4 h 674"/>
                <a:gd name="T10" fmla="*/ 953 w 1790"/>
                <a:gd name="T11" fmla="*/ 1 h 674"/>
                <a:gd name="T12" fmla="*/ 1131 w 1790"/>
                <a:gd name="T13" fmla="*/ 12 h 674"/>
                <a:gd name="T14" fmla="*/ 1442 w 1790"/>
                <a:gd name="T15" fmla="*/ 67 h 674"/>
                <a:gd name="T16" fmla="*/ 1786 w 1790"/>
                <a:gd name="T17" fmla="*/ 188 h 674"/>
                <a:gd name="T18" fmla="*/ 1790 w 1790"/>
                <a:gd name="T19" fmla="*/ 190 h 674"/>
                <a:gd name="T20" fmla="*/ 1749 w 1790"/>
                <a:gd name="T21" fmla="*/ 196 h 674"/>
                <a:gd name="T22" fmla="*/ 1555 w 1790"/>
                <a:gd name="T23" fmla="*/ 226 h 674"/>
                <a:gd name="T24" fmla="*/ 1233 w 1790"/>
                <a:gd name="T25" fmla="*/ 297 h 674"/>
                <a:gd name="T26" fmla="*/ 920 w 1790"/>
                <a:gd name="T27" fmla="*/ 385 h 674"/>
                <a:gd name="T28" fmla="*/ 450 w 1790"/>
                <a:gd name="T29" fmla="*/ 533 h 674"/>
                <a:gd name="T30" fmla="*/ 107 w 1790"/>
                <a:gd name="T31" fmla="*/ 642 h 674"/>
                <a:gd name="T32" fmla="*/ 0 w 1790"/>
                <a:gd name="T33" fmla="*/ 674 h 674"/>
                <a:gd name="T34" fmla="*/ 0 w 1790"/>
                <a:gd name="T35" fmla="*/ 147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0" h="674">
                  <a:moveTo>
                    <a:pt x="0" y="147"/>
                  </a:moveTo>
                  <a:cubicBezTo>
                    <a:pt x="71" y="127"/>
                    <a:pt x="143" y="108"/>
                    <a:pt x="216" y="90"/>
                  </a:cubicBezTo>
                  <a:cubicBezTo>
                    <a:pt x="308" y="68"/>
                    <a:pt x="400" y="50"/>
                    <a:pt x="494" y="35"/>
                  </a:cubicBezTo>
                  <a:cubicBezTo>
                    <a:pt x="544" y="27"/>
                    <a:pt x="594" y="20"/>
                    <a:pt x="644" y="15"/>
                  </a:cubicBezTo>
                  <a:cubicBezTo>
                    <a:pt x="693" y="10"/>
                    <a:pt x="742" y="7"/>
                    <a:pt x="791" y="4"/>
                  </a:cubicBezTo>
                  <a:cubicBezTo>
                    <a:pt x="845" y="2"/>
                    <a:pt x="899" y="0"/>
                    <a:pt x="953" y="1"/>
                  </a:cubicBezTo>
                  <a:cubicBezTo>
                    <a:pt x="1012" y="2"/>
                    <a:pt x="1071" y="6"/>
                    <a:pt x="1131" y="12"/>
                  </a:cubicBezTo>
                  <a:cubicBezTo>
                    <a:pt x="1236" y="23"/>
                    <a:pt x="1340" y="41"/>
                    <a:pt x="1442" y="67"/>
                  </a:cubicBezTo>
                  <a:cubicBezTo>
                    <a:pt x="1560" y="97"/>
                    <a:pt x="1675" y="138"/>
                    <a:pt x="1786" y="188"/>
                  </a:cubicBezTo>
                  <a:cubicBezTo>
                    <a:pt x="1787" y="188"/>
                    <a:pt x="1788" y="189"/>
                    <a:pt x="1790" y="190"/>
                  </a:cubicBezTo>
                  <a:cubicBezTo>
                    <a:pt x="1775" y="192"/>
                    <a:pt x="1762" y="194"/>
                    <a:pt x="1749" y="196"/>
                  </a:cubicBezTo>
                  <a:cubicBezTo>
                    <a:pt x="1684" y="204"/>
                    <a:pt x="1619" y="215"/>
                    <a:pt x="1555" y="226"/>
                  </a:cubicBezTo>
                  <a:cubicBezTo>
                    <a:pt x="1446" y="246"/>
                    <a:pt x="1339" y="270"/>
                    <a:pt x="1233" y="297"/>
                  </a:cubicBezTo>
                  <a:cubicBezTo>
                    <a:pt x="1128" y="324"/>
                    <a:pt x="1024" y="354"/>
                    <a:pt x="920" y="385"/>
                  </a:cubicBezTo>
                  <a:cubicBezTo>
                    <a:pt x="763" y="432"/>
                    <a:pt x="606" y="483"/>
                    <a:pt x="450" y="533"/>
                  </a:cubicBezTo>
                  <a:cubicBezTo>
                    <a:pt x="336" y="570"/>
                    <a:pt x="222" y="607"/>
                    <a:pt x="107" y="642"/>
                  </a:cubicBezTo>
                  <a:cubicBezTo>
                    <a:pt x="71" y="653"/>
                    <a:pt x="35" y="663"/>
                    <a:pt x="0" y="674"/>
                  </a:cubicBezTo>
                  <a:cubicBezTo>
                    <a:pt x="0" y="498"/>
                    <a:pt x="0" y="323"/>
                    <a:pt x="0" y="147"/>
                  </a:cubicBezTo>
                  <a:close/>
                </a:path>
              </a:pathLst>
            </a:custGeom>
            <a:solidFill>
              <a:srgbClr val="8FB1C0">
                <a:alpha val="4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auto">
            <a:xfrm>
              <a:off x="2325" y="1903"/>
              <a:ext cx="4429" cy="1746"/>
            </a:xfrm>
            <a:custGeom>
              <a:avLst/>
              <a:gdLst>
                <a:gd name="T0" fmla="*/ 0 w 3786"/>
                <a:gd name="T1" fmla="*/ 1491 h 1491"/>
                <a:gd name="T2" fmla="*/ 0 w 3786"/>
                <a:gd name="T3" fmla="*/ 504 h 1491"/>
                <a:gd name="T4" fmla="*/ 0 w 3786"/>
                <a:gd name="T5" fmla="*/ 491 h 1491"/>
                <a:gd name="T6" fmla="*/ 175 w 3786"/>
                <a:gd name="T7" fmla="*/ 444 h 1491"/>
                <a:gd name="T8" fmla="*/ 602 w 3786"/>
                <a:gd name="T9" fmla="*/ 328 h 1491"/>
                <a:gd name="T10" fmla="*/ 1127 w 3786"/>
                <a:gd name="T11" fmla="*/ 186 h 1491"/>
                <a:gd name="T12" fmla="*/ 1544 w 3786"/>
                <a:gd name="T13" fmla="*/ 87 h 1491"/>
                <a:gd name="T14" fmla="*/ 1812 w 3786"/>
                <a:gd name="T15" fmla="*/ 35 h 1491"/>
                <a:gd name="T16" fmla="*/ 1960 w 3786"/>
                <a:gd name="T17" fmla="*/ 15 h 1491"/>
                <a:gd name="T18" fmla="*/ 2103 w 3786"/>
                <a:gd name="T19" fmla="*/ 4 h 1491"/>
                <a:gd name="T20" fmla="*/ 2279 w 3786"/>
                <a:gd name="T21" fmla="*/ 1 h 1491"/>
                <a:gd name="T22" fmla="*/ 2452 w 3786"/>
                <a:gd name="T23" fmla="*/ 13 h 1491"/>
                <a:gd name="T24" fmla="*/ 2856 w 3786"/>
                <a:gd name="T25" fmla="*/ 99 h 1491"/>
                <a:gd name="T26" fmla="*/ 3238 w 3786"/>
                <a:gd name="T27" fmla="*/ 283 h 1491"/>
                <a:gd name="T28" fmla="*/ 3524 w 3786"/>
                <a:gd name="T29" fmla="*/ 511 h 1491"/>
                <a:gd name="T30" fmla="*/ 3779 w 3786"/>
                <a:gd name="T31" fmla="*/ 814 h 1491"/>
                <a:gd name="T32" fmla="*/ 3774 w 3786"/>
                <a:gd name="T33" fmla="*/ 826 h 1491"/>
                <a:gd name="T34" fmla="*/ 3475 w 3786"/>
                <a:gd name="T35" fmla="*/ 884 h 1491"/>
                <a:gd name="T36" fmla="*/ 3158 w 3786"/>
                <a:gd name="T37" fmla="*/ 945 h 1491"/>
                <a:gd name="T38" fmla="*/ 2854 w 3786"/>
                <a:gd name="T39" fmla="*/ 1005 h 1491"/>
                <a:gd name="T40" fmla="*/ 2509 w 3786"/>
                <a:gd name="T41" fmla="*/ 1072 h 1491"/>
                <a:gd name="T42" fmla="*/ 2252 w 3786"/>
                <a:gd name="T43" fmla="*/ 1121 h 1491"/>
                <a:gd name="T44" fmla="*/ 1938 w 3786"/>
                <a:gd name="T45" fmla="*/ 1181 h 1491"/>
                <a:gd name="T46" fmla="*/ 1690 w 3786"/>
                <a:gd name="T47" fmla="*/ 1227 h 1491"/>
                <a:gd name="T48" fmla="*/ 1390 w 3786"/>
                <a:gd name="T49" fmla="*/ 1280 h 1491"/>
                <a:gd name="T50" fmla="*/ 1147 w 3786"/>
                <a:gd name="T51" fmla="*/ 1322 h 1491"/>
                <a:gd name="T52" fmla="*/ 927 w 3786"/>
                <a:gd name="T53" fmla="*/ 1358 h 1491"/>
                <a:gd name="T54" fmla="*/ 753 w 3786"/>
                <a:gd name="T55" fmla="*/ 1386 h 1491"/>
                <a:gd name="T56" fmla="*/ 572 w 3786"/>
                <a:gd name="T57" fmla="*/ 1415 h 1491"/>
                <a:gd name="T58" fmla="*/ 394 w 3786"/>
                <a:gd name="T59" fmla="*/ 1442 h 1491"/>
                <a:gd name="T60" fmla="*/ 291 w 3786"/>
                <a:gd name="T61" fmla="*/ 1456 h 1491"/>
                <a:gd name="T62" fmla="*/ 179 w 3786"/>
                <a:gd name="T63" fmla="*/ 1471 h 1491"/>
                <a:gd name="T64" fmla="*/ 58 w 3786"/>
                <a:gd name="T65" fmla="*/ 1485 h 1491"/>
                <a:gd name="T66" fmla="*/ 0 w 3786"/>
                <a:gd name="T67" fmla="*/ 1491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786" h="1491">
                  <a:moveTo>
                    <a:pt x="0" y="1491"/>
                  </a:moveTo>
                  <a:cubicBezTo>
                    <a:pt x="0" y="1162"/>
                    <a:pt x="0" y="833"/>
                    <a:pt x="0" y="504"/>
                  </a:cubicBezTo>
                  <a:cubicBezTo>
                    <a:pt x="0" y="500"/>
                    <a:pt x="0" y="495"/>
                    <a:pt x="0" y="491"/>
                  </a:cubicBezTo>
                  <a:cubicBezTo>
                    <a:pt x="58" y="475"/>
                    <a:pt x="116" y="460"/>
                    <a:pt x="175" y="444"/>
                  </a:cubicBezTo>
                  <a:cubicBezTo>
                    <a:pt x="317" y="406"/>
                    <a:pt x="459" y="367"/>
                    <a:pt x="602" y="328"/>
                  </a:cubicBezTo>
                  <a:cubicBezTo>
                    <a:pt x="777" y="280"/>
                    <a:pt x="952" y="231"/>
                    <a:pt x="1127" y="186"/>
                  </a:cubicBezTo>
                  <a:cubicBezTo>
                    <a:pt x="1266" y="151"/>
                    <a:pt x="1404" y="117"/>
                    <a:pt x="1544" y="87"/>
                  </a:cubicBezTo>
                  <a:cubicBezTo>
                    <a:pt x="1633" y="68"/>
                    <a:pt x="1722" y="49"/>
                    <a:pt x="1812" y="35"/>
                  </a:cubicBezTo>
                  <a:cubicBezTo>
                    <a:pt x="1861" y="27"/>
                    <a:pt x="1910" y="20"/>
                    <a:pt x="1960" y="15"/>
                  </a:cubicBezTo>
                  <a:cubicBezTo>
                    <a:pt x="2007" y="10"/>
                    <a:pt x="2055" y="7"/>
                    <a:pt x="2103" y="4"/>
                  </a:cubicBezTo>
                  <a:cubicBezTo>
                    <a:pt x="2161" y="1"/>
                    <a:pt x="2220" y="0"/>
                    <a:pt x="2279" y="1"/>
                  </a:cubicBezTo>
                  <a:cubicBezTo>
                    <a:pt x="2336" y="3"/>
                    <a:pt x="2394" y="6"/>
                    <a:pt x="2452" y="13"/>
                  </a:cubicBezTo>
                  <a:cubicBezTo>
                    <a:pt x="2589" y="27"/>
                    <a:pt x="2724" y="55"/>
                    <a:pt x="2856" y="99"/>
                  </a:cubicBezTo>
                  <a:cubicBezTo>
                    <a:pt x="2991" y="145"/>
                    <a:pt x="3118" y="206"/>
                    <a:pt x="3238" y="283"/>
                  </a:cubicBezTo>
                  <a:cubicBezTo>
                    <a:pt x="3341" y="349"/>
                    <a:pt x="3436" y="425"/>
                    <a:pt x="3524" y="511"/>
                  </a:cubicBezTo>
                  <a:cubicBezTo>
                    <a:pt x="3619" y="604"/>
                    <a:pt x="3703" y="705"/>
                    <a:pt x="3779" y="814"/>
                  </a:cubicBezTo>
                  <a:cubicBezTo>
                    <a:pt x="3786" y="824"/>
                    <a:pt x="3785" y="824"/>
                    <a:pt x="3774" y="826"/>
                  </a:cubicBezTo>
                  <a:cubicBezTo>
                    <a:pt x="3674" y="845"/>
                    <a:pt x="3574" y="864"/>
                    <a:pt x="3475" y="884"/>
                  </a:cubicBezTo>
                  <a:cubicBezTo>
                    <a:pt x="3369" y="904"/>
                    <a:pt x="3263" y="924"/>
                    <a:pt x="3158" y="945"/>
                  </a:cubicBezTo>
                  <a:cubicBezTo>
                    <a:pt x="3057" y="965"/>
                    <a:pt x="2956" y="985"/>
                    <a:pt x="2854" y="1005"/>
                  </a:cubicBezTo>
                  <a:cubicBezTo>
                    <a:pt x="2739" y="1027"/>
                    <a:pt x="2624" y="1049"/>
                    <a:pt x="2509" y="1072"/>
                  </a:cubicBezTo>
                  <a:cubicBezTo>
                    <a:pt x="2423" y="1088"/>
                    <a:pt x="2338" y="1105"/>
                    <a:pt x="2252" y="1121"/>
                  </a:cubicBezTo>
                  <a:cubicBezTo>
                    <a:pt x="2148" y="1141"/>
                    <a:pt x="2043" y="1161"/>
                    <a:pt x="1938" y="1181"/>
                  </a:cubicBezTo>
                  <a:cubicBezTo>
                    <a:pt x="1855" y="1196"/>
                    <a:pt x="1773" y="1212"/>
                    <a:pt x="1690" y="1227"/>
                  </a:cubicBezTo>
                  <a:cubicBezTo>
                    <a:pt x="1590" y="1245"/>
                    <a:pt x="1490" y="1263"/>
                    <a:pt x="1390" y="1280"/>
                  </a:cubicBezTo>
                  <a:cubicBezTo>
                    <a:pt x="1309" y="1294"/>
                    <a:pt x="1228" y="1309"/>
                    <a:pt x="1147" y="1322"/>
                  </a:cubicBezTo>
                  <a:cubicBezTo>
                    <a:pt x="1073" y="1335"/>
                    <a:pt x="1000" y="1346"/>
                    <a:pt x="927" y="1358"/>
                  </a:cubicBezTo>
                  <a:cubicBezTo>
                    <a:pt x="869" y="1368"/>
                    <a:pt x="811" y="1377"/>
                    <a:pt x="753" y="1386"/>
                  </a:cubicBezTo>
                  <a:cubicBezTo>
                    <a:pt x="693" y="1396"/>
                    <a:pt x="633" y="1405"/>
                    <a:pt x="572" y="1415"/>
                  </a:cubicBezTo>
                  <a:cubicBezTo>
                    <a:pt x="513" y="1424"/>
                    <a:pt x="453" y="1433"/>
                    <a:pt x="394" y="1442"/>
                  </a:cubicBezTo>
                  <a:cubicBezTo>
                    <a:pt x="360" y="1447"/>
                    <a:pt x="325" y="1451"/>
                    <a:pt x="291" y="1456"/>
                  </a:cubicBezTo>
                  <a:cubicBezTo>
                    <a:pt x="254" y="1461"/>
                    <a:pt x="216" y="1466"/>
                    <a:pt x="179" y="1471"/>
                  </a:cubicBezTo>
                  <a:cubicBezTo>
                    <a:pt x="138" y="1476"/>
                    <a:pt x="98" y="1480"/>
                    <a:pt x="58" y="1485"/>
                  </a:cubicBezTo>
                  <a:cubicBezTo>
                    <a:pt x="38" y="1487"/>
                    <a:pt x="19" y="1490"/>
                    <a:pt x="0" y="149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</p:grp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8883" y="2603628"/>
            <a:ext cx="6858000" cy="103760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8885" y="3689500"/>
            <a:ext cx="6078935" cy="441251"/>
          </a:xfrm>
        </p:spPr>
        <p:txBody>
          <a:bodyPr>
            <a:normAutofit/>
          </a:bodyPr>
          <a:lstStyle>
            <a:lvl1pPr marL="0" indent="0" algn="l">
              <a:buNone/>
              <a:defRPr sz="14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8480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el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17" name="Group 4"/>
          <p:cNvGrpSpPr>
            <a:grpSpLocks noChangeAspect="1"/>
          </p:cNvGrpSpPr>
          <p:nvPr userDrawn="1"/>
        </p:nvGrpSpPr>
        <p:grpSpPr bwMode="auto">
          <a:xfrm>
            <a:off x="-2778" y="1646802"/>
            <a:ext cx="4609756" cy="2674886"/>
            <a:chOff x="2325" y="1079"/>
            <a:chExt cx="4429" cy="2570"/>
          </a:xfrm>
        </p:grpSpPr>
        <p:sp>
          <p:nvSpPr>
            <p:cNvPr id="18" name="Freeform 5"/>
            <p:cNvSpPr>
              <a:spLocks/>
            </p:cNvSpPr>
            <p:nvPr userDrawn="1"/>
          </p:nvSpPr>
          <p:spPr bwMode="auto">
            <a:xfrm>
              <a:off x="2327" y="1079"/>
              <a:ext cx="2094" cy="789"/>
            </a:xfrm>
            <a:custGeom>
              <a:avLst/>
              <a:gdLst>
                <a:gd name="T0" fmla="*/ 0 w 1790"/>
                <a:gd name="T1" fmla="*/ 147 h 674"/>
                <a:gd name="T2" fmla="*/ 216 w 1790"/>
                <a:gd name="T3" fmla="*/ 90 h 674"/>
                <a:gd name="T4" fmla="*/ 494 w 1790"/>
                <a:gd name="T5" fmla="*/ 35 h 674"/>
                <a:gd name="T6" fmla="*/ 644 w 1790"/>
                <a:gd name="T7" fmla="*/ 15 h 674"/>
                <a:gd name="T8" fmla="*/ 791 w 1790"/>
                <a:gd name="T9" fmla="*/ 4 h 674"/>
                <a:gd name="T10" fmla="*/ 953 w 1790"/>
                <a:gd name="T11" fmla="*/ 1 h 674"/>
                <a:gd name="T12" fmla="*/ 1131 w 1790"/>
                <a:gd name="T13" fmla="*/ 12 h 674"/>
                <a:gd name="T14" fmla="*/ 1442 w 1790"/>
                <a:gd name="T15" fmla="*/ 67 h 674"/>
                <a:gd name="T16" fmla="*/ 1786 w 1790"/>
                <a:gd name="T17" fmla="*/ 188 h 674"/>
                <a:gd name="T18" fmla="*/ 1790 w 1790"/>
                <a:gd name="T19" fmla="*/ 190 h 674"/>
                <a:gd name="T20" fmla="*/ 1749 w 1790"/>
                <a:gd name="T21" fmla="*/ 196 h 674"/>
                <a:gd name="T22" fmla="*/ 1555 w 1790"/>
                <a:gd name="T23" fmla="*/ 226 h 674"/>
                <a:gd name="T24" fmla="*/ 1233 w 1790"/>
                <a:gd name="T25" fmla="*/ 297 h 674"/>
                <a:gd name="T26" fmla="*/ 920 w 1790"/>
                <a:gd name="T27" fmla="*/ 385 h 674"/>
                <a:gd name="T28" fmla="*/ 450 w 1790"/>
                <a:gd name="T29" fmla="*/ 533 h 674"/>
                <a:gd name="T30" fmla="*/ 107 w 1790"/>
                <a:gd name="T31" fmla="*/ 642 h 674"/>
                <a:gd name="T32" fmla="*/ 0 w 1790"/>
                <a:gd name="T33" fmla="*/ 674 h 674"/>
                <a:gd name="T34" fmla="*/ 0 w 1790"/>
                <a:gd name="T35" fmla="*/ 147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0" h="674">
                  <a:moveTo>
                    <a:pt x="0" y="147"/>
                  </a:moveTo>
                  <a:cubicBezTo>
                    <a:pt x="71" y="127"/>
                    <a:pt x="143" y="108"/>
                    <a:pt x="216" y="90"/>
                  </a:cubicBezTo>
                  <a:cubicBezTo>
                    <a:pt x="308" y="68"/>
                    <a:pt x="400" y="50"/>
                    <a:pt x="494" y="35"/>
                  </a:cubicBezTo>
                  <a:cubicBezTo>
                    <a:pt x="544" y="27"/>
                    <a:pt x="594" y="20"/>
                    <a:pt x="644" y="15"/>
                  </a:cubicBezTo>
                  <a:cubicBezTo>
                    <a:pt x="693" y="10"/>
                    <a:pt x="742" y="7"/>
                    <a:pt x="791" y="4"/>
                  </a:cubicBezTo>
                  <a:cubicBezTo>
                    <a:pt x="845" y="2"/>
                    <a:pt x="899" y="0"/>
                    <a:pt x="953" y="1"/>
                  </a:cubicBezTo>
                  <a:cubicBezTo>
                    <a:pt x="1012" y="2"/>
                    <a:pt x="1071" y="6"/>
                    <a:pt x="1131" y="12"/>
                  </a:cubicBezTo>
                  <a:cubicBezTo>
                    <a:pt x="1236" y="23"/>
                    <a:pt x="1340" y="41"/>
                    <a:pt x="1442" y="67"/>
                  </a:cubicBezTo>
                  <a:cubicBezTo>
                    <a:pt x="1560" y="97"/>
                    <a:pt x="1675" y="138"/>
                    <a:pt x="1786" y="188"/>
                  </a:cubicBezTo>
                  <a:cubicBezTo>
                    <a:pt x="1787" y="188"/>
                    <a:pt x="1788" y="189"/>
                    <a:pt x="1790" y="190"/>
                  </a:cubicBezTo>
                  <a:cubicBezTo>
                    <a:pt x="1775" y="192"/>
                    <a:pt x="1762" y="194"/>
                    <a:pt x="1749" y="196"/>
                  </a:cubicBezTo>
                  <a:cubicBezTo>
                    <a:pt x="1684" y="204"/>
                    <a:pt x="1619" y="215"/>
                    <a:pt x="1555" y="226"/>
                  </a:cubicBezTo>
                  <a:cubicBezTo>
                    <a:pt x="1446" y="246"/>
                    <a:pt x="1339" y="270"/>
                    <a:pt x="1233" y="297"/>
                  </a:cubicBezTo>
                  <a:cubicBezTo>
                    <a:pt x="1128" y="324"/>
                    <a:pt x="1024" y="354"/>
                    <a:pt x="920" y="385"/>
                  </a:cubicBezTo>
                  <a:cubicBezTo>
                    <a:pt x="763" y="432"/>
                    <a:pt x="606" y="483"/>
                    <a:pt x="450" y="533"/>
                  </a:cubicBezTo>
                  <a:cubicBezTo>
                    <a:pt x="336" y="570"/>
                    <a:pt x="222" y="607"/>
                    <a:pt x="107" y="642"/>
                  </a:cubicBezTo>
                  <a:cubicBezTo>
                    <a:pt x="71" y="653"/>
                    <a:pt x="35" y="663"/>
                    <a:pt x="0" y="674"/>
                  </a:cubicBezTo>
                  <a:cubicBezTo>
                    <a:pt x="0" y="498"/>
                    <a:pt x="0" y="323"/>
                    <a:pt x="0" y="147"/>
                  </a:cubicBezTo>
                  <a:close/>
                </a:path>
              </a:pathLst>
            </a:custGeom>
            <a:solidFill>
              <a:schemeClr val="tx2">
                <a:alpha val="4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auto">
            <a:xfrm>
              <a:off x="2325" y="1903"/>
              <a:ext cx="4429" cy="1746"/>
            </a:xfrm>
            <a:custGeom>
              <a:avLst/>
              <a:gdLst>
                <a:gd name="T0" fmla="*/ 0 w 3786"/>
                <a:gd name="T1" fmla="*/ 1491 h 1491"/>
                <a:gd name="T2" fmla="*/ 0 w 3786"/>
                <a:gd name="T3" fmla="*/ 504 h 1491"/>
                <a:gd name="T4" fmla="*/ 0 w 3786"/>
                <a:gd name="T5" fmla="*/ 491 h 1491"/>
                <a:gd name="T6" fmla="*/ 175 w 3786"/>
                <a:gd name="T7" fmla="*/ 444 h 1491"/>
                <a:gd name="T8" fmla="*/ 602 w 3786"/>
                <a:gd name="T9" fmla="*/ 328 h 1491"/>
                <a:gd name="T10" fmla="*/ 1127 w 3786"/>
                <a:gd name="T11" fmla="*/ 186 h 1491"/>
                <a:gd name="T12" fmla="*/ 1544 w 3786"/>
                <a:gd name="T13" fmla="*/ 87 h 1491"/>
                <a:gd name="T14" fmla="*/ 1812 w 3786"/>
                <a:gd name="T15" fmla="*/ 35 h 1491"/>
                <a:gd name="T16" fmla="*/ 1960 w 3786"/>
                <a:gd name="T17" fmla="*/ 15 h 1491"/>
                <a:gd name="T18" fmla="*/ 2103 w 3786"/>
                <a:gd name="T19" fmla="*/ 4 h 1491"/>
                <a:gd name="T20" fmla="*/ 2279 w 3786"/>
                <a:gd name="T21" fmla="*/ 1 h 1491"/>
                <a:gd name="T22" fmla="*/ 2452 w 3786"/>
                <a:gd name="T23" fmla="*/ 13 h 1491"/>
                <a:gd name="T24" fmla="*/ 2856 w 3786"/>
                <a:gd name="T25" fmla="*/ 99 h 1491"/>
                <a:gd name="T26" fmla="*/ 3238 w 3786"/>
                <a:gd name="T27" fmla="*/ 283 h 1491"/>
                <a:gd name="T28" fmla="*/ 3524 w 3786"/>
                <a:gd name="T29" fmla="*/ 511 h 1491"/>
                <a:gd name="T30" fmla="*/ 3779 w 3786"/>
                <a:gd name="T31" fmla="*/ 814 h 1491"/>
                <a:gd name="T32" fmla="*/ 3774 w 3786"/>
                <a:gd name="T33" fmla="*/ 826 h 1491"/>
                <a:gd name="T34" fmla="*/ 3475 w 3786"/>
                <a:gd name="T35" fmla="*/ 884 h 1491"/>
                <a:gd name="T36" fmla="*/ 3158 w 3786"/>
                <a:gd name="T37" fmla="*/ 945 h 1491"/>
                <a:gd name="T38" fmla="*/ 2854 w 3786"/>
                <a:gd name="T39" fmla="*/ 1005 h 1491"/>
                <a:gd name="T40" fmla="*/ 2509 w 3786"/>
                <a:gd name="T41" fmla="*/ 1072 h 1491"/>
                <a:gd name="T42" fmla="*/ 2252 w 3786"/>
                <a:gd name="T43" fmla="*/ 1121 h 1491"/>
                <a:gd name="T44" fmla="*/ 1938 w 3786"/>
                <a:gd name="T45" fmla="*/ 1181 h 1491"/>
                <a:gd name="T46" fmla="*/ 1690 w 3786"/>
                <a:gd name="T47" fmla="*/ 1227 h 1491"/>
                <a:gd name="T48" fmla="*/ 1390 w 3786"/>
                <a:gd name="T49" fmla="*/ 1280 h 1491"/>
                <a:gd name="T50" fmla="*/ 1147 w 3786"/>
                <a:gd name="T51" fmla="*/ 1322 h 1491"/>
                <a:gd name="T52" fmla="*/ 927 w 3786"/>
                <a:gd name="T53" fmla="*/ 1358 h 1491"/>
                <a:gd name="T54" fmla="*/ 753 w 3786"/>
                <a:gd name="T55" fmla="*/ 1386 h 1491"/>
                <a:gd name="T56" fmla="*/ 572 w 3786"/>
                <a:gd name="T57" fmla="*/ 1415 h 1491"/>
                <a:gd name="T58" fmla="*/ 394 w 3786"/>
                <a:gd name="T59" fmla="*/ 1442 h 1491"/>
                <a:gd name="T60" fmla="*/ 291 w 3786"/>
                <a:gd name="T61" fmla="*/ 1456 h 1491"/>
                <a:gd name="T62" fmla="*/ 179 w 3786"/>
                <a:gd name="T63" fmla="*/ 1471 h 1491"/>
                <a:gd name="T64" fmla="*/ 58 w 3786"/>
                <a:gd name="T65" fmla="*/ 1485 h 1491"/>
                <a:gd name="T66" fmla="*/ 0 w 3786"/>
                <a:gd name="T67" fmla="*/ 1491 h 1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786" h="1491">
                  <a:moveTo>
                    <a:pt x="0" y="1491"/>
                  </a:moveTo>
                  <a:cubicBezTo>
                    <a:pt x="0" y="1162"/>
                    <a:pt x="0" y="833"/>
                    <a:pt x="0" y="504"/>
                  </a:cubicBezTo>
                  <a:cubicBezTo>
                    <a:pt x="0" y="500"/>
                    <a:pt x="0" y="495"/>
                    <a:pt x="0" y="491"/>
                  </a:cubicBezTo>
                  <a:cubicBezTo>
                    <a:pt x="58" y="475"/>
                    <a:pt x="116" y="460"/>
                    <a:pt x="175" y="444"/>
                  </a:cubicBezTo>
                  <a:cubicBezTo>
                    <a:pt x="317" y="406"/>
                    <a:pt x="459" y="367"/>
                    <a:pt x="602" y="328"/>
                  </a:cubicBezTo>
                  <a:cubicBezTo>
                    <a:pt x="777" y="280"/>
                    <a:pt x="952" y="231"/>
                    <a:pt x="1127" y="186"/>
                  </a:cubicBezTo>
                  <a:cubicBezTo>
                    <a:pt x="1266" y="151"/>
                    <a:pt x="1404" y="117"/>
                    <a:pt x="1544" y="87"/>
                  </a:cubicBezTo>
                  <a:cubicBezTo>
                    <a:pt x="1633" y="68"/>
                    <a:pt x="1722" y="49"/>
                    <a:pt x="1812" y="35"/>
                  </a:cubicBezTo>
                  <a:cubicBezTo>
                    <a:pt x="1861" y="27"/>
                    <a:pt x="1910" y="20"/>
                    <a:pt x="1960" y="15"/>
                  </a:cubicBezTo>
                  <a:cubicBezTo>
                    <a:pt x="2007" y="10"/>
                    <a:pt x="2055" y="7"/>
                    <a:pt x="2103" y="4"/>
                  </a:cubicBezTo>
                  <a:cubicBezTo>
                    <a:pt x="2161" y="1"/>
                    <a:pt x="2220" y="0"/>
                    <a:pt x="2279" y="1"/>
                  </a:cubicBezTo>
                  <a:cubicBezTo>
                    <a:pt x="2336" y="3"/>
                    <a:pt x="2394" y="6"/>
                    <a:pt x="2452" y="13"/>
                  </a:cubicBezTo>
                  <a:cubicBezTo>
                    <a:pt x="2589" y="27"/>
                    <a:pt x="2724" y="55"/>
                    <a:pt x="2856" y="99"/>
                  </a:cubicBezTo>
                  <a:cubicBezTo>
                    <a:pt x="2991" y="145"/>
                    <a:pt x="3118" y="206"/>
                    <a:pt x="3238" y="283"/>
                  </a:cubicBezTo>
                  <a:cubicBezTo>
                    <a:pt x="3341" y="349"/>
                    <a:pt x="3436" y="425"/>
                    <a:pt x="3524" y="511"/>
                  </a:cubicBezTo>
                  <a:cubicBezTo>
                    <a:pt x="3619" y="604"/>
                    <a:pt x="3703" y="705"/>
                    <a:pt x="3779" y="814"/>
                  </a:cubicBezTo>
                  <a:cubicBezTo>
                    <a:pt x="3786" y="824"/>
                    <a:pt x="3785" y="824"/>
                    <a:pt x="3774" y="826"/>
                  </a:cubicBezTo>
                  <a:cubicBezTo>
                    <a:pt x="3674" y="845"/>
                    <a:pt x="3574" y="864"/>
                    <a:pt x="3475" y="884"/>
                  </a:cubicBezTo>
                  <a:cubicBezTo>
                    <a:pt x="3369" y="904"/>
                    <a:pt x="3263" y="924"/>
                    <a:pt x="3158" y="945"/>
                  </a:cubicBezTo>
                  <a:cubicBezTo>
                    <a:pt x="3057" y="965"/>
                    <a:pt x="2956" y="985"/>
                    <a:pt x="2854" y="1005"/>
                  </a:cubicBezTo>
                  <a:cubicBezTo>
                    <a:pt x="2739" y="1027"/>
                    <a:pt x="2624" y="1049"/>
                    <a:pt x="2509" y="1072"/>
                  </a:cubicBezTo>
                  <a:cubicBezTo>
                    <a:pt x="2423" y="1088"/>
                    <a:pt x="2338" y="1105"/>
                    <a:pt x="2252" y="1121"/>
                  </a:cubicBezTo>
                  <a:cubicBezTo>
                    <a:pt x="2148" y="1141"/>
                    <a:pt x="2043" y="1161"/>
                    <a:pt x="1938" y="1181"/>
                  </a:cubicBezTo>
                  <a:cubicBezTo>
                    <a:pt x="1855" y="1196"/>
                    <a:pt x="1773" y="1212"/>
                    <a:pt x="1690" y="1227"/>
                  </a:cubicBezTo>
                  <a:cubicBezTo>
                    <a:pt x="1590" y="1245"/>
                    <a:pt x="1490" y="1263"/>
                    <a:pt x="1390" y="1280"/>
                  </a:cubicBezTo>
                  <a:cubicBezTo>
                    <a:pt x="1309" y="1294"/>
                    <a:pt x="1228" y="1309"/>
                    <a:pt x="1147" y="1322"/>
                  </a:cubicBezTo>
                  <a:cubicBezTo>
                    <a:pt x="1073" y="1335"/>
                    <a:pt x="1000" y="1346"/>
                    <a:pt x="927" y="1358"/>
                  </a:cubicBezTo>
                  <a:cubicBezTo>
                    <a:pt x="869" y="1368"/>
                    <a:pt x="811" y="1377"/>
                    <a:pt x="753" y="1386"/>
                  </a:cubicBezTo>
                  <a:cubicBezTo>
                    <a:pt x="693" y="1396"/>
                    <a:pt x="633" y="1405"/>
                    <a:pt x="572" y="1415"/>
                  </a:cubicBezTo>
                  <a:cubicBezTo>
                    <a:pt x="513" y="1424"/>
                    <a:pt x="453" y="1433"/>
                    <a:pt x="394" y="1442"/>
                  </a:cubicBezTo>
                  <a:cubicBezTo>
                    <a:pt x="360" y="1447"/>
                    <a:pt x="325" y="1451"/>
                    <a:pt x="291" y="1456"/>
                  </a:cubicBezTo>
                  <a:cubicBezTo>
                    <a:pt x="254" y="1461"/>
                    <a:pt x="216" y="1466"/>
                    <a:pt x="179" y="1471"/>
                  </a:cubicBezTo>
                  <a:cubicBezTo>
                    <a:pt x="138" y="1476"/>
                    <a:pt x="98" y="1480"/>
                    <a:pt x="58" y="1485"/>
                  </a:cubicBezTo>
                  <a:cubicBezTo>
                    <a:pt x="38" y="1487"/>
                    <a:pt x="19" y="1490"/>
                    <a:pt x="0" y="149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BE"/>
            </a:p>
          </p:txBody>
        </p:sp>
      </p:grp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8883" y="2603628"/>
            <a:ext cx="6858000" cy="103760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8885" y="3689500"/>
            <a:ext cx="6078935" cy="441251"/>
          </a:xfrm>
        </p:spPr>
        <p:txBody>
          <a:bodyPr>
            <a:normAutofit/>
          </a:bodyPr>
          <a:lstStyle>
            <a:lvl1pPr marL="0" indent="0" algn="l">
              <a:buNone/>
              <a:defRPr sz="1400" cap="all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50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2C9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8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7264"/>
            <a:ext cx="4438650" cy="271867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1796" y="2997799"/>
            <a:ext cx="2317898" cy="1037606"/>
          </a:xfrm>
        </p:spPr>
        <p:txBody>
          <a:bodyPr anchor="t" anchorCtr="0">
            <a:normAutofit/>
          </a:bodyPr>
          <a:lstStyle>
            <a:lvl1pPr algn="l">
              <a:defRPr sz="2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08206" y="2423108"/>
            <a:ext cx="3877339" cy="44125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900" b="1" cap="none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1704468"/>
            <a:ext cx="4457557" cy="2734182"/>
            <a:chOff x="4389120" y="586302"/>
            <a:chExt cx="4282714" cy="2626936"/>
          </a:xfrm>
        </p:grpSpPr>
        <p:sp>
          <p:nvSpPr>
            <p:cNvPr id="16" name="Freeform 5"/>
            <p:cNvSpPr>
              <a:spLocks/>
            </p:cNvSpPr>
            <p:nvPr userDrawn="1"/>
          </p:nvSpPr>
          <p:spPr bwMode="auto">
            <a:xfrm>
              <a:off x="4389120" y="1443999"/>
              <a:ext cx="4282714" cy="1769239"/>
            </a:xfrm>
            <a:custGeom>
              <a:avLst/>
              <a:gdLst>
                <a:gd name="T0" fmla="*/ 3000 w 3000"/>
                <a:gd name="T1" fmla="*/ 698 h 1238"/>
                <a:gd name="T2" fmla="*/ 2933 w 3000"/>
                <a:gd name="T3" fmla="*/ 711 h 1238"/>
                <a:gd name="T4" fmla="*/ 2794 w 3000"/>
                <a:gd name="T5" fmla="*/ 738 h 1238"/>
                <a:gd name="T6" fmla="*/ 2550 w 3000"/>
                <a:gd name="T7" fmla="*/ 785 h 1238"/>
                <a:gd name="T8" fmla="*/ 2331 w 3000"/>
                <a:gd name="T9" fmla="*/ 828 h 1238"/>
                <a:gd name="T10" fmla="*/ 2073 w 3000"/>
                <a:gd name="T11" fmla="*/ 878 h 1238"/>
                <a:gd name="T12" fmla="*/ 1884 w 3000"/>
                <a:gd name="T13" fmla="*/ 915 h 1238"/>
                <a:gd name="T14" fmla="*/ 1638 w 3000"/>
                <a:gd name="T15" fmla="*/ 962 h 1238"/>
                <a:gd name="T16" fmla="*/ 1459 w 3000"/>
                <a:gd name="T17" fmla="*/ 996 h 1238"/>
                <a:gd name="T18" fmla="*/ 1235 w 3000"/>
                <a:gd name="T19" fmla="*/ 1037 h 1238"/>
                <a:gd name="T20" fmla="*/ 1048 w 3000"/>
                <a:gd name="T21" fmla="*/ 1071 h 1238"/>
                <a:gd name="T22" fmla="*/ 854 w 3000"/>
                <a:gd name="T23" fmla="*/ 1105 h 1238"/>
                <a:gd name="T24" fmla="*/ 671 w 3000"/>
                <a:gd name="T25" fmla="*/ 1135 h 1238"/>
                <a:gd name="T26" fmla="*/ 501 w 3000"/>
                <a:gd name="T27" fmla="*/ 1163 h 1238"/>
                <a:gd name="T28" fmla="*/ 355 w 3000"/>
                <a:gd name="T29" fmla="*/ 1186 h 1238"/>
                <a:gd name="T30" fmla="*/ 253 w 3000"/>
                <a:gd name="T31" fmla="*/ 1202 h 1238"/>
                <a:gd name="T32" fmla="*/ 135 w 3000"/>
                <a:gd name="T33" fmla="*/ 1220 h 1238"/>
                <a:gd name="T34" fmla="*/ 5 w 3000"/>
                <a:gd name="T35" fmla="*/ 1238 h 1238"/>
                <a:gd name="T36" fmla="*/ 0 w 3000"/>
                <a:gd name="T37" fmla="*/ 1233 h 1238"/>
                <a:gd name="T38" fmla="*/ 1 w 3000"/>
                <a:gd name="T39" fmla="*/ 1229 h 1238"/>
                <a:gd name="T40" fmla="*/ 0 w 3000"/>
                <a:gd name="T41" fmla="*/ 368 h 1238"/>
                <a:gd name="T42" fmla="*/ 10 w 3000"/>
                <a:gd name="T43" fmla="*/ 356 h 1238"/>
                <a:gd name="T44" fmla="*/ 440 w 3000"/>
                <a:gd name="T45" fmla="*/ 238 h 1238"/>
                <a:gd name="T46" fmla="*/ 865 w 3000"/>
                <a:gd name="T47" fmla="*/ 127 h 1238"/>
                <a:gd name="T48" fmla="*/ 1175 w 3000"/>
                <a:gd name="T49" fmla="*/ 57 h 1238"/>
                <a:gd name="T50" fmla="*/ 1373 w 3000"/>
                <a:gd name="T51" fmla="*/ 22 h 1238"/>
                <a:gd name="T52" fmla="*/ 1471 w 3000"/>
                <a:gd name="T53" fmla="*/ 11 h 1238"/>
                <a:gd name="T54" fmla="*/ 1552 w 3000"/>
                <a:gd name="T55" fmla="*/ 5 h 1238"/>
                <a:gd name="T56" fmla="*/ 1722 w 3000"/>
                <a:gd name="T57" fmla="*/ 1 h 1238"/>
                <a:gd name="T58" fmla="*/ 1804 w 3000"/>
                <a:gd name="T59" fmla="*/ 5 h 1238"/>
                <a:gd name="T60" fmla="*/ 1915 w 3000"/>
                <a:gd name="T61" fmla="*/ 17 h 1238"/>
                <a:gd name="T62" fmla="*/ 2301 w 3000"/>
                <a:gd name="T63" fmla="*/ 118 h 1238"/>
                <a:gd name="T64" fmla="*/ 2654 w 3000"/>
                <a:gd name="T65" fmla="*/ 324 h 1238"/>
                <a:gd name="T66" fmla="*/ 2826 w 3000"/>
                <a:gd name="T67" fmla="*/ 481 h 1238"/>
                <a:gd name="T68" fmla="*/ 2995 w 3000"/>
                <a:gd name="T69" fmla="*/ 690 h 1238"/>
                <a:gd name="T70" fmla="*/ 3000 w 3000"/>
                <a:gd name="T71" fmla="*/ 696 h 1238"/>
                <a:gd name="T72" fmla="*/ 3000 w 3000"/>
                <a:gd name="T73" fmla="*/ 698 h 1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00" h="1238">
                  <a:moveTo>
                    <a:pt x="3000" y="698"/>
                  </a:moveTo>
                  <a:cubicBezTo>
                    <a:pt x="2978" y="702"/>
                    <a:pt x="2955" y="707"/>
                    <a:pt x="2933" y="711"/>
                  </a:cubicBezTo>
                  <a:cubicBezTo>
                    <a:pt x="2887" y="720"/>
                    <a:pt x="2840" y="729"/>
                    <a:pt x="2794" y="738"/>
                  </a:cubicBezTo>
                  <a:cubicBezTo>
                    <a:pt x="2713" y="753"/>
                    <a:pt x="2632" y="769"/>
                    <a:pt x="2550" y="785"/>
                  </a:cubicBezTo>
                  <a:cubicBezTo>
                    <a:pt x="2477" y="799"/>
                    <a:pt x="2404" y="813"/>
                    <a:pt x="2331" y="828"/>
                  </a:cubicBezTo>
                  <a:cubicBezTo>
                    <a:pt x="2245" y="844"/>
                    <a:pt x="2159" y="861"/>
                    <a:pt x="2073" y="878"/>
                  </a:cubicBezTo>
                  <a:cubicBezTo>
                    <a:pt x="2010" y="890"/>
                    <a:pt x="1947" y="903"/>
                    <a:pt x="1884" y="915"/>
                  </a:cubicBezTo>
                  <a:cubicBezTo>
                    <a:pt x="1802" y="931"/>
                    <a:pt x="1720" y="946"/>
                    <a:pt x="1638" y="962"/>
                  </a:cubicBezTo>
                  <a:cubicBezTo>
                    <a:pt x="1578" y="973"/>
                    <a:pt x="1519" y="985"/>
                    <a:pt x="1459" y="996"/>
                  </a:cubicBezTo>
                  <a:cubicBezTo>
                    <a:pt x="1384" y="1010"/>
                    <a:pt x="1310" y="1023"/>
                    <a:pt x="1235" y="1037"/>
                  </a:cubicBezTo>
                  <a:cubicBezTo>
                    <a:pt x="1173" y="1048"/>
                    <a:pt x="1110" y="1060"/>
                    <a:pt x="1048" y="1071"/>
                  </a:cubicBezTo>
                  <a:cubicBezTo>
                    <a:pt x="983" y="1082"/>
                    <a:pt x="919" y="1093"/>
                    <a:pt x="854" y="1105"/>
                  </a:cubicBezTo>
                  <a:cubicBezTo>
                    <a:pt x="793" y="1115"/>
                    <a:pt x="732" y="1125"/>
                    <a:pt x="671" y="1135"/>
                  </a:cubicBezTo>
                  <a:cubicBezTo>
                    <a:pt x="614" y="1145"/>
                    <a:pt x="558" y="1154"/>
                    <a:pt x="501" y="1163"/>
                  </a:cubicBezTo>
                  <a:cubicBezTo>
                    <a:pt x="452" y="1171"/>
                    <a:pt x="403" y="1179"/>
                    <a:pt x="355" y="1186"/>
                  </a:cubicBezTo>
                  <a:cubicBezTo>
                    <a:pt x="321" y="1192"/>
                    <a:pt x="287" y="1197"/>
                    <a:pt x="253" y="1202"/>
                  </a:cubicBezTo>
                  <a:cubicBezTo>
                    <a:pt x="214" y="1208"/>
                    <a:pt x="175" y="1214"/>
                    <a:pt x="135" y="1220"/>
                  </a:cubicBezTo>
                  <a:cubicBezTo>
                    <a:pt x="92" y="1226"/>
                    <a:pt x="49" y="1232"/>
                    <a:pt x="5" y="1238"/>
                  </a:cubicBezTo>
                  <a:cubicBezTo>
                    <a:pt x="2" y="1238"/>
                    <a:pt x="0" y="1237"/>
                    <a:pt x="0" y="1233"/>
                  </a:cubicBezTo>
                  <a:cubicBezTo>
                    <a:pt x="1" y="1232"/>
                    <a:pt x="1" y="1230"/>
                    <a:pt x="1" y="1229"/>
                  </a:cubicBezTo>
                  <a:cubicBezTo>
                    <a:pt x="1" y="942"/>
                    <a:pt x="1" y="655"/>
                    <a:pt x="0" y="368"/>
                  </a:cubicBezTo>
                  <a:cubicBezTo>
                    <a:pt x="0" y="360"/>
                    <a:pt x="3" y="358"/>
                    <a:pt x="10" y="356"/>
                  </a:cubicBezTo>
                  <a:cubicBezTo>
                    <a:pt x="153" y="317"/>
                    <a:pt x="296" y="278"/>
                    <a:pt x="440" y="238"/>
                  </a:cubicBezTo>
                  <a:cubicBezTo>
                    <a:pt x="581" y="200"/>
                    <a:pt x="722" y="162"/>
                    <a:pt x="865" y="127"/>
                  </a:cubicBezTo>
                  <a:cubicBezTo>
                    <a:pt x="968" y="102"/>
                    <a:pt x="1071" y="78"/>
                    <a:pt x="1175" y="57"/>
                  </a:cubicBezTo>
                  <a:cubicBezTo>
                    <a:pt x="1240" y="43"/>
                    <a:pt x="1306" y="31"/>
                    <a:pt x="1373" y="22"/>
                  </a:cubicBezTo>
                  <a:cubicBezTo>
                    <a:pt x="1406" y="17"/>
                    <a:pt x="1438" y="13"/>
                    <a:pt x="1471" y="11"/>
                  </a:cubicBezTo>
                  <a:cubicBezTo>
                    <a:pt x="1498" y="9"/>
                    <a:pt x="1525" y="7"/>
                    <a:pt x="1552" y="5"/>
                  </a:cubicBezTo>
                  <a:cubicBezTo>
                    <a:pt x="1609" y="1"/>
                    <a:pt x="1665" y="0"/>
                    <a:pt x="1722" y="1"/>
                  </a:cubicBezTo>
                  <a:cubicBezTo>
                    <a:pt x="1749" y="2"/>
                    <a:pt x="1777" y="3"/>
                    <a:pt x="1804" y="5"/>
                  </a:cubicBezTo>
                  <a:cubicBezTo>
                    <a:pt x="1841" y="8"/>
                    <a:pt x="1878" y="12"/>
                    <a:pt x="1915" y="17"/>
                  </a:cubicBezTo>
                  <a:cubicBezTo>
                    <a:pt x="2048" y="33"/>
                    <a:pt x="2177" y="67"/>
                    <a:pt x="2301" y="118"/>
                  </a:cubicBezTo>
                  <a:cubicBezTo>
                    <a:pt x="2429" y="170"/>
                    <a:pt x="2546" y="239"/>
                    <a:pt x="2654" y="324"/>
                  </a:cubicBezTo>
                  <a:cubicBezTo>
                    <a:pt x="2716" y="372"/>
                    <a:pt x="2773" y="425"/>
                    <a:pt x="2826" y="481"/>
                  </a:cubicBezTo>
                  <a:cubicBezTo>
                    <a:pt x="2888" y="547"/>
                    <a:pt x="2944" y="617"/>
                    <a:pt x="2995" y="690"/>
                  </a:cubicBezTo>
                  <a:cubicBezTo>
                    <a:pt x="2997" y="693"/>
                    <a:pt x="2997" y="695"/>
                    <a:pt x="3000" y="696"/>
                  </a:cubicBezTo>
                  <a:cubicBezTo>
                    <a:pt x="3000" y="697"/>
                    <a:pt x="3000" y="697"/>
                    <a:pt x="3000" y="69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nl-BE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4389120" y="586302"/>
              <a:ext cx="1859625" cy="720196"/>
            </a:xfrm>
            <a:custGeom>
              <a:avLst/>
              <a:gdLst>
                <a:gd name="T0" fmla="*/ 628 w 1303"/>
                <a:gd name="T1" fmla="*/ 2 h 504"/>
                <a:gd name="T2" fmla="*/ 764 w 1303"/>
                <a:gd name="T3" fmla="*/ 12 h 504"/>
                <a:gd name="T4" fmla="*/ 1052 w 1303"/>
                <a:gd name="T5" fmla="*/ 68 h 504"/>
                <a:gd name="T6" fmla="*/ 1301 w 1303"/>
                <a:gd name="T7" fmla="*/ 159 h 504"/>
                <a:gd name="T8" fmla="*/ 1303 w 1303"/>
                <a:gd name="T9" fmla="*/ 160 h 504"/>
                <a:gd name="T10" fmla="*/ 1272 w 1303"/>
                <a:gd name="T11" fmla="*/ 165 h 504"/>
                <a:gd name="T12" fmla="*/ 1155 w 1303"/>
                <a:gd name="T13" fmla="*/ 183 h 504"/>
                <a:gd name="T14" fmla="*/ 967 w 1303"/>
                <a:gd name="T15" fmla="*/ 219 h 504"/>
                <a:gd name="T16" fmla="*/ 761 w 1303"/>
                <a:gd name="T17" fmla="*/ 270 h 504"/>
                <a:gd name="T18" fmla="*/ 355 w 1303"/>
                <a:gd name="T19" fmla="*/ 391 h 504"/>
                <a:gd name="T20" fmla="*/ 140 w 1303"/>
                <a:gd name="T21" fmla="*/ 460 h 504"/>
                <a:gd name="T22" fmla="*/ 6 w 1303"/>
                <a:gd name="T23" fmla="*/ 503 h 504"/>
                <a:gd name="T24" fmla="*/ 1 w 1303"/>
                <a:gd name="T25" fmla="*/ 504 h 504"/>
                <a:gd name="T26" fmla="*/ 1 w 1303"/>
                <a:gd name="T27" fmla="*/ 496 h 504"/>
                <a:gd name="T28" fmla="*/ 0 w 1303"/>
                <a:gd name="T29" fmla="*/ 76 h 504"/>
                <a:gd name="T30" fmla="*/ 8 w 1303"/>
                <a:gd name="T31" fmla="*/ 66 h 504"/>
                <a:gd name="T32" fmla="*/ 164 w 1303"/>
                <a:gd name="T33" fmla="*/ 36 h 504"/>
                <a:gd name="T34" fmla="*/ 280 w 1303"/>
                <a:gd name="T35" fmla="*/ 18 h 504"/>
                <a:gd name="T36" fmla="*/ 371 w 1303"/>
                <a:gd name="T37" fmla="*/ 9 h 504"/>
                <a:gd name="T38" fmla="*/ 457 w 1303"/>
                <a:gd name="T39" fmla="*/ 3 h 504"/>
                <a:gd name="T40" fmla="*/ 480 w 1303"/>
                <a:gd name="T41" fmla="*/ 2 h 504"/>
                <a:gd name="T42" fmla="*/ 501 w 1303"/>
                <a:gd name="T43" fmla="*/ 2 h 504"/>
                <a:gd name="T44" fmla="*/ 521 w 1303"/>
                <a:gd name="T45" fmla="*/ 0 h 504"/>
                <a:gd name="T46" fmla="*/ 585 w 1303"/>
                <a:gd name="T47" fmla="*/ 0 h 504"/>
                <a:gd name="T48" fmla="*/ 590 w 1303"/>
                <a:gd name="T49" fmla="*/ 2 h 504"/>
                <a:gd name="T50" fmla="*/ 628 w 1303"/>
                <a:gd name="T51" fmla="*/ 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3" h="504">
                  <a:moveTo>
                    <a:pt x="628" y="2"/>
                  </a:moveTo>
                  <a:cubicBezTo>
                    <a:pt x="673" y="4"/>
                    <a:pt x="719" y="7"/>
                    <a:pt x="764" y="12"/>
                  </a:cubicBezTo>
                  <a:cubicBezTo>
                    <a:pt x="861" y="23"/>
                    <a:pt x="957" y="42"/>
                    <a:pt x="1052" y="68"/>
                  </a:cubicBezTo>
                  <a:cubicBezTo>
                    <a:pt x="1137" y="93"/>
                    <a:pt x="1220" y="123"/>
                    <a:pt x="1301" y="159"/>
                  </a:cubicBezTo>
                  <a:cubicBezTo>
                    <a:pt x="1302" y="159"/>
                    <a:pt x="1302" y="160"/>
                    <a:pt x="1303" y="160"/>
                  </a:cubicBezTo>
                  <a:cubicBezTo>
                    <a:pt x="1293" y="164"/>
                    <a:pt x="1282" y="164"/>
                    <a:pt x="1272" y="165"/>
                  </a:cubicBezTo>
                  <a:cubicBezTo>
                    <a:pt x="1233" y="170"/>
                    <a:pt x="1194" y="176"/>
                    <a:pt x="1155" y="183"/>
                  </a:cubicBezTo>
                  <a:cubicBezTo>
                    <a:pt x="1092" y="193"/>
                    <a:pt x="1029" y="205"/>
                    <a:pt x="967" y="219"/>
                  </a:cubicBezTo>
                  <a:cubicBezTo>
                    <a:pt x="898" y="235"/>
                    <a:pt x="829" y="252"/>
                    <a:pt x="761" y="270"/>
                  </a:cubicBezTo>
                  <a:cubicBezTo>
                    <a:pt x="624" y="307"/>
                    <a:pt x="489" y="348"/>
                    <a:pt x="355" y="391"/>
                  </a:cubicBezTo>
                  <a:cubicBezTo>
                    <a:pt x="283" y="414"/>
                    <a:pt x="212" y="437"/>
                    <a:pt x="140" y="460"/>
                  </a:cubicBezTo>
                  <a:cubicBezTo>
                    <a:pt x="95" y="474"/>
                    <a:pt x="51" y="489"/>
                    <a:pt x="6" y="503"/>
                  </a:cubicBezTo>
                  <a:cubicBezTo>
                    <a:pt x="5" y="503"/>
                    <a:pt x="3" y="504"/>
                    <a:pt x="1" y="504"/>
                  </a:cubicBezTo>
                  <a:cubicBezTo>
                    <a:pt x="1" y="501"/>
                    <a:pt x="1" y="499"/>
                    <a:pt x="1" y="496"/>
                  </a:cubicBezTo>
                  <a:cubicBezTo>
                    <a:pt x="1" y="356"/>
                    <a:pt x="1" y="216"/>
                    <a:pt x="0" y="76"/>
                  </a:cubicBezTo>
                  <a:cubicBezTo>
                    <a:pt x="0" y="70"/>
                    <a:pt x="2" y="68"/>
                    <a:pt x="8" y="66"/>
                  </a:cubicBezTo>
                  <a:cubicBezTo>
                    <a:pt x="60" y="55"/>
                    <a:pt x="111" y="44"/>
                    <a:pt x="164" y="36"/>
                  </a:cubicBezTo>
                  <a:cubicBezTo>
                    <a:pt x="202" y="29"/>
                    <a:pt x="241" y="23"/>
                    <a:pt x="280" y="18"/>
                  </a:cubicBezTo>
                  <a:cubicBezTo>
                    <a:pt x="310" y="14"/>
                    <a:pt x="341" y="11"/>
                    <a:pt x="371" y="9"/>
                  </a:cubicBezTo>
                  <a:cubicBezTo>
                    <a:pt x="399" y="6"/>
                    <a:pt x="428" y="3"/>
                    <a:pt x="457" y="3"/>
                  </a:cubicBezTo>
                  <a:cubicBezTo>
                    <a:pt x="465" y="4"/>
                    <a:pt x="472" y="1"/>
                    <a:pt x="480" y="2"/>
                  </a:cubicBezTo>
                  <a:cubicBezTo>
                    <a:pt x="487" y="2"/>
                    <a:pt x="494" y="2"/>
                    <a:pt x="501" y="2"/>
                  </a:cubicBezTo>
                  <a:cubicBezTo>
                    <a:pt x="507" y="1"/>
                    <a:pt x="514" y="3"/>
                    <a:pt x="521" y="0"/>
                  </a:cubicBezTo>
                  <a:cubicBezTo>
                    <a:pt x="542" y="0"/>
                    <a:pt x="564" y="0"/>
                    <a:pt x="585" y="0"/>
                  </a:cubicBezTo>
                  <a:cubicBezTo>
                    <a:pt x="587" y="2"/>
                    <a:pt x="589" y="2"/>
                    <a:pt x="590" y="2"/>
                  </a:cubicBezTo>
                  <a:cubicBezTo>
                    <a:pt x="603" y="2"/>
                    <a:pt x="615" y="2"/>
                    <a:pt x="628" y="2"/>
                  </a:cubicBezTo>
                  <a:close/>
                </a:path>
              </a:pathLst>
            </a:custGeom>
            <a:solidFill>
              <a:srgbClr val="8FB1C0">
                <a:alpha val="4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nl-BE"/>
            </a:p>
          </p:txBody>
        </p:sp>
      </p:grp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1796" y="2997799"/>
            <a:ext cx="2317898" cy="1037606"/>
          </a:xfrm>
        </p:spPr>
        <p:txBody>
          <a:bodyPr anchor="t" anchorCtr="0">
            <a:normAutofit/>
          </a:bodyPr>
          <a:lstStyle>
            <a:lvl1pPr algn="l">
              <a:defRPr sz="2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08206" y="2423108"/>
            <a:ext cx="3877339" cy="44125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900" b="1" cap="none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115701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eldi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1712171"/>
            <a:ext cx="4445000" cy="2726479"/>
            <a:chOff x="4389120" y="586302"/>
            <a:chExt cx="4282714" cy="2626936"/>
          </a:xfrm>
        </p:grpSpPr>
        <p:sp>
          <p:nvSpPr>
            <p:cNvPr id="16" name="Freeform 5"/>
            <p:cNvSpPr>
              <a:spLocks/>
            </p:cNvSpPr>
            <p:nvPr userDrawn="1"/>
          </p:nvSpPr>
          <p:spPr bwMode="auto">
            <a:xfrm>
              <a:off x="4389120" y="1443999"/>
              <a:ext cx="4282714" cy="1769239"/>
            </a:xfrm>
            <a:custGeom>
              <a:avLst/>
              <a:gdLst>
                <a:gd name="T0" fmla="*/ 3000 w 3000"/>
                <a:gd name="T1" fmla="*/ 698 h 1238"/>
                <a:gd name="T2" fmla="*/ 2933 w 3000"/>
                <a:gd name="T3" fmla="*/ 711 h 1238"/>
                <a:gd name="T4" fmla="*/ 2794 w 3000"/>
                <a:gd name="T5" fmla="*/ 738 h 1238"/>
                <a:gd name="T6" fmla="*/ 2550 w 3000"/>
                <a:gd name="T7" fmla="*/ 785 h 1238"/>
                <a:gd name="T8" fmla="*/ 2331 w 3000"/>
                <a:gd name="T9" fmla="*/ 828 h 1238"/>
                <a:gd name="T10" fmla="*/ 2073 w 3000"/>
                <a:gd name="T11" fmla="*/ 878 h 1238"/>
                <a:gd name="T12" fmla="*/ 1884 w 3000"/>
                <a:gd name="T13" fmla="*/ 915 h 1238"/>
                <a:gd name="T14" fmla="*/ 1638 w 3000"/>
                <a:gd name="T15" fmla="*/ 962 h 1238"/>
                <a:gd name="T16" fmla="*/ 1459 w 3000"/>
                <a:gd name="T17" fmla="*/ 996 h 1238"/>
                <a:gd name="T18" fmla="*/ 1235 w 3000"/>
                <a:gd name="T19" fmla="*/ 1037 h 1238"/>
                <a:gd name="T20" fmla="*/ 1048 w 3000"/>
                <a:gd name="T21" fmla="*/ 1071 h 1238"/>
                <a:gd name="T22" fmla="*/ 854 w 3000"/>
                <a:gd name="T23" fmla="*/ 1105 h 1238"/>
                <a:gd name="T24" fmla="*/ 671 w 3000"/>
                <a:gd name="T25" fmla="*/ 1135 h 1238"/>
                <a:gd name="T26" fmla="*/ 501 w 3000"/>
                <a:gd name="T27" fmla="*/ 1163 h 1238"/>
                <a:gd name="T28" fmla="*/ 355 w 3000"/>
                <a:gd name="T29" fmla="*/ 1186 h 1238"/>
                <a:gd name="T30" fmla="*/ 253 w 3000"/>
                <a:gd name="T31" fmla="*/ 1202 h 1238"/>
                <a:gd name="T32" fmla="*/ 135 w 3000"/>
                <a:gd name="T33" fmla="*/ 1220 h 1238"/>
                <a:gd name="T34" fmla="*/ 5 w 3000"/>
                <a:gd name="T35" fmla="*/ 1238 h 1238"/>
                <a:gd name="T36" fmla="*/ 0 w 3000"/>
                <a:gd name="T37" fmla="*/ 1233 h 1238"/>
                <a:gd name="T38" fmla="*/ 1 w 3000"/>
                <a:gd name="T39" fmla="*/ 1229 h 1238"/>
                <a:gd name="T40" fmla="*/ 0 w 3000"/>
                <a:gd name="T41" fmla="*/ 368 h 1238"/>
                <a:gd name="T42" fmla="*/ 10 w 3000"/>
                <a:gd name="T43" fmla="*/ 356 h 1238"/>
                <a:gd name="T44" fmla="*/ 440 w 3000"/>
                <a:gd name="T45" fmla="*/ 238 h 1238"/>
                <a:gd name="T46" fmla="*/ 865 w 3000"/>
                <a:gd name="T47" fmla="*/ 127 h 1238"/>
                <a:gd name="T48" fmla="*/ 1175 w 3000"/>
                <a:gd name="T49" fmla="*/ 57 h 1238"/>
                <a:gd name="T50" fmla="*/ 1373 w 3000"/>
                <a:gd name="T51" fmla="*/ 22 h 1238"/>
                <a:gd name="T52" fmla="*/ 1471 w 3000"/>
                <a:gd name="T53" fmla="*/ 11 h 1238"/>
                <a:gd name="T54" fmla="*/ 1552 w 3000"/>
                <a:gd name="T55" fmla="*/ 5 h 1238"/>
                <a:gd name="T56" fmla="*/ 1722 w 3000"/>
                <a:gd name="T57" fmla="*/ 1 h 1238"/>
                <a:gd name="T58" fmla="*/ 1804 w 3000"/>
                <a:gd name="T59" fmla="*/ 5 h 1238"/>
                <a:gd name="T60" fmla="*/ 1915 w 3000"/>
                <a:gd name="T61" fmla="*/ 17 h 1238"/>
                <a:gd name="T62" fmla="*/ 2301 w 3000"/>
                <a:gd name="T63" fmla="*/ 118 h 1238"/>
                <a:gd name="T64" fmla="*/ 2654 w 3000"/>
                <a:gd name="T65" fmla="*/ 324 h 1238"/>
                <a:gd name="T66" fmla="*/ 2826 w 3000"/>
                <a:gd name="T67" fmla="*/ 481 h 1238"/>
                <a:gd name="T68" fmla="*/ 2995 w 3000"/>
                <a:gd name="T69" fmla="*/ 690 h 1238"/>
                <a:gd name="T70" fmla="*/ 3000 w 3000"/>
                <a:gd name="T71" fmla="*/ 696 h 1238"/>
                <a:gd name="T72" fmla="*/ 3000 w 3000"/>
                <a:gd name="T73" fmla="*/ 698 h 1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00" h="1238">
                  <a:moveTo>
                    <a:pt x="3000" y="698"/>
                  </a:moveTo>
                  <a:cubicBezTo>
                    <a:pt x="2978" y="702"/>
                    <a:pt x="2955" y="707"/>
                    <a:pt x="2933" y="711"/>
                  </a:cubicBezTo>
                  <a:cubicBezTo>
                    <a:pt x="2887" y="720"/>
                    <a:pt x="2840" y="729"/>
                    <a:pt x="2794" y="738"/>
                  </a:cubicBezTo>
                  <a:cubicBezTo>
                    <a:pt x="2713" y="753"/>
                    <a:pt x="2632" y="769"/>
                    <a:pt x="2550" y="785"/>
                  </a:cubicBezTo>
                  <a:cubicBezTo>
                    <a:pt x="2477" y="799"/>
                    <a:pt x="2404" y="813"/>
                    <a:pt x="2331" y="828"/>
                  </a:cubicBezTo>
                  <a:cubicBezTo>
                    <a:pt x="2245" y="844"/>
                    <a:pt x="2159" y="861"/>
                    <a:pt x="2073" y="878"/>
                  </a:cubicBezTo>
                  <a:cubicBezTo>
                    <a:pt x="2010" y="890"/>
                    <a:pt x="1947" y="903"/>
                    <a:pt x="1884" y="915"/>
                  </a:cubicBezTo>
                  <a:cubicBezTo>
                    <a:pt x="1802" y="931"/>
                    <a:pt x="1720" y="946"/>
                    <a:pt x="1638" y="962"/>
                  </a:cubicBezTo>
                  <a:cubicBezTo>
                    <a:pt x="1578" y="973"/>
                    <a:pt x="1519" y="985"/>
                    <a:pt x="1459" y="996"/>
                  </a:cubicBezTo>
                  <a:cubicBezTo>
                    <a:pt x="1384" y="1010"/>
                    <a:pt x="1310" y="1023"/>
                    <a:pt x="1235" y="1037"/>
                  </a:cubicBezTo>
                  <a:cubicBezTo>
                    <a:pt x="1173" y="1048"/>
                    <a:pt x="1110" y="1060"/>
                    <a:pt x="1048" y="1071"/>
                  </a:cubicBezTo>
                  <a:cubicBezTo>
                    <a:pt x="983" y="1082"/>
                    <a:pt x="919" y="1093"/>
                    <a:pt x="854" y="1105"/>
                  </a:cubicBezTo>
                  <a:cubicBezTo>
                    <a:pt x="793" y="1115"/>
                    <a:pt x="732" y="1125"/>
                    <a:pt x="671" y="1135"/>
                  </a:cubicBezTo>
                  <a:cubicBezTo>
                    <a:pt x="614" y="1145"/>
                    <a:pt x="558" y="1154"/>
                    <a:pt x="501" y="1163"/>
                  </a:cubicBezTo>
                  <a:cubicBezTo>
                    <a:pt x="452" y="1171"/>
                    <a:pt x="403" y="1179"/>
                    <a:pt x="355" y="1186"/>
                  </a:cubicBezTo>
                  <a:cubicBezTo>
                    <a:pt x="321" y="1192"/>
                    <a:pt x="287" y="1197"/>
                    <a:pt x="253" y="1202"/>
                  </a:cubicBezTo>
                  <a:cubicBezTo>
                    <a:pt x="214" y="1208"/>
                    <a:pt x="175" y="1214"/>
                    <a:pt x="135" y="1220"/>
                  </a:cubicBezTo>
                  <a:cubicBezTo>
                    <a:pt x="92" y="1226"/>
                    <a:pt x="49" y="1232"/>
                    <a:pt x="5" y="1238"/>
                  </a:cubicBezTo>
                  <a:cubicBezTo>
                    <a:pt x="2" y="1238"/>
                    <a:pt x="0" y="1237"/>
                    <a:pt x="0" y="1233"/>
                  </a:cubicBezTo>
                  <a:cubicBezTo>
                    <a:pt x="1" y="1232"/>
                    <a:pt x="1" y="1230"/>
                    <a:pt x="1" y="1229"/>
                  </a:cubicBezTo>
                  <a:cubicBezTo>
                    <a:pt x="1" y="942"/>
                    <a:pt x="1" y="655"/>
                    <a:pt x="0" y="368"/>
                  </a:cubicBezTo>
                  <a:cubicBezTo>
                    <a:pt x="0" y="360"/>
                    <a:pt x="3" y="358"/>
                    <a:pt x="10" y="356"/>
                  </a:cubicBezTo>
                  <a:cubicBezTo>
                    <a:pt x="153" y="317"/>
                    <a:pt x="296" y="278"/>
                    <a:pt x="440" y="238"/>
                  </a:cubicBezTo>
                  <a:cubicBezTo>
                    <a:pt x="581" y="200"/>
                    <a:pt x="722" y="162"/>
                    <a:pt x="865" y="127"/>
                  </a:cubicBezTo>
                  <a:cubicBezTo>
                    <a:pt x="968" y="102"/>
                    <a:pt x="1071" y="78"/>
                    <a:pt x="1175" y="57"/>
                  </a:cubicBezTo>
                  <a:cubicBezTo>
                    <a:pt x="1240" y="43"/>
                    <a:pt x="1306" y="31"/>
                    <a:pt x="1373" y="22"/>
                  </a:cubicBezTo>
                  <a:cubicBezTo>
                    <a:pt x="1406" y="17"/>
                    <a:pt x="1438" y="13"/>
                    <a:pt x="1471" y="11"/>
                  </a:cubicBezTo>
                  <a:cubicBezTo>
                    <a:pt x="1498" y="9"/>
                    <a:pt x="1525" y="7"/>
                    <a:pt x="1552" y="5"/>
                  </a:cubicBezTo>
                  <a:cubicBezTo>
                    <a:pt x="1609" y="1"/>
                    <a:pt x="1665" y="0"/>
                    <a:pt x="1722" y="1"/>
                  </a:cubicBezTo>
                  <a:cubicBezTo>
                    <a:pt x="1749" y="2"/>
                    <a:pt x="1777" y="3"/>
                    <a:pt x="1804" y="5"/>
                  </a:cubicBezTo>
                  <a:cubicBezTo>
                    <a:pt x="1841" y="8"/>
                    <a:pt x="1878" y="12"/>
                    <a:pt x="1915" y="17"/>
                  </a:cubicBezTo>
                  <a:cubicBezTo>
                    <a:pt x="2048" y="33"/>
                    <a:pt x="2177" y="67"/>
                    <a:pt x="2301" y="118"/>
                  </a:cubicBezTo>
                  <a:cubicBezTo>
                    <a:pt x="2429" y="170"/>
                    <a:pt x="2546" y="239"/>
                    <a:pt x="2654" y="324"/>
                  </a:cubicBezTo>
                  <a:cubicBezTo>
                    <a:pt x="2716" y="372"/>
                    <a:pt x="2773" y="425"/>
                    <a:pt x="2826" y="481"/>
                  </a:cubicBezTo>
                  <a:cubicBezTo>
                    <a:pt x="2888" y="547"/>
                    <a:pt x="2944" y="617"/>
                    <a:pt x="2995" y="690"/>
                  </a:cubicBezTo>
                  <a:cubicBezTo>
                    <a:pt x="2997" y="693"/>
                    <a:pt x="2997" y="695"/>
                    <a:pt x="3000" y="696"/>
                  </a:cubicBezTo>
                  <a:cubicBezTo>
                    <a:pt x="3000" y="697"/>
                    <a:pt x="3000" y="697"/>
                    <a:pt x="3000" y="69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nl-BE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4389120" y="586302"/>
              <a:ext cx="1859625" cy="720196"/>
            </a:xfrm>
            <a:custGeom>
              <a:avLst/>
              <a:gdLst>
                <a:gd name="T0" fmla="*/ 628 w 1303"/>
                <a:gd name="T1" fmla="*/ 2 h 504"/>
                <a:gd name="T2" fmla="*/ 764 w 1303"/>
                <a:gd name="T3" fmla="*/ 12 h 504"/>
                <a:gd name="T4" fmla="*/ 1052 w 1303"/>
                <a:gd name="T5" fmla="*/ 68 h 504"/>
                <a:gd name="T6" fmla="*/ 1301 w 1303"/>
                <a:gd name="T7" fmla="*/ 159 h 504"/>
                <a:gd name="T8" fmla="*/ 1303 w 1303"/>
                <a:gd name="T9" fmla="*/ 160 h 504"/>
                <a:gd name="T10" fmla="*/ 1272 w 1303"/>
                <a:gd name="T11" fmla="*/ 165 h 504"/>
                <a:gd name="T12" fmla="*/ 1155 w 1303"/>
                <a:gd name="T13" fmla="*/ 183 h 504"/>
                <a:gd name="T14" fmla="*/ 967 w 1303"/>
                <a:gd name="T15" fmla="*/ 219 h 504"/>
                <a:gd name="T16" fmla="*/ 761 w 1303"/>
                <a:gd name="T17" fmla="*/ 270 h 504"/>
                <a:gd name="T18" fmla="*/ 355 w 1303"/>
                <a:gd name="T19" fmla="*/ 391 h 504"/>
                <a:gd name="T20" fmla="*/ 140 w 1303"/>
                <a:gd name="T21" fmla="*/ 460 h 504"/>
                <a:gd name="T22" fmla="*/ 6 w 1303"/>
                <a:gd name="T23" fmla="*/ 503 h 504"/>
                <a:gd name="T24" fmla="*/ 1 w 1303"/>
                <a:gd name="T25" fmla="*/ 504 h 504"/>
                <a:gd name="T26" fmla="*/ 1 w 1303"/>
                <a:gd name="T27" fmla="*/ 496 h 504"/>
                <a:gd name="T28" fmla="*/ 0 w 1303"/>
                <a:gd name="T29" fmla="*/ 76 h 504"/>
                <a:gd name="T30" fmla="*/ 8 w 1303"/>
                <a:gd name="T31" fmla="*/ 66 h 504"/>
                <a:gd name="T32" fmla="*/ 164 w 1303"/>
                <a:gd name="T33" fmla="*/ 36 h 504"/>
                <a:gd name="T34" fmla="*/ 280 w 1303"/>
                <a:gd name="T35" fmla="*/ 18 h 504"/>
                <a:gd name="T36" fmla="*/ 371 w 1303"/>
                <a:gd name="T37" fmla="*/ 9 h 504"/>
                <a:gd name="T38" fmla="*/ 457 w 1303"/>
                <a:gd name="T39" fmla="*/ 3 h 504"/>
                <a:gd name="T40" fmla="*/ 480 w 1303"/>
                <a:gd name="T41" fmla="*/ 2 h 504"/>
                <a:gd name="T42" fmla="*/ 501 w 1303"/>
                <a:gd name="T43" fmla="*/ 2 h 504"/>
                <a:gd name="T44" fmla="*/ 521 w 1303"/>
                <a:gd name="T45" fmla="*/ 0 h 504"/>
                <a:gd name="T46" fmla="*/ 585 w 1303"/>
                <a:gd name="T47" fmla="*/ 0 h 504"/>
                <a:gd name="T48" fmla="*/ 590 w 1303"/>
                <a:gd name="T49" fmla="*/ 2 h 504"/>
                <a:gd name="T50" fmla="*/ 628 w 1303"/>
                <a:gd name="T51" fmla="*/ 2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3" h="504">
                  <a:moveTo>
                    <a:pt x="628" y="2"/>
                  </a:moveTo>
                  <a:cubicBezTo>
                    <a:pt x="673" y="4"/>
                    <a:pt x="719" y="7"/>
                    <a:pt x="764" y="12"/>
                  </a:cubicBezTo>
                  <a:cubicBezTo>
                    <a:pt x="861" y="23"/>
                    <a:pt x="957" y="42"/>
                    <a:pt x="1052" y="68"/>
                  </a:cubicBezTo>
                  <a:cubicBezTo>
                    <a:pt x="1137" y="93"/>
                    <a:pt x="1220" y="123"/>
                    <a:pt x="1301" y="159"/>
                  </a:cubicBezTo>
                  <a:cubicBezTo>
                    <a:pt x="1302" y="159"/>
                    <a:pt x="1302" y="160"/>
                    <a:pt x="1303" y="160"/>
                  </a:cubicBezTo>
                  <a:cubicBezTo>
                    <a:pt x="1293" y="164"/>
                    <a:pt x="1282" y="164"/>
                    <a:pt x="1272" y="165"/>
                  </a:cubicBezTo>
                  <a:cubicBezTo>
                    <a:pt x="1233" y="170"/>
                    <a:pt x="1194" y="176"/>
                    <a:pt x="1155" y="183"/>
                  </a:cubicBezTo>
                  <a:cubicBezTo>
                    <a:pt x="1092" y="193"/>
                    <a:pt x="1029" y="205"/>
                    <a:pt x="967" y="219"/>
                  </a:cubicBezTo>
                  <a:cubicBezTo>
                    <a:pt x="898" y="235"/>
                    <a:pt x="829" y="252"/>
                    <a:pt x="761" y="270"/>
                  </a:cubicBezTo>
                  <a:cubicBezTo>
                    <a:pt x="624" y="307"/>
                    <a:pt x="489" y="348"/>
                    <a:pt x="355" y="391"/>
                  </a:cubicBezTo>
                  <a:cubicBezTo>
                    <a:pt x="283" y="414"/>
                    <a:pt x="212" y="437"/>
                    <a:pt x="140" y="460"/>
                  </a:cubicBezTo>
                  <a:cubicBezTo>
                    <a:pt x="95" y="474"/>
                    <a:pt x="51" y="489"/>
                    <a:pt x="6" y="503"/>
                  </a:cubicBezTo>
                  <a:cubicBezTo>
                    <a:pt x="5" y="503"/>
                    <a:pt x="3" y="504"/>
                    <a:pt x="1" y="504"/>
                  </a:cubicBezTo>
                  <a:cubicBezTo>
                    <a:pt x="1" y="501"/>
                    <a:pt x="1" y="499"/>
                    <a:pt x="1" y="496"/>
                  </a:cubicBezTo>
                  <a:cubicBezTo>
                    <a:pt x="1" y="356"/>
                    <a:pt x="1" y="216"/>
                    <a:pt x="0" y="76"/>
                  </a:cubicBezTo>
                  <a:cubicBezTo>
                    <a:pt x="0" y="70"/>
                    <a:pt x="2" y="68"/>
                    <a:pt x="8" y="66"/>
                  </a:cubicBezTo>
                  <a:cubicBezTo>
                    <a:pt x="60" y="55"/>
                    <a:pt x="111" y="44"/>
                    <a:pt x="164" y="36"/>
                  </a:cubicBezTo>
                  <a:cubicBezTo>
                    <a:pt x="202" y="29"/>
                    <a:pt x="241" y="23"/>
                    <a:pt x="280" y="18"/>
                  </a:cubicBezTo>
                  <a:cubicBezTo>
                    <a:pt x="310" y="14"/>
                    <a:pt x="341" y="11"/>
                    <a:pt x="371" y="9"/>
                  </a:cubicBezTo>
                  <a:cubicBezTo>
                    <a:pt x="399" y="6"/>
                    <a:pt x="428" y="3"/>
                    <a:pt x="457" y="3"/>
                  </a:cubicBezTo>
                  <a:cubicBezTo>
                    <a:pt x="465" y="4"/>
                    <a:pt x="472" y="1"/>
                    <a:pt x="480" y="2"/>
                  </a:cubicBezTo>
                  <a:cubicBezTo>
                    <a:pt x="487" y="2"/>
                    <a:pt x="494" y="2"/>
                    <a:pt x="501" y="2"/>
                  </a:cubicBezTo>
                  <a:cubicBezTo>
                    <a:pt x="507" y="1"/>
                    <a:pt x="514" y="3"/>
                    <a:pt x="521" y="0"/>
                  </a:cubicBezTo>
                  <a:cubicBezTo>
                    <a:pt x="542" y="0"/>
                    <a:pt x="564" y="0"/>
                    <a:pt x="585" y="0"/>
                  </a:cubicBezTo>
                  <a:cubicBezTo>
                    <a:pt x="587" y="2"/>
                    <a:pt x="589" y="2"/>
                    <a:pt x="590" y="2"/>
                  </a:cubicBezTo>
                  <a:cubicBezTo>
                    <a:pt x="603" y="2"/>
                    <a:pt x="615" y="2"/>
                    <a:pt x="628" y="2"/>
                  </a:cubicBezTo>
                  <a:close/>
                </a:path>
              </a:pathLst>
            </a:custGeom>
            <a:solidFill>
              <a:schemeClr val="tx2">
                <a:alpha val="4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nl-BE"/>
            </a:p>
          </p:txBody>
        </p:sp>
      </p:grp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09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1796" y="2997799"/>
            <a:ext cx="2317898" cy="1037606"/>
          </a:xfrm>
        </p:spPr>
        <p:txBody>
          <a:bodyPr anchor="t" anchorCtr="0">
            <a:normAutofit/>
          </a:bodyPr>
          <a:lstStyle>
            <a:lvl1pPr algn="l">
              <a:defRPr sz="2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508206" y="2423108"/>
            <a:ext cx="3877339" cy="44125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buNone/>
              <a:defRPr sz="2900" b="1" cap="none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909582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76" userDrawn="1">
          <p15:clr>
            <a:srgbClr val="FBAE40"/>
          </p15:clr>
        </p15:guide>
        <p15:guide id="2" orient="horz" pos="279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/>
          </a:p>
        </p:txBody>
      </p:sp>
      <p:pic>
        <p:nvPicPr>
          <p:cNvPr id="8" name="Afbeelding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0002"/>
            <a:ext cx="4452079" cy="272689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26" y="265012"/>
            <a:ext cx="2074164" cy="76657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81796" y="2997799"/>
            <a:ext cx="2317898" cy="1037606"/>
          </a:xfrm>
        </p:spPr>
        <p:txBody>
          <a:bodyPr anchor="t" anchorCtr="0">
            <a:normAutofit/>
          </a:bodyPr>
          <a:lstStyle>
            <a:lvl1pPr algn="l">
              <a:defRPr sz="25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38919" y="4699342"/>
            <a:ext cx="2057400" cy="192122"/>
          </a:xfrm>
        </p:spPr>
        <p:txBody>
          <a:bodyPr/>
          <a:lstStyle>
            <a:lvl1pPr algn="l"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1"/>
          </p:nvPr>
        </p:nvSpPr>
        <p:spPr>
          <a:xfrm>
            <a:off x="4614051" y="1294071"/>
            <a:ext cx="4267681" cy="3506530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2400"/>
              </a:spcAft>
              <a:defRPr sz="3200" b="1">
                <a:solidFill>
                  <a:schemeClr val="tx2"/>
                </a:solidFill>
              </a:defRPr>
            </a:lvl1pPr>
            <a:lvl2pPr marL="266700" indent="-260350">
              <a:spcBef>
                <a:spcPts val="0"/>
              </a:spcBef>
              <a:spcAft>
                <a:spcPts val="800"/>
              </a:spcAft>
              <a:buClr>
                <a:schemeClr val="bg2"/>
              </a:buClr>
              <a:buSzPct val="100000"/>
              <a:buFont typeface="+mj-lt"/>
              <a:buAutoNum type="arabicPeriod"/>
              <a:tabLst/>
              <a:defRPr sz="2200" b="1">
                <a:solidFill>
                  <a:schemeClr val="bg2"/>
                </a:solidFill>
              </a:defRPr>
            </a:lvl2pPr>
            <a:lvl3pPr marL="577850" indent="-311150"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+mj-lt"/>
              <a:buAutoNum type="arabicPeriod"/>
              <a:tabLst/>
              <a:defRPr sz="1700" b="0">
                <a:solidFill>
                  <a:schemeClr val="bg1">
                    <a:lumMod val="50000"/>
                  </a:schemeClr>
                </a:solidFill>
              </a:defRPr>
            </a:lvl3pPr>
            <a:lvl4pPr marL="920750" indent="-342900"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+mj-lt"/>
              <a:buAutoNum type="arabicPeriod"/>
              <a:tabLst/>
              <a:defRPr sz="1700" b="0">
                <a:solidFill>
                  <a:schemeClr val="bg1">
                    <a:lumMod val="50000"/>
                  </a:schemeClr>
                </a:solidFill>
              </a:defRPr>
            </a:lvl4pPr>
            <a:lvl5pPr marL="1238250" indent="-342900">
              <a:spcBef>
                <a:spcPts val="0"/>
              </a:spcBef>
              <a:spcAft>
                <a:spcPts val="600"/>
              </a:spcAft>
              <a:buClr>
                <a:schemeClr val="bg1">
                  <a:lumMod val="50000"/>
                </a:schemeClr>
              </a:buClr>
              <a:buSzPct val="100000"/>
              <a:buFont typeface="+mj-lt"/>
              <a:buAutoNum type="arabicPeriod"/>
              <a:tabLst/>
              <a:defRPr sz="1700" b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700" y="40005"/>
            <a:ext cx="8558023" cy="9509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9900" y="1242405"/>
            <a:ext cx="8350100" cy="3523095"/>
          </a:xfrm>
        </p:spPr>
        <p:txBody>
          <a:bodyPr>
            <a:normAutofit/>
          </a:bodyPr>
          <a:lstStyle>
            <a:lvl1pPr>
              <a:defRPr sz="2000" b="1">
                <a:solidFill>
                  <a:srgbClr val="5990A5"/>
                </a:solidFill>
              </a:defRPr>
            </a:lvl1pPr>
            <a:lvl2pPr>
              <a:defRPr sz="1800">
                <a:solidFill>
                  <a:srgbClr val="848A95"/>
                </a:solidFill>
              </a:defRPr>
            </a:lvl2pPr>
            <a:lvl3pPr>
              <a:defRPr sz="1800">
                <a:solidFill>
                  <a:srgbClr val="D77187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628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4201" y="40005"/>
            <a:ext cx="7560000" cy="9509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4201" y="1242405"/>
            <a:ext cx="4224335" cy="29513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Ongelijkheid in de zorg bij kinderen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‹#›</a:t>
            </a:fld>
            <a:endParaRPr lang="nl-NL"/>
          </a:p>
        </p:txBody>
      </p:sp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5351722" y="1242538"/>
            <a:ext cx="3139817" cy="295156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94201" y="40005"/>
            <a:ext cx="7560000" cy="95094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4201" y="1242405"/>
            <a:ext cx="7555554" cy="29513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500000" y="4765500"/>
            <a:ext cx="4320000" cy="37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Ongelijkheid in de zorg bij kinderen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794201" y="4765500"/>
            <a:ext cx="2322434" cy="37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nl-NL" sz="800" kern="1200" dirty="0" err="1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Mutualités</a:t>
            </a:r>
            <a:r>
              <a:rPr lang="nl-NL" sz="8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800" kern="1200" dirty="0" err="1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Libres</a:t>
            </a:r>
            <a:r>
              <a:rPr lang="nl-NL" sz="8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/ Onafhankelijke Ziekenfondsen </a:t>
            </a:r>
            <a:r>
              <a:rPr lang="nl-NL" sz="800" b="1" kern="1200" dirty="0" err="1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www.mloz.be</a:t>
            </a:r>
            <a:endParaRPr lang="nl-NL" sz="800" b="1" kern="1200" dirty="0">
              <a:solidFill>
                <a:schemeClr val="bg1">
                  <a:lumMod val="50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434154" y="4951378"/>
            <a:ext cx="2057400" cy="1921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26 februari 2019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553706" y="4951378"/>
            <a:ext cx="266294" cy="19212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0A9C-9009-5540-B841-E4C7092DA844}" type="slidenum">
              <a:rPr lang="nl-NL" smtClean="0"/>
              <a:pPr/>
              <a:t>‹#›</a:t>
            </a:fld>
            <a:endParaRPr lang="nl-NL"/>
          </a:p>
        </p:txBody>
      </p:sp>
      <p:pic>
        <p:nvPicPr>
          <p:cNvPr id="10" name="Afbeelding 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" y="4570095"/>
            <a:ext cx="626745" cy="573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4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6" r:id="rId3"/>
    <p:sldLayoutId id="2147483660" r:id="rId4"/>
    <p:sldLayoutId id="2147483665" r:id="rId5"/>
    <p:sldLayoutId id="2147483667" r:id="rId6"/>
    <p:sldLayoutId id="2147483662" r:id="rId7"/>
    <p:sldLayoutId id="2147483650" r:id="rId8"/>
    <p:sldLayoutId id="2147483661" r:id="rId9"/>
    <p:sldLayoutId id="2147483653" r:id="rId10"/>
    <p:sldLayoutId id="2147483654" r:id="rId11"/>
    <p:sldLayoutId id="2147483655" r:id="rId12"/>
    <p:sldLayoutId id="2147483663" r:id="rId13"/>
    <p:sldLayoutId id="2147483668" r:id="rId14"/>
    <p:sldLayoutId id="2147483669" r:id="rId15"/>
  </p:sldLayoutIdLst>
  <p:hf hdr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750"/>
        </a:spcBef>
        <a:buClr>
          <a:schemeClr val="accent4"/>
        </a:buClr>
        <a:buSzPct val="120000"/>
        <a:buFont typeface="Arial"/>
        <a:buNone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179388" indent="-173038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120000"/>
        <a:buFont typeface="Arial"/>
        <a:buChar char="•"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360363" indent="-180975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120000"/>
        <a:buFont typeface="Arial"/>
        <a:buChar char="•"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534988" indent="-174625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120000"/>
        <a:buFont typeface="Arial"/>
        <a:buChar char="•"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714375" indent="-179388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120000"/>
        <a:buFont typeface="Arial"/>
        <a:buChar char="•"/>
        <a:tabLst/>
        <a:defRPr sz="13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569" userDrawn="1">
          <p15:clr>
            <a:srgbClr val="F26B43"/>
          </p15:clr>
        </p15:guide>
        <p15:guide id="2" orient="horz" pos="8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fr/content/1-bebe-sur-7-nest-pas-suivi-par-un-pediatre-ou-un-generalist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fr/communiques/jai-7-ans-et-jai-deja-une-carie-au-moins-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fr/content/chaque-annee-1-enfant-sur-10-est-hospitalis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nl/content/geneesmiddelengebruik-bij-adolescenten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nl/content/hoe-zit-het-met-de-seksuele-gezondheid-van-onze-jongeren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nl/content/hoe-zit-het-met-de-seksuele-gezondheid-van-onze-jongeren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ziv.fgov.be/fr/themes/cout-remboursement/facilite-financiere/Pages/intervention-majoree-meilleur-remboursement-frais-medicaux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dpanon.riziv.fgov.be/analytics/Portal/main.d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sites/default/files/publications/studie_geneesmiddelen_bij_zwangere_vrouwen_fr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fr/content/1-bebe-sur-7-nest-pas-suivi-par-un-pediatre-ou-un-generalist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oz.be/fr/content/1-bebe-sur-7-nest-pas-suivi-par-un-pediatre-ou-un-generalist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8206" y="2033421"/>
            <a:ext cx="6858000" cy="14671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fr-FR" dirty="0"/>
              <a:t>Inégalités dans les soins des enfants vulnérables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</p:spTree>
    <p:extLst>
      <p:ext uri="{BB962C8B-B14F-4D97-AF65-F5344CB8AC3E}">
        <p14:creationId xmlns:p14="http://schemas.microsoft.com/office/powerpoint/2010/main" val="9151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10</a:t>
            </a:fld>
            <a:endParaRPr lang="nl-NL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Visites chez le dentiste (2011-2015)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6163" y="4369731"/>
            <a:ext cx="553577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25" dirty="0"/>
              <a:t>Etude : </a:t>
            </a:r>
            <a:r>
              <a:rPr lang="fr-FR" sz="825" dirty="0">
                <a:hlinkClick r:id="rId3"/>
              </a:rPr>
              <a:t>https://</a:t>
            </a:r>
            <a:r>
              <a:rPr lang="fr-FR" sz="825" dirty="0" smtClean="0">
                <a:hlinkClick r:id="rId3"/>
              </a:rPr>
              <a:t>www.mloz.be/fr/content/1-bebe-sur-7-nest-pas-suivi-par-un-pediatre-ou-un-generaliste</a:t>
            </a:r>
            <a:endParaRPr lang="fr-FR" sz="825" dirty="0" smtClean="0"/>
          </a:p>
          <a:p>
            <a:endParaRPr lang="fr-FR" sz="825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680266"/>
              </p:ext>
            </p:extLst>
          </p:nvPr>
        </p:nvGraphicFramePr>
        <p:xfrm>
          <a:off x="849086" y="1200149"/>
          <a:ext cx="5013832" cy="305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782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08" y="40005"/>
            <a:ext cx="8511005" cy="950940"/>
          </a:xfrm>
        </p:spPr>
        <p:txBody>
          <a:bodyPr>
            <a:normAutofit/>
          </a:bodyPr>
          <a:lstStyle/>
          <a:p>
            <a:r>
              <a:rPr lang="fr-FR" sz="3000" dirty="0"/>
              <a:t>Visites chez le dentiste pour caries (2011-2015)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023017"/>
              </p:ext>
            </p:extLst>
          </p:nvPr>
        </p:nvGraphicFramePr>
        <p:xfrm>
          <a:off x="896018" y="1580604"/>
          <a:ext cx="5904411" cy="2986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232"/>
                <a:gridCol w="1330217"/>
                <a:gridCol w="1934334"/>
                <a:gridCol w="1431628"/>
              </a:tblGrid>
              <a:tr h="532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Statut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Age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% première carie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Total</a:t>
                      </a:r>
                    </a:p>
                  </a:txBody>
                  <a:tcPr marL="52166" marR="52166" marT="0" marB="0" anchor="ctr"/>
                </a:tc>
              </a:tr>
              <a:tr h="204589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BIM</a:t>
                      </a:r>
                      <a:endParaRPr lang="fr-FR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 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0-1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0,0%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highlight>
                            <a:srgbClr val="D3D3D3"/>
                          </a:highlight>
                        </a:rPr>
                        <a:t> </a:t>
                      </a:r>
                    </a:p>
                  </a:txBody>
                  <a:tcPr marL="52166" marR="52166" marT="0" marB="0" anchor="ctr"/>
                </a:tc>
              </a:tr>
              <a:tr h="204589">
                <a:tc vMerge="1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1-2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0,3%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/>
                        <a:t>24 %</a:t>
                      </a:r>
                    </a:p>
                  </a:txBody>
                  <a:tcPr marL="52166" marR="52166" marT="0" marB="0" anchor="ctr"/>
                </a:tc>
              </a:tr>
              <a:tr h="20458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/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2-3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1,9%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/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3-4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8,4%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/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4-5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13,0%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Non BIM</a:t>
                      </a:r>
                      <a:endParaRPr lang="fr-FR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/>
                        <a:t> 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0-1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0,0%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/>
                        <a:t>12 %</a:t>
                      </a:r>
                    </a:p>
                  </a:txBody>
                  <a:tcPr marL="52166" marR="52166" marT="0" marB="0" anchor="ctr"/>
                </a:tc>
              </a:tr>
              <a:tr h="20458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/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1-2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0,1%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/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2-3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0,8%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/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3-4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4,7%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89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/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/>
                        <a:t>4-5</a:t>
                      </a:r>
                    </a:p>
                  </a:txBody>
                  <a:tcPr marL="52166" marR="5216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/>
                        <a:t>6,5%</a:t>
                      </a:r>
                      <a:endParaRPr lang="fr-FR" sz="1400" dirty="0"/>
                    </a:p>
                  </a:txBody>
                  <a:tcPr marL="52166" marR="52166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896018" y="1035968"/>
            <a:ext cx="4638675" cy="638175"/>
          </a:xfrm>
        </p:spPr>
        <p:txBody>
          <a:bodyPr>
            <a:normAutofit/>
          </a:bodyPr>
          <a:lstStyle/>
          <a:p>
            <a:r>
              <a:rPr lang="fr-FR" sz="1500" b="0" dirty="0"/>
              <a:t>Age auquel la première carie est </a:t>
            </a:r>
            <a:r>
              <a:rPr lang="fr-FR" sz="1500" b="0" dirty="0" smtClean="0"/>
              <a:t>traitée.</a:t>
            </a:r>
            <a:br>
              <a:rPr lang="fr-FR" sz="1500" b="0" dirty="0" smtClean="0"/>
            </a:br>
            <a:r>
              <a:rPr lang="fr-FR" sz="1500" b="0" dirty="0" smtClean="0"/>
              <a:t> </a:t>
            </a:r>
            <a:r>
              <a:rPr lang="fr-FR" sz="1500" b="0" dirty="0"/>
              <a:t>Enfants nés en </a:t>
            </a:r>
            <a:r>
              <a:rPr lang="fr-FR" sz="1500" b="0" dirty="0" smtClean="0"/>
              <a:t>2011. </a:t>
            </a:r>
            <a:r>
              <a:rPr lang="fr-FR" sz="1500" b="0" dirty="0"/>
              <a:t>Période </a:t>
            </a:r>
            <a:r>
              <a:rPr lang="fr-FR" sz="1500" b="0" dirty="0" smtClean="0"/>
              <a:t>2011-2015. </a:t>
            </a:r>
            <a:endParaRPr lang="fr-FR" sz="1500" b="0" dirty="0"/>
          </a:p>
        </p:txBody>
      </p:sp>
      <p:sp>
        <p:nvSpPr>
          <p:cNvPr id="9" name="TextBox 8"/>
          <p:cNvSpPr txBox="1"/>
          <p:nvPr/>
        </p:nvSpPr>
        <p:spPr>
          <a:xfrm>
            <a:off x="6879397" y="2658931"/>
            <a:ext cx="1807403" cy="727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25" dirty="0"/>
              <a:t>Etude : </a:t>
            </a:r>
            <a:r>
              <a:rPr lang="fr-FR" sz="825" dirty="0">
                <a:hlinkClick r:id="rId3"/>
              </a:rPr>
              <a:t>https://</a:t>
            </a:r>
            <a:r>
              <a:rPr lang="fr-FR" sz="825" dirty="0" smtClean="0">
                <a:hlinkClick r:id="rId3"/>
              </a:rPr>
              <a:t>www.mloz.be/fr/communiques/jai-7-ans-et-jai-deja-une-carie-au-moins-0</a:t>
            </a:r>
            <a:endParaRPr lang="fr-FR" sz="825" dirty="0" smtClean="0"/>
          </a:p>
          <a:p>
            <a:endParaRPr lang="fr-FR" sz="825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1784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Hospitalisations (2015-2016)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680" y="1432356"/>
            <a:ext cx="403315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5990A5"/>
                </a:solidFill>
              </a:rPr>
              <a:t>Hospitalisations classiques (&lt;3 ans)</a:t>
            </a: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D77187"/>
                </a:solidFill>
              </a:rPr>
              <a:t>+52 % </a:t>
            </a:r>
            <a:r>
              <a:rPr lang="fr-FR" sz="1600" dirty="0" smtClean="0">
                <a:solidFill>
                  <a:srgbClr val="D77187"/>
                </a:solidFill>
              </a:rPr>
              <a:t>BIM</a:t>
            </a:r>
            <a:endParaRPr lang="fr-FR" sz="1600" dirty="0">
              <a:solidFill>
                <a:srgbClr val="D77187"/>
              </a:solidFill>
            </a:endParaRPr>
          </a:p>
          <a:p>
            <a:pPr marL="214313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5990A5"/>
                </a:solidFill>
              </a:rPr>
              <a:t>Hospitalisations de jour (3-18 ans)</a:t>
            </a: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D77187"/>
                </a:solidFill>
              </a:rPr>
              <a:t>+38% </a:t>
            </a:r>
            <a:r>
              <a:rPr lang="fr-FR" sz="1600" dirty="0" smtClean="0">
                <a:solidFill>
                  <a:srgbClr val="D77187"/>
                </a:solidFill>
              </a:rPr>
              <a:t>BIM</a:t>
            </a:r>
            <a:endParaRPr lang="fr-FR" sz="1600" dirty="0">
              <a:solidFill>
                <a:srgbClr val="D77187"/>
              </a:solidFill>
            </a:endParaRPr>
          </a:p>
          <a:p>
            <a:pPr marL="214313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5990A5"/>
                </a:solidFill>
              </a:rPr>
              <a:t>Total (0-18 ans)</a:t>
            </a: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D77187"/>
                </a:solidFill>
              </a:rPr>
              <a:t>+60% </a:t>
            </a:r>
            <a:r>
              <a:rPr lang="fr-FR" sz="1600" dirty="0" smtClean="0">
                <a:solidFill>
                  <a:srgbClr val="D77187"/>
                </a:solidFill>
              </a:rPr>
              <a:t>BIM</a:t>
            </a:r>
            <a:endParaRPr lang="fr-FR" sz="1600" dirty="0">
              <a:solidFill>
                <a:srgbClr val="D77187"/>
              </a:solidFill>
            </a:endParaRPr>
          </a:p>
          <a:p>
            <a:pPr marL="100013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5990A5"/>
                </a:solidFill>
              </a:rPr>
              <a:t>Durée de séjour plus longue</a:t>
            </a: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D77187"/>
                </a:solidFill>
              </a:rPr>
              <a:t>5 jours </a:t>
            </a:r>
            <a:r>
              <a:rPr lang="fr-FR" sz="1600" dirty="0" smtClean="0">
                <a:solidFill>
                  <a:srgbClr val="D77187"/>
                </a:solidFill>
              </a:rPr>
              <a:t>BIM vs </a:t>
            </a:r>
            <a:r>
              <a:rPr lang="fr-FR" sz="1600" dirty="0">
                <a:solidFill>
                  <a:srgbClr val="D77187"/>
                </a:solidFill>
              </a:rPr>
              <a:t>2,9 jours </a:t>
            </a:r>
            <a:r>
              <a:rPr lang="fr-FR" sz="1600" dirty="0" smtClean="0">
                <a:solidFill>
                  <a:srgbClr val="D77187"/>
                </a:solidFill>
              </a:rPr>
              <a:t>non BIM</a:t>
            </a:r>
            <a:endParaRPr lang="fr-FR" sz="1600" dirty="0">
              <a:solidFill>
                <a:srgbClr val="D77187"/>
              </a:solidFill>
            </a:endParaRPr>
          </a:p>
          <a:p>
            <a:pPr marL="557213" lvl="1" indent="-214313">
              <a:buClr>
                <a:srgbClr val="B6C932"/>
              </a:buClr>
              <a:buFont typeface="Arial" panose="020B0604020202020204" pitchFamily="34" charset="0"/>
              <a:buChar char="•"/>
            </a:pPr>
            <a:endParaRPr lang="fr-BE" sz="1600" dirty="0">
              <a:solidFill>
                <a:srgbClr val="D77187"/>
              </a:solidFill>
            </a:endParaRPr>
          </a:p>
          <a:p>
            <a:pPr indent="-114300">
              <a:buClr>
                <a:srgbClr val="B6C932"/>
              </a:buClr>
            </a:pPr>
            <a:r>
              <a:rPr lang="fr-FR" sz="1600" dirty="0" smtClean="0">
                <a:solidFill>
                  <a:srgbClr val="5990A5"/>
                </a:solidFill>
              </a:rPr>
              <a:t>BIM </a:t>
            </a:r>
            <a:r>
              <a:rPr lang="fr-FR" sz="1600" dirty="0">
                <a:solidFill>
                  <a:srgbClr val="5990A5"/>
                </a:solidFill>
              </a:rPr>
              <a:t>sociale = exclusion Handicap</a:t>
            </a:r>
          </a:p>
          <a:p>
            <a:pPr marL="342900" lvl="1">
              <a:buClr>
                <a:srgbClr val="B6C932"/>
              </a:buClr>
            </a:pPr>
            <a:endParaRPr lang="fr-BE" sz="1600" dirty="0">
              <a:solidFill>
                <a:srgbClr val="D7718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62796" y="4512190"/>
            <a:ext cx="423464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25" dirty="0"/>
              <a:t>Etude : </a:t>
            </a:r>
            <a:r>
              <a:rPr lang="fr-FR" sz="825" dirty="0">
                <a:hlinkClick r:id="rId3"/>
              </a:rPr>
              <a:t>https://</a:t>
            </a:r>
            <a:r>
              <a:rPr lang="fr-FR" sz="825" dirty="0" smtClean="0">
                <a:hlinkClick r:id="rId3"/>
              </a:rPr>
              <a:t>www.mloz.be/fr/content/chaque-annee-1-enfant-sur-10-est-hospitalise</a:t>
            </a:r>
            <a:endParaRPr lang="fr-FR" sz="825" dirty="0" smtClean="0"/>
          </a:p>
          <a:p>
            <a:endParaRPr lang="fr-FR" sz="825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12</a:t>
            </a:fld>
            <a:endParaRPr lang="nl-NL" smtClean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5750615"/>
              </p:ext>
            </p:extLst>
          </p:nvPr>
        </p:nvGraphicFramePr>
        <p:xfrm>
          <a:off x="0" y="1200149"/>
          <a:ext cx="4937680" cy="3087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9246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Médicaments adolescents (2016)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239271"/>
              </p:ext>
            </p:extLst>
          </p:nvPr>
        </p:nvGraphicFramePr>
        <p:xfrm>
          <a:off x="528917" y="1237131"/>
          <a:ext cx="4743171" cy="1244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3497"/>
                <a:gridCol w="749837"/>
                <a:gridCol w="749837"/>
              </a:tblGrid>
              <a:tr h="311203">
                <a:tc>
                  <a:txBody>
                    <a:bodyPr/>
                    <a:lstStyle/>
                    <a:p>
                      <a:pPr algn="l" rtl="0"/>
                      <a:endParaRPr lang="en-US" sz="1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/>
                        <a:t>Non</a:t>
                      </a:r>
                      <a:r>
                        <a:rPr lang="fr-FR" sz="1000" baseline="0" dirty="0" smtClean="0"/>
                        <a:t> B</a:t>
                      </a:r>
                      <a:r>
                        <a:rPr lang="fr-FR" sz="1000" dirty="0" smtClean="0"/>
                        <a:t>IM</a:t>
                      </a:r>
                      <a:endParaRPr lang="fr-FR" sz="1000" dirty="0"/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 smtClean="0"/>
                        <a:t>BIM</a:t>
                      </a:r>
                      <a:endParaRPr lang="fr-FR" sz="1000" dirty="0"/>
                    </a:p>
                  </a:txBody>
                  <a:tcPr marL="44450" marR="44450" marT="0" marB="0"/>
                </a:tc>
              </a:tr>
              <a:tr h="3112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/>
                        <a:t>% consommation médicaments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55,8 %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57,5 %</a:t>
                      </a:r>
                    </a:p>
                  </a:txBody>
                  <a:tcPr marL="7620" marR="7620" marT="7620" marB="0" anchor="ctr"/>
                </a:tc>
              </a:tr>
              <a:tr h="3112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/>
                        <a:t>Nombre moyen de médicaments consommés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/>
                        <a:t>5,4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/>
                        <a:t>7,6</a:t>
                      </a:r>
                    </a:p>
                  </a:txBody>
                  <a:tcPr marL="44450" marR="44450" marT="0" marB="0" anchor="ctr"/>
                </a:tc>
              </a:tr>
              <a:tr h="3112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000"/>
                        <a:t>Nombre moyen de médicaments différents consommés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/>
                        <a:t>3,3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/>
                        <a:t>3,7</a:t>
                      </a: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13</a:t>
            </a:fld>
            <a:endParaRPr lang="nl-NL" smtClean="0"/>
          </a:p>
        </p:txBody>
      </p:sp>
      <p:sp>
        <p:nvSpPr>
          <p:cNvPr id="8" name="TextBox 7"/>
          <p:cNvSpPr txBox="1"/>
          <p:nvPr/>
        </p:nvSpPr>
        <p:spPr>
          <a:xfrm>
            <a:off x="5436394" y="1251418"/>
            <a:ext cx="3316989" cy="2312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12-18 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Plus de la moitié des adolescents consomment des médicaments remboursés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BIM </a:t>
            </a:r>
            <a:r>
              <a:rPr lang="fr-FR" dirty="0"/>
              <a:t>: plus de médicaments différents et plus grand nombre de médicaments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2612" y="4034118"/>
            <a:ext cx="57822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Etude : </a:t>
            </a:r>
            <a:r>
              <a:rPr lang="fr-FR" sz="1100" dirty="0">
                <a:hlinkClick r:id="rId3"/>
              </a:rPr>
              <a:t>https://www.mloz.be/fr/content/utilisation-des-medicaments-chez-les-adolescents</a:t>
            </a:r>
          </a:p>
        </p:txBody>
      </p:sp>
    </p:spTree>
    <p:extLst>
      <p:ext uri="{BB962C8B-B14F-4D97-AF65-F5344CB8AC3E}">
        <p14:creationId xmlns:p14="http://schemas.microsoft.com/office/powerpoint/2010/main" val="425859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Utilisation contraception remboursée (2016)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14</a:t>
            </a:fld>
            <a:endParaRPr lang="nl-NL" smtClean="0"/>
          </a:p>
        </p:txBody>
      </p:sp>
      <p:sp>
        <p:nvSpPr>
          <p:cNvPr id="10" name="TextBox 9"/>
          <p:cNvSpPr txBox="1"/>
          <p:nvPr/>
        </p:nvSpPr>
        <p:spPr>
          <a:xfrm>
            <a:off x="5805246" y="1384025"/>
            <a:ext cx="3019477" cy="1223412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sz="1350">
                <a:solidFill>
                  <a:srgbClr val="D77187"/>
                </a:solidFill>
              </a:rPr>
              <a:t>Limites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rgbClr val="5990A5"/>
                </a:solidFill>
              </a:rPr>
              <a:t>Contraception non remboursée (préservatifs,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rgbClr val="5990A5"/>
                </a:solidFill>
              </a:rPr>
              <a:t>Autres indications contraception (acné,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>
                <a:solidFill>
                  <a:srgbClr val="5990A5"/>
                </a:solidFill>
              </a:rPr>
              <a:t>Via d’autres canaux (Planning familial)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26524" y="4257063"/>
            <a:ext cx="43174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Etude </a:t>
            </a:r>
            <a:r>
              <a:rPr lang="fr-FR" sz="1050" dirty="0" smtClean="0"/>
              <a:t>: </a:t>
            </a:r>
            <a:r>
              <a:rPr lang="fr-FR" sz="1050" dirty="0">
                <a:hlinkClick r:id="rId3"/>
              </a:rPr>
              <a:t>https://www.mloz.be/fr/content/sante-sexuelle-de-nos-ados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76384"/>
              </p:ext>
            </p:extLst>
          </p:nvPr>
        </p:nvGraphicFramePr>
        <p:xfrm>
          <a:off x="468726" y="1400291"/>
          <a:ext cx="4983096" cy="3010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7651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Grossesses (2016)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65452" y="1266525"/>
            <a:ext cx="21969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Risques de grossesse : 0,9 % (14-20 ans)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2,2 % (IM)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0,7 % (non-IM)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B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Moins d’interruptions planifiées avec IM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15</a:t>
            </a:fld>
            <a:endParaRPr lang="nl-NL" smtClean="0"/>
          </a:p>
        </p:txBody>
      </p:sp>
      <p:sp>
        <p:nvSpPr>
          <p:cNvPr id="3" name="TextBox 2"/>
          <p:cNvSpPr txBox="1"/>
          <p:nvPr/>
        </p:nvSpPr>
        <p:spPr>
          <a:xfrm>
            <a:off x="6913047" y="3691369"/>
            <a:ext cx="214931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Etude : </a:t>
            </a:r>
            <a:r>
              <a:rPr lang="fr-FR" sz="1050" dirty="0">
                <a:hlinkClick r:id="rId3"/>
              </a:rPr>
              <a:t>https://www.mloz.be/fr/content/sante-sexuelle-de-nos-ados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201137"/>
              </p:ext>
            </p:extLst>
          </p:nvPr>
        </p:nvGraphicFramePr>
        <p:xfrm>
          <a:off x="266700" y="1200150"/>
          <a:ext cx="6591300" cy="3364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1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Récapitulatif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582223"/>
              </p:ext>
            </p:extLst>
          </p:nvPr>
        </p:nvGraphicFramePr>
        <p:xfrm>
          <a:off x="1644312" y="1009947"/>
          <a:ext cx="6909394" cy="3098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232"/>
                <a:gridCol w="2544162"/>
              </a:tblGrid>
              <a:tr h="245007">
                <a:tc>
                  <a:txBody>
                    <a:bodyPr/>
                    <a:lstStyle/>
                    <a:p>
                      <a:r>
                        <a:rPr lang="fr-FR" sz="800" dirty="0"/>
                        <a:t>Domaine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 smtClean="0"/>
                        <a:t>IM par </a:t>
                      </a:r>
                      <a:r>
                        <a:rPr lang="fr-FR" sz="800" dirty="0"/>
                        <a:t>rapport à </a:t>
                      </a:r>
                      <a:r>
                        <a:rPr lang="fr-FR" sz="800" dirty="0" smtClean="0"/>
                        <a:t>non-IM</a:t>
                      </a:r>
                      <a:endParaRPr lang="fr-FR" sz="800" dirty="0"/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/>
                        <a:t>Médicaments pendant la grossesse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94781">
                <a:tc>
                  <a:txBody>
                    <a:bodyPr/>
                    <a:lstStyle/>
                    <a:p>
                      <a:r>
                        <a:rPr lang="fr-FR" sz="1000"/>
                        <a:t>Soins de première ligne (jusqu’à 6 ans)			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↓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/>
                        <a:t>Admissions aux urgences 	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/>
                        <a:t>Visites chez le dentiste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↓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 dirty="0"/>
                        <a:t>Visites chez le dentiste pour caries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/>
                        <a:t>Hospitalisations et durée de séjour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/>
                        <a:t>Médicaments adolescents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/>
                        <a:t>Contraception remboursée 	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↓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 dirty="0"/>
                        <a:t>Grossesses précoces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  <a:tr h="284343">
                <a:tc>
                  <a:txBody>
                    <a:bodyPr/>
                    <a:lstStyle/>
                    <a:p>
                      <a:r>
                        <a:rPr lang="fr-FR" sz="1000"/>
                        <a:t>Accouchements chez jeunes mères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↑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3441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Aperçu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1955" y="4951378"/>
            <a:ext cx="2057400" cy="214407"/>
          </a:xfrm>
        </p:spPr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738" y="1049821"/>
            <a:ext cx="2820113" cy="3318092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FR" sz="1800" dirty="0"/>
              <a:t>  Introduction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MLOZ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Données disponibles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Indicateur utilisé : Intervention majorée </a:t>
            </a:r>
            <a:r>
              <a:rPr lang="fr-FR" sz="1600" dirty="0" smtClean="0">
                <a:solidFill>
                  <a:srgbClr val="848A95"/>
                </a:solidFill>
              </a:rPr>
              <a:t>(BIM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158658" y="1061786"/>
            <a:ext cx="3423297" cy="3318093"/>
          </a:xfrm>
          <a:prstGeom prst="rect">
            <a:avLst/>
          </a:prstGeom>
          <a:noFill/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FR" sz="1800" dirty="0"/>
              <a:t>  Résultats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Grossesse (adultes)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Suivi </a:t>
            </a:r>
            <a:r>
              <a:rPr lang="fr-FR" sz="1600" dirty="0" smtClean="0">
                <a:solidFill>
                  <a:srgbClr val="848A95"/>
                </a:solidFill>
              </a:rPr>
              <a:t>généraliste - </a:t>
            </a:r>
            <a:r>
              <a:rPr lang="fr-FR" sz="1600" dirty="0">
                <a:solidFill>
                  <a:srgbClr val="848A95"/>
                </a:solidFill>
              </a:rPr>
              <a:t>pédiatre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Admission aux urgences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Visites chez le dentiste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Hospitalisation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Contraception (</a:t>
            </a:r>
            <a:r>
              <a:rPr lang="fr-FR" sz="1600" dirty="0" smtClean="0">
                <a:solidFill>
                  <a:srgbClr val="848A95"/>
                </a:solidFill>
              </a:rPr>
              <a:t>adolescentes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Grossesse (</a:t>
            </a:r>
            <a:r>
              <a:rPr lang="fr-FR" sz="1600" dirty="0" smtClean="0">
                <a:solidFill>
                  <a:srgbClr val="848A95"/>
                </a:solidFill>
              </a:rPr>
              <a:t>adolescentes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754483" y="1061786"/>
            <a:ext cx="2249026" cy="3318092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173038"/>
            <a:r>
              <a:rPr lang="fr-FR"/>
              <a:t>  Conclusion</a:t>
            </a:r>
          </a:p>
          <a:p>
            <a:pPr marL="685800" lvl="2" indent="0">
              <a:buFont typeface="Arial"/>
              <a:buNone/>
            </a:pPr>
            <a:endParaRPr lang="fr-BE" sz="1600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17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7378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6588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200" dirty="0" smtClean="0"/>
              <a:t>Présence d’inégalités </a:t>
            </a:r>
            <a:r>
              <a:rPr lang="fr-FR" sz="2200" dirty="0"/>
              <a:t>dans la consommation des </a:t>
            </a:r>
            <a:r>
              <a:rPr lang="fr-FR" sz="2200" dirty="0" smtClean="0"/>
              <a:t>soins de santé tout </a:t>
            </a:r>
            <a:r>
              <a:rPr lang="fr-FR" sz="2200" dirty="0"/>
              <a:t>au long de l’enfance</a:t>
            </a:r>
          </a:p>
          <a:p>
            <a:pPr marL="636588" lvl="1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200" dirty="0"/>
              <a:t>Les résultats quantitatifs indiquent une </a:t>
            </a:r>
            <a:r>
              <a:rPr lang="fr-FR" sz="2200" smtClean="0"/>
              <a:t>vulnérabilité accrue </a:t>
            </a:r>
            <a:r>
              <a:rPr lang="fr-FR" sz="2200" dirty="0"/>
              <a:t>des enfants avec un statut </a:t>
            </a:r>
            <a:r>
              <a:rPr lang="fr-FR" sz="2200" dirty="0" smtClean="0"/>
              <a:t>BIM</a:t>
            </a:r>
            <a:endParaRPr lang="fr-FR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18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03881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Tx/>
              <a:buChar char="-"/>
            </a:pPr>
            <a:r>
              <a:rPr lang="fr-FR" dirty="0"/>
              <a:t>Attention accrue aux populations les plus vulnérables de notre société</a:t>
            </a:r>
          </a:p>
          <a:p>
            <a:pPr marL="522288" lvl="1" indent="-342900">
              <a:buFontTx/>
              <a:buChar char="-"/>
            </a:pPr>
            <a:r>
              <a:rPr lang="fr-FR" dirty="0"/>
              <a:t>Les enfants et adolescents</a:t>
            </a:r>
          </a:p>
          <a:p>
            <a:pPr marL="522288" lvl="1" indent="-342900">
              <a:buFontTx/>
              <a:buChar char="-"/>
            </a:pPr>
            <a:r>
              <a:rPr lang="fr-FR" dirty="0"/>
              <a:t>Les femmes enceintes</a:t>
            </a:r>
          </a:p>
          <a:p>
            <a:pPr marL="522288" lvl="1" indent="-342900">
              <a:buFontTx/>
              <a:buChar char="-"/>
            </a:pPr>
            <a:r>
              <a:rPr lang="fr-FR" dirty="0"/>
              <a:t>Les familles </a:t>
            </a:r>
            <a:r>
              <a:rPr lang="fr-FR" dirty="0" smtClean="0"/>
              <a:t>monoparentales </a:t>
            </a:r>
            <a:endParaRPr lang="fr-FR" dirty="0"/>
          </a:p>
          <a:p>
            <a:pPr marL="342900" indent="-342900">
              <a:buFontTx/>
              <a:buChar char="-"/>
            </a:pPr>
            <a:r>
              <a:rPr lang="fr-FR" dirty="0"/>
              <a:t>Des initiatives encore plus ciblées en matière d’amélioration des compétences </a:t>
            </a:r>
            <a:r>
              <a:rPr lang="fr-FR" dirty="0" smtClean="0"/>
              <a:t>en matière de </a:t>
            </a:r>
            <a:r>
              <a:rPr lang="fr-FR" dirty="0"/>
              <a:t>santé sont nécessaires. Les </a:t>
            </a:r>
            <a:r>
              <a:rPr lang="fr-FR"/>
              <a:t>compétences </a:t>
            </a:r>
            <a:r>
              <a:rPr lang="fr-FR" smtClean="0"/>
              <a:t>en matière de </a:t>
            </a:r>
            <a:r>
              <a:rPr lang="fr-FR" dirty="0"/>
              <a:t>santé sont un instrument essentiel pour réduire les inégalités dans ce </a:t>
            </a:r>
            <a:r>
              <a:rPr lang="fr-FR" dirty="0" smtClean="0"/>
              <a:t>domaine</a:t>
            </a:r>
          </a:p>
          <a:p>
            <a:pPr marL="342900" indent="-342900">
              <a:buFontTx/>
              <a:buChar char="-"/>
            </a:pPr>
            <a:r>
              <a:rPr lang="fr-FR" dirty="0" smtClean="0"/>
              <a:t>Priorité </a:t>
            </a:r>
            <a:r>
              <a:rPr lang="fr-FR" dirty="0"/>
              <a:t>à la prévention. Ceci exige des soins de première ligne renforcés</a:t>
            </a:r>
          </a:p>
          <a:p>
            <a:pPr marL="342900" indent="-342900">
              <a:buFontTx/>
              <a:buChar char="-"/>
            </a:pPr>
            <a:r>
              <a:rPr lang="fr-FR" dirty="0"/>
              <a:t>Amélioration de l'organisation des soins et du soutien social par plus de coordination et de communication interprofessionnelles</a:t>
            </a:r>
          </a:p>
          <a:p>
            <a:pPr marL="342900" indent="-342900">
              <a:buFontTx/>
              <a:buChar char="-"/>
            </a:pPr>
            <a:r>
              <a:rPr lang="fr-FR" dirty="0"/>
              <a:t>Suivi de proximité avec une approche proactive au sein d'un réseau local</a:t>
            </a:r>
          </a:p>
          <a:p>
            <a:pPr marL="342900" indent="-342900">
              <a:buFontTx/>
              <a:buChar char="-"/>
            </a:pPr>
            <a:r>
              <a:rPr lang="fr-FR" dirty="0"/>
              <a:t>Les mutualités, en coopération avec d'autres instances, ont un rôle à jouer dans l'identification et l'accompagnement des personnes vulnérables</a:t>
            </a:r>
          </a:p>
          <a:p>
            <a:pPr marL="342900" indent="-342900">
              <a:buFontTx/>
              <a:buChar char="-"/>
            </a:pPr>
            <a:endParaRPr lang="nl-BE" dirty="0" smtClean="0"/>
          </a:p>
          <a:p>
            <a:pPr marL="342900" indent="-342900">
              <a:buFontTx/>
              <a:buChar char="-"/>
            </a:pPr>
            <a:endParaRPr lang="nl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19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17322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Aperçu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1955" y="4951378"/>
            <a:ext cx="2057400" cy="214407"/>
          </a:xfrm>
        </p:spPr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738" y="1049821"/>
            <a:ext cx="2820113" cy="3318092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FR" sz="1800" dirty="0"/>
              <a:t>  Introduction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MLOZ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Données disponibles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Indicateur utilisé : Intervention majorée </a:t>
            </a:r>
            <a:r>
              <a:rPr lang="fr-FR" sz="1600" dirty="0" smtClean="0">
                <a:solidFill>
                  <a:srgbClr val="848A95"/>
                </a:solidFill>
              </a:rPr>
              <a:t>(BIM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158658" y="1061785"/>
            <a:ext cx="3423297" cy="3318093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FR" sz="1800" dirty="0"/>
              <a:t>  Résultats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Grossesse (adultes)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 smtClean="0">
                <a:solidFill>
                  <a:srgbClr val="848A95"/>
                </a:solidFill>
              </a:rPr>
              <a:t>Suivi médecin généraliste - </a:t>
            </a:r>
            <a:r>
              <a:rPr lang="fr-FR" sz="1600" dirty="0">
                <a:solidFill>
                  <a:srgbClr val="848A95"/>
                </a:solidFill>
              </a:rPr>
              <a:t>pédiatre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Admission aux urgences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Visites chez le dentiste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Hospitalisation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Contraception (</a:t>
            </a:r>
            <a:r>
              <a:rPr lang="fr-FR" sz="1600" dirty="0" smtClean="0">
                <a:solidFill>
                  <a:srgbClr val="848A95"/>
                </a:solidFill>
              </a:rPr>
              <a:t>adolescentes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Grossesse (</a:t>
            </a:r>
            <a:r>
              <a:rPr lang="fr-FR" sz="1600" dirty="0" smtClean="0">
                <a:solidFill>
                  <a:srgbClr val="848A95"/>
                </a:solidFill>
              </a:rPr>
              <a:t>adolescentes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754483" y="1061786"/>
            <a:ext cx="2249026" cy="3318092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173038"/>
            <a:r>
              <a:rPr lang="fr-FR"/>
              <a:t>  Conclusion</a:t>
            </a:r>
          </a:p>
          <a:p>
            <a:pPr marL="685800" lvl="2" indent="0">
              <a:buFont typeface="Arial"/>
              <a:buNone/>
            </a:pPr>
            <a:endParaRPr lang="fr-BE" sz="1600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34429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Mutualités Libres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fr-FR" sz="1800" dirty="0"/>
              <a:t>5 mutualités</a:t>
            </a:r>
          </a:p>
          <a:p>
            <a:pPr>
              <a:spcBef>
                <a:spcPts val="600"/>
              </a:spcBef>
            </a:pPr>
            <a:endParaRPr lang="fr-FR" sz="1800" i="1" dirty="0" smtClean="0"/>
          </a:p>
          <a:p>
            <a:pPr>
              <a:spcBef>
                <a:spcPts val="600"/>
              </a:spcBef>
            </a:pPr>
            <a:endParaRPr lang="fr-FR" sz="1800" i="1" dirty="0"/>
          </a:p>
          <a:p>
            <a:pPr>
              <a:spcBef>
                <a:spcPts val="600"/>
              </a:spcBef>
            </a:pPr>
            <a:r>
              <a:rPr lang="fr-FR" sz="1800" dirty="0"/>
              <a:t>≈ 2,24 millions de membres (2017</a:t>
            </a:r>
            <a:r>
              <a:rPr lang="fr-FR" sz="1800" dirty="0" smtClean="0"/>
              <a:t>) </a:t>
            </a:r>
            <a:r>
              <a:rPr lang="fr-FR" sz="1800" dirty="0"/>
              <a:t>≈ 20 % population belge</a:t>
            </a:r>
          </a:p>
          <a:p>
            <a:pPr marL="342900" lvl="1" indent="0">
              <a:spcBef>
                <a:spcPts val="600"/>
              </a:spcBef>
              <a:buNone/>
            </a:pPr>
            <a:r>
              <a:rPr lang="fr-FR" sz="1800" dirty="0"/>
              <a:t>→  530.000 enfants (&lt;1-18 ans)</a:t>
            </a:r>
          </a:p>
          <a:p>
            <a:pPr marL="342900" lvl="1" indent="0">
              <a:spcBef>
                <a:spcPts val="600"/>
              </a:spcBef>
              <a:buNone/>
            </a:pPr>
            <a:endParaRPr lang="fr-FR" sz="1800" dirty="0" smtClean="0"/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932" r="-4397" b="-47647"/>
          <a:stretch/>
        </p:blipFill>
        <p:spPr>
          <a:xfrm>
            <a:off x="743046" y="1231507"/>
            <a:ext cx="6066780" cy="1382602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64609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76" y="40005"/>
            <a:ext cx="8773125" cy="950940"/>
          </a:xfrm>
        </p:spPr>
        <p:txBody>
          <a:bodyPr>
            <a:normAutofit/>
          </a:bodyPr>
          <a:lstStyle/>
          <a:p>
            <a:r>
              <a:rPr lang="fr-FR" dirty="0"/>
              <a:t>Mesurer la vulnérabilité : Intervention majorée </a:t>
            </a:r>
            <a:r>
              <a:rPr lang="fr-FR" dirty="0" smtClean="0"/>
              <a:t>(BIM</a:t>
            </a:r>
            <a:r>
              <a:rPr lang="fr-F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116" y="1240993"/>
            <a:ext cx="3740824" cy="1313672"/>
          </a:xfrm>
          <a:ln>
            <a:solidFill>
              <a:srgbClr val="D77187"/>
            </a:solidFill>
          </a:ln>
          <a:effectLst/>
        </p:spPr>
        <p:txBody>
          <a:bodyPr>
            <a:normAutofit lnSpcReduction="10000"/>
          </a:bodyPr>
          <a:lstStyle/>
          <a:p>
            <a:pPr marL="268288" indent="-173038"/>
            <a:r>
              <a:rPr lang="fr-FR" dirty="0"/>
              <a:t>Intervention majorée</a:t>
            </a:r>
          </a:p>
          <a:p>
            <a:pPr marL="268288" lvl="1"/>
            <a:r>
              <a:rPr lang="fr-FR" sz="1600" dirty="0"/>
              <a:t>Au niveau de l’individu </a:t>
            </a:r>
            <a:r>
              <a:rPr lang="fr-FR" sz="1600" dirty="0" smtClean="0"/>
              <a:t>(ménage)</a:t>
            </a:r>
            <a:endParaRPr lang="fr-FR" sz="1600" dirty="0"/>
          </a:p>
          <a:p>
            <a:pPr marL="268288" lvl="1"/>
            <a:r>
              <a:rPr lang="fr-FR" sz="1600" dirty="0" smtClean="0"/>
              <a:t>14% des enfants (MLOZ, 2017</a:t>
            </a:r>
            <a:r>
              <a:rPr lang="fr-FR" sz="1600" dirty="0"/>
              <a:t>)</a:t>
            </a:r>
          </a:p>
          <a:p>
            <a:pPr marL="268288" lvl="1"/>
            <a:r>
              <a:rPr lang="fr-FR" sz="1600" dirty="0"/>
              <a:t>1/3 </a:t>
            </a:r>
            <a:r>
              <a:rPr lang="fr-FR" sz="1600" dirty="0" smtClean="0"/>
              <a:t>BIM </a:t>
            </a:r>
            <a:r>
              <a:rPr lang="fr-FR" sz="1600" dirty="0"/>
              <a:t>est une famille monoparentale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4</a:t>
            </a:fld>
            <a:endParaRPr lang="nl-NL" smtClean="0"/>
          </a:p>
        </p:txBody>
      </p:sp>
      <p:sp>
        <p:nvSpPr>
          <p:cNvPr id="5" name="TextBox 4"/>
          <p:cNvSpPr txBox="1"/>
          <p:nvPr/>
        </p:nvSpPr>
        <p:spPr>
          <a:xfrm>
            <a:off x="388117" y="2665027"/>
            <a:ext cx="37408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hlinkClick r:id="rId3"/>
              </a:rPr>
              <a:t>https://www.riziv.fgov.be/fr/themes/cout-remboursement/facilite-financiere/Pages/intervention-majoree-meilleur-remboursement-frais-medicaux.aspx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7315" y="1234141"/>
            <a:ext cx="38426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Aussi utilisé dans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KCE - Rapport de performance (2015)</a:t>
            </a:r>
          </a:p>
          <a:p>
            <a:endParaRPr lang="nl-B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63926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Définition Intervention majorée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350" lvl="1" indent="0">
              <a:buNone/>
            </a:pPr>
            <a:r>
              <a:rPr lang="fr-FR" dirty="0"/>
              <a:t>Sur la base des revenus (du ménage)</a:t>
            </a:r>
          </a:p>
          <a:p>
            <a:pPr lvl="2"/>
            <a:r>
              <a:rPr lang="fr-FR" dirty="0"/>
              <a:t> </a:t>
            </a:r>
            <a:r>
              <a:rPr lang="fr-FR" sz="1700" dirty="0"/>
              <a:t>Limite inférieure pour groupes spécifiques</a:t>
            </a:r>
          </a:p>
          <a:p>
            <a:pPr marL="6350" lvl="1" indent="0">
              <a:buNone/>
            </a:pPr>
            <a:r>
              <a:rPr lang="fr-FR" dirty="0"/>
              <a:t>Sur la base d’une indemnité spécifique</a:t>
            </a:r>
          </a:p>
          <a:p>
            <a:pPr lvl="2"/>
            <a:r>
              <a:rPr lang="fr-FR" sz="1700" dirty="0"/>
              <a:t>Revenu d’intégration </a:t>
            </a:r>
          </a:p>
          <a:p>
            <a:pPr lvl="2"/>
            <a:r>
              <a:rPr lang="fr-FR" sz="1700" dirty="0"/>
              <a:t>Garantie de revenus aux personnes âgées</a:t>
            </a:r>
          </a:p>
          <a:p>
            <a:pPr lvl="2"/>
            <a:r>
              <a:rPr lang="fr-FR" sz="1700" dirty="0"/>
              <a:t>Intervention personnes handicapées</a:t>
            </a:r>
          </a:p>
          <a:p>
            <a:pPr lvl="2"/>
            <a:r>
              <a:rPr lang="fr-FR" sz="1700" dirty="0"/>
              <a:t>Supplément pour enfants avec handicap ou maladie grave </a:t>
            </a:r>
          </a:p>
          <a:p>
            <a:pPr lvl="3"/>
            <a:r>
              <a:rPr lang="fr-FR" dirty="0"/>
              <a:t>2 % des enfants (MLOZ)</a:t>
            </a:r>
          </a:p>
          <a:p>
            <a:pPr lvl="3"/>
            <a:r>
              <a:rPr lang="fr-FR" dirty="0"/>
              <a:t>8 % des enfants IM (MLOZ)</a:t>
            </a:r>
          </a:p>
          <a:p>
            <a:pPr lvl="3"/>
            <a:r>
              <a:rPr lang="fr-FR" dirty="0"/>
              <a:t>Surtout enfants plus âgés</a:t>
            </a:r>
          </a:p>
          <a:p>
            <a:pPr marL="6350" lvl="1" indent="0">
              <a:buNone/>
            </a:pPr>
            <a:r>
              <a:rPr lang="fr-FR" dirty="0"/>
              <a:t>Sur la base d’une qualité spécifique</a:t>
            </a:r>
          </a:p>
          <a:p>
            <a:pPr lvl="2"/>
            <a:r>
              <a:rPr lang="fr-FR" sz="1700" dirty="0"/>
              <a:t>Orphelin, MENA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5</a:t>
            </a:fld>
            <a:endParaRPr lang="nl-NL" smtClean="0"/>
          </a:p>
        </p:txBody>
      </p:sp>
      <p:sp>
        <p:nvSpPr>
          <p:cNvPr id="3" name="TextBox 2"/>
          <p:cNvSpPr txBox="1"/>
          <p:nvPr/>
        </p:nvSpPr>
        <p:spPr>
          <a:xfrm>
            <a:off x="5824688" y="4466024"/>
            <a:ext cx="33193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Lien : </a:t>
            </a:r>
            <a:r>
              <a:rPr lang="fr-FR" sz="900" dirty="0">
                <a:hlinkClick r:id="rId3"/>
              </a:rPr>
              <a:t>https://ondpanon.riziv.fgov.be/analytics/Portal/main.do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056883"/>
              </p:ext>
            </p:extLst>
          </p:nvPr>
        </p:nvGraphicFramePr>
        <p:xfrm>
          <a:off x="6270170" y="1123309"/>
          <a:ext cx="2801829" cy="3256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556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Aperçu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1955" y="4951378"/>
            <a:ext cx="2057400" cy="214407"/>
          </a:xfrm>
        </p:spPr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738" y="1049821"/>
            <a:ext cx="2820113" cy="3318092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FR" sz="1800" dirty="0"/>
              <a:t>  Introduction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MLOZ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Données disponibles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Indicateur utilisé : Intervention majorée </a:t>
            </a:r>
            <a:r>
              <a:rPr lang="fr-FR" sz="1600" dirty="0" smtClean="0">
                <a:solidFill>
                  <a:srgbClr val="848A95"/>
                </a:solidFill>
              </a:rPr>
              <a:t>(BIM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158658" y="1061785"/>
            <a:ext cx="3423297" cy="3318093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 fontScale="92500" lnSpcReduction="10000"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fr-FR" sz="1800" dirty="0"/>
              <a:t>  Résultats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Grossesse (adultes)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 smtClean="0">
                <a:solidFill>
                  <a:srgbClr val="848A95"/>
                </a:solidFill>
              </a:rPr>
              <a:t>Suivi médecin généraliste- </a:t>
            </a:r>
            <a:r>
              <a:rPr lang="fr-FR" sz="1600" dirty="0">
                <a:solidFill>
                  <a:srgbClr val="848A95"/>
                </a:solidFill>
              </a:rPr>
              <a:t>pédiatre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Admission aux urgences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Visites chez le dentiste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Hospitalisation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Consommation médicaments (adolescents)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Contraception (</a:t>
            </a:r>
            <a:r>
              <a:rPr lang="fr-FR" sz="1600" dirty="0" smtClean="0">
                <a:solidFill>
                  <a:srgbClr val="848A95"/>
                </a:solidFill>
              </a:rPr>
              <a:t>adolescentes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600" dirty="0">
                <a:solidFill>
                  <a:srgbClr val="848A95"/>
                </a:solidFill>
              </a:rPr>
              <a:t>Grossesse (</a:t>
            </a:r>
            <a:r>
              <a:rPr lang="fr-FR" sz="1600" dirty="0" smtClean="0">
                <a:solidFill>
                  <a:srgbClr val="848A95"/>
                </a:solidFill>
              </a:rPr>
              <a:t>adolescentes</a:t>
            </a:r>
            <a:r>
              <a:rPr lang="fr-FR" sz="1600" dirty="0">
                <a:solidFill>
                  <a:srgbClr val="848A95"/>
                </a:solidFill>
              </a:rPr>
              <a:t>)</a:t>
            </a:r>
          </a:p>
          <a:p>
            <a:pPr marL="685800" lvl="2" indent="0">
              <a:buFont typeface="Arial"/>
              <a:buNone/>
            </a:pPr>
            <a:endParaRPr lang="fr-BE" sz="1400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754483" y="1061786"/>
            <a:ext cx="2249026" cy="3318092"/>
          </a:xfrm>
          <a:prstGeom prst="rect">
            <a:avLst/>
          </a:prstGeom>
          <a:ln>
            <a:solidFill>
              <a:srgbClr val="D77187"/>
            </a:solidFill>
          </a:ln>
          <a:effectLst/>
        </p:spPr>
        <p:txBody>
          <a:bodyPr vert="horz" lIns="0" tIns="0" rIns="0" bIns="0" rtlCol="0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4"/>
              </a:buClr>
              <a:buSzPct val="120000"/>
              <a:buFont typeface="Arial"/>
              <a:buNone/>
              <a:tabLst/>
              <a:defRPr sz="2000" b="1" kern="1200">
                <a:solidFill>
                  <a:srgbClr val="5990A5"/>
                </a:solidFill>
                <a:latin typeface="+mn-lt"/>
                <a:ea typeface="+mn-ea"/>
                <a:cs typeface="+mn-cs"/>
              </a:defRPr>
            </a:lvl1pPr>
            <a:lvl2pPr marL="179388" indent="-17303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848A95"/>
                </a:solidFill>
                <a:latin typeface="+mn-lt"/>
                <a:ea typeface="+mn-ea"/>
                <a:cs typeface="+mn-cs"/>
              </a:defRPr>
            </a:lvl2pPr>
            <a:lvl3pPr marL="360363" indent="-18097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rgbClr val="D77187"/>
                </a:solidFill>
                <a:latin typeface="+mn-lt"/>
                <a:ea typeface="+mn-ea"/>
                <a:cs typeface="+mn-cs"/>
              </a:defRPr>
            </a:lvl3pPr>
            <a:lvl4pPr marL="534988" indent="-174625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714375" indent="-179388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chemeClr val="tx2"/>
              </a:buClr>
              <a:buSzPct val="120000"/>
              <a:buFont typeface="Arial"/>
              <a:buChar char="•"/>
              <a:tabLst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173038"/>
            <a:r>
              <a:rPr lang="fr-FR"/>
              <a:t>  Conclusion</a:t>
            </a:r>
          </a:p>
          <a:p>
            <a:pPr marL="685800" lvl="2" indent="0">
              <a:buFont typeface="Arial"/>
              <a:buNone/>
            </a:pPr>
            <a:endParaRPr lang="fr-BE" sz="1600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24751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40005"/>
            <a:ext cx="8877300" cy="950940"/>
          </a:xfrm>
        </p:spPr>
        <p:txBody>
          <a:bodyPr>
            <a:normAutofit/>
          </a:bodyPr>
          <a:lstStyle/>
          <a:p>
            <a:r>
              <a:rPr lang="fr-FR" sz="3000" dirty="0"/>
              <a:t>Médicaments pendant la grossesse (2013-2016)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04508" y="1395651"/>
            <a:ext cx="3915491" cy="2965114"/>
          </a:xfrm>
        </p:spPr>
        <p:txBody>
          <a:bodyPr>
            <a:normAutofit/>
          </a:bodyPr>
          <a:lstStyle/>
          <a:p>
            <a:pPr marL="179388" indent="-179388">
              <a:buClr>
                <a:srgbClr val="5990A5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En moyenne, </a:t>
            </a:r>
            <a:r>
              <a:rPr lang="fr-FR" sz="1800" dirty="0" smtClean="0"/>
              <a:t>4 </a:t>
            </a:r>
            <a:r>
              <a:rPr lang="fr-FR" sz="1800" dirty="0"/>
              <a:t>médicaments </a:t>
            </a:r>
            <a:r>
              <a:rPr lang="fr-FR" sz="1800" dirty="0" smtClean="0"/>
              <a:t>différentes </a:t>
            </a:r>
            <a:endParaRPr lang="fr-FR" sz="1800" dirty="0"/>
          </a:p>
          <a:p>
            <a:pPr marL="179388" indent="-179388">
              <a:buClr>
                <a:srgbClr val="5990A5"/>
              </a:buClr>
              <a:buFont typeface="Arial" panose="020B0604020202020204" pitchFamily="34" charset="0"/>
              <a:buChar char="•"/>
            </a:pPr>
            <a:r>
              <a:rPr lang="fr-FR" sz="1800" dirty="0"/>
              <a:t>Surtout anti-inflammatoires 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(</a:t>
            </a:r>
            <a:r>
              <a:rPr lang="fr-FR" sz="1800" dirty="0"/>
              <a:t>3</a:t>
            </a:r>
            <a:r>
              <a:rPr lang="fr-FR" sz="1800" baseline="30000" dirty="0"/>
              <a:t>e</a:t>
            </a:r>
            <a:r>
              <a:rPr lang="fr-FR" sz="1800" dirty="0"/>
              <a:t> trimestre) (4,7 %)</a:t>
            </a:r>
          </a:p>
          <a:p>
            <a:pPr lvl="2"/>
            <a:r>
              <a:rPr lang="fr-FR" sz="1600" dirty="0" smtClean="0"/>
              <a:t>Diclofénac </a:t>
            </a:r>
            <a:r>
              <a:rPr lang="fr-FR" sz="1600" dirty="0"/>
              <a:t>(2,5 %)</a:t>
            </a:r>
          </a:p>
          <a:p>
            <a:pPr lvl="2"/>
            <a:r>
              <a:rPr lang="fr-FR" sz="1600" dirty="0" smtClean="0"/>
              <a:t>Ibuprofène </a:t>
            </a:r>
            <a:r>
              <a:rPr lang="fr-FR" sz="1600" dirty="0"/>
              <a:t>(1,4 %)</a:t>
            </a:r>
          </a:p>
          <a:p>
            <a:pPr marL="179388" lvl="2" indent="0">
              <a:buNone/>
            </a:pP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838651" y="4283522"/>
            <a:ext cx="53053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25" dirty="0"/>
              <a:t>Etude : </a:t>
            </a:r>
            <a:r>
              <a:rPr lang="fr-FR" sz="825" dirty="0">
                <a:hlinkClick r:id="rId3"/>
              </a:rPr>
              <a:t>https://</a:t>
            </a:r>
            <a:r>
              <a:rPr lang="fr-FR" sz="825" dirty="0" smtClean="0">
                <a:hlinkClick r:id="rId3"/>
              </a:rPr>
              <a:t>www.mloz.be/sites/default/files/publications/studie_geneesmiddelen_bij_zwangere_vrouwen_fr.pdf</a:t>
            </a:r>
            <a:endParaRPr lang="fr-FR" sz="825" dirty="0" smtClean="0"/>
          </a:p>
          <a:p>
            <a:endParaRPr lang="fr-FR" sz="825" dirty="0"/>
          </a:p>
          <a:p>
            <a:endParaRPr lang="en-US" sz="825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7</a:t>
            </a:fld>
            <a:endParaRPr lang="nl-NL" smtClean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688623"/>
              </p:ext>
            </p:extLst>
          </p:nvPr>
        </p:nvGraphicFramePr>
        <p:xfrm>
          <a:off x="142154" y="990945"/>
          <a:ext cx="4572000" cy="3369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377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Suivi </a:t>
            </a:r>
            <a:r>
              <a:rPr lang="fr-FR" dirty="0" smtClean="0"/>
              <a:t>généraliste - </a:t>
            </a:r>
            <a:r>
              <a:rPr lang="fr-FR" dirty="0"/>
              <a:t>pédiatre (2014)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735782" y="1370013"/>
            <a:ext cx="3408218" cy="2151062"/>
          </a:xfrm>
        </p:spPr>
        <p:txBody>
          <a:bodyPr>
            <a:normAutofit/>
          </a:bodyPr>
          <a:lstStyle/>
          <a:p>
            <a:pPr marL="6350" lvl="1" indent="0">
              <a:buNone/>
            </a:pPr>
            <a:r>
              <a:rPr lang="fr-FR" dirty="0"/>
              <a:t>Pas de suivi ?</a:t>
            </a:r>
          </a:p>
          <a:p>
            <a:pPr lvl="1"/>
            <a:r>
              <a:rPr lang="fr-FR" dirty="0"/>
              <a:t>43 % sans contact, n’ont pas non plus d’autre prestation remboursée</a:t>
            </a:r>
          </a:p>
          <a:p>
            <a:pPr marL="342900" lvl="1" indent="0">
              <a:buNone/>
            </a:pPr>
            <a:endParaRPr lang="fr-BE" dirty="0"/>
          </a:p>
        </p:txBody>
      </p:sp>
      <p:sp>
        <p:nvSpPr>
          <p:cNvPr id="6" name="TextBox 5"/>
          <p:cNvSpPr txBox="1"/>
          <p:nvPr/>
        </p:nvSpPr>
        <p:spPr>
          <a:xfrm>
            <a:off x="4017433" y="4543855"/>
            <a:ext cx="553577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25" dirty="0"/>
              <a:t>Etude : </a:t>
            </a:r>
            <a:r>
              <a:rPr lang="fr-FR" sz="825" dirty="0">
                <a:hlinkClick r:id="rId3"/>
              </a:rPr>
              <a:t>https://</a:t>
            </a:r>
            <a:r>
              <a:rPr lang="fr-FR" sz="825" dirty="0" smtClean="0">
                <a:hlinkClick r:id="rId3"/>
              </a:rPr>
              <a:t>www.mloz.be/fr/content/1-bebe-sur-7-nest-pas-suivi-par-un-pediatre-ou-un-generaliste</a:t>
            </a:r>
            <a:endParaRPr lang="fr-FR" sz="825" dirty="0" smtClean="0"/>
          </a:p>
          <a:p>
            <a:endParaRPr lang="fr-FR" sz="825" dirty="0"/>
          </a:p>
        </p:txBody>
      </p:sp>
      <p:sp>
        <p:nvSpPr>
          <p:cNvPr id="3" name="TextBox 2"/>
          <p:cNvSpPr txBox="1"/>
          <p:nvPr/>
        </p:nvSpPr>
        <p:spPr>
          <a:xfrm>
            <a:off x="6093725" y="3565242"/>
            <a:ext cx="2858443" cy="1015663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1200">
                <a:solidFill>
                  <a:srgbClr val="D77187"/>
                </a:solidFill>
              </a:rPr>
              <a:t>Limites</a:t>
            </a:r>
          </a:p>
          <a:p>
            <a:pPr marL="268288" lvl="1" indent="-123825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200">
                <a:solidFill>
                  <a:srgbClr val="5990A5"/>
                </a:solidFill>
              </a:rPr>
              <a:t>Données Kind &amp; Gezin / ONE (prévention)</a:t>
            </a:r>
          </a:p>
          <a:p>
            <a:pPr marL="268288" lvl="1" indent="-123825">
              <a:buClr>
                <a:srgbClr val="B6C932"/>
              </a:buClr>
              <a:buFont typeface="Arial" panose="020B0604020202020204" pitchFamily="34" charset="0"/>
              <a:buChar char="•"/>
            </a:pPr>
            <a:r>
              <a:rPr lang="fr-FR" sz="1200">
                <a:solidFill>
                  <a:srgbClr val="5990A5"/>
                </a:solidFill>
              </a:rPr>
              <a:t>Maisons médicales (4,2 %)</a:t>
            </a:r>
          </a:p>
          <a:p>
            <a:pPr marL="358775" indent="-214313"/>
            <a:endParaRPr lang="en-US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8</a:t>
            </a:fld>
            <a:endParaRPr lang="nl-NL" smtClean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353566"/>
              </p:ext>
            </p:extLst>
          </p:nvPr>
        </p:nvGraphicFramePr>
        <p:xfrm>
          <a:off x="326570" y="1300043"/>
          <a:ext cx="5244353" cy="3064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889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Admissions aux urgences (2014)</a:t>
            </a:r>
            <a:r>
              <a:rPr lang="fr-FR" sz="2800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242405"/>
            <a:ext cx="4274749" cy="3523095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Plutôt que des soins de première ligne ? </a:t>
            </a:r>
          </a:p>
          <a:p>
            <a:endParaRPr lang="nl-NL" dirty="0" smtClean="0"/>
          </a:p>
          <a:p>
            <a:r>
              <a:rPr lang="fr-FR" dirty="0" smtClean="0"/>
              <a:t>Explications </a:t>
            </a:r>
            <a:r>
              <a:rPr lang="fr-FR" dirty="0"/>
              <a:t>multifactorielles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fr-FR" dirty="0"/>
              <a:t>Paiement </a:t>
            </a:r>
            <a:r>
              <a:rPr lang="fr-FR" dirty="0" smtClean="0"/>
              <a:t>différé</a:t>
            </a:r>
            <a:endParaRPr lang="fr-FR" dirty="0"/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fr-FR" dirty="0"/>
              <a:t>Pas </a:t>
            </a:r>
            <a:r>
              <a:rPr lang="fr-FR" dirty="0" smtClean="0"/>
              <a:t>de </a:t>
            </a:r>
            <a:r>
              <a:rPr lang="fr-FR" dirty="0"/>
              <a:t>rendez-vous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fr-FR" dirty="0"/>
              <a:t>Après les heures de travail/le week-end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fr-FR" dirty="0"/>
              <a:t>Traitement symptomatique </a:t>
            </a:r>
            <a:r>
              <a:rPr lang="fr-FR" dirty="0">
                <a:latin typeface="Calibri" panose="020F0502020204030204" pitchFamily="34" charset="0"/>
              </a:rPr>
              <a:t>↔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prise en charge globale</a:t>
            </a:r>
            <a:endParaRPr lang="fr-FR" dirty="0"/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fr-FR" dirty="0"/>
              <a:t>Dimension culturelle : davantage confiance en l’hôpital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fr-FR" dirty="0"/>
              <a:t>Proximité des hôpitaux en milieu urbain</a:t>
            </a:r>
          </a:p>
          <a:p>
            <a:pPr marL="522288" lvl="1" indent="-342900">
              <a:buFont typeface="Arial" panose="020B0604020202020204" pitchFamily="34" charset="0"/>
              <a:buChar char="•"/>
            </a:pPr>
            <a:r>
              <a:rPr lang="fr-FR" dirty="0"/>
              <a:t>Expérience avec environnement hospitalier (accouchement)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26 février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Inégalités dans les soins des enfants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0A9C-9009-5540-B841-E4C7092DA844}" type="slidenum">
              <a:rPr lang="nl-NL" smtClean="0"/>
              <a:t>9</a:t>
            </a:fld>
            <a:endParaRPr lang="nl-NL" smtClean="0"/>
          </a:p>
        </p:txBody>
      </p:sp>
      <p:sp>
        <p:nvSpPr>
          <p:cNvPr id="11" name="TextBox 10"/>
          <p:cNvSpPr txBox="1"/>
          <p:nvPr/>
        </p:nvSpPr>
        <p:spPr>
          <a:xfrm>
            <a:off x="4017433" y="4543855"/>
            <a:ext cx="4931258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25" dirty="0"/>
              <a:t>Etude : </a:t>
            </a:r>
            <a:r>
              <a:rPr lang="fr-FR" sz="825" dirty="0">
                <a:hlinkClick r:id="rId3"/>
              </a:rPr>
              <a:t>https://</a:t>
            </a:r>
            <a:r>
              <a:rPr lang="fr-FR" sz="825" dirty="0" smtClean="0">
                <a:hlinkClick r:id="rId3"/>
              </a:rPr>
              <a:t>www.mloz.be/fr/content/1-bebe-sur-7-nest-pas-suivi-par-un-pediatre-ou-un-generaliste</a:t>
            </a:r>
            <a:endParaRPr lang="fr-FR" sz="825" dirty="0" smtClean="0"/>
          </a:p>
          <a:p>
            <a:endParaRPr lang="fr-FR" sz="825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812650"/>
              </p:ext>
            </p:extLst>
          </p:nvPr>
        </p:nvGraphicFramePr>
        <p:xfrm>
          <a:off x="4917782" y="1100257"/>
          <a:ext cx="4226218" cy="3279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6607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LOZ_ppt_V2">
  <a:themeElements>
    <a:clrScheme name="MLOZ">
      <a:dk1>
        <a:srgbClr val="5F5F5F"/>
      </a:dk1>
      <a:lt1>
        <a:srgbClr val="FFFFFF"/>
      </a:lt1>
      <a:dk2>
        <a:srgbClr val="B6C932"/>
      </a:dk2>
      <a:lt2>
        <a:srgbClr val="5990A5"/>
      </a:lt2>
      <a:accent1>
        <a:srgbClr val="838A95"/>
      </a:accent1>
      <a:accent2>
        <a:srgbClr val="E2B000"/>
      </a:accent2>
      <a:accent3>
        <a:srgbClr val="D77187"/>
      </a:accent3>
      <a:accent4>
        <a:srgbClr val="863060"/>
      </a:accent4>
      <a:accent5>
        <a:srgbClr val="53A37C"/>
      </a:accent5>
      <a:accent6>
        <a:srgbClr val="1C9FDB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none">
        <a:spAutoFit/>
      </a:bodyPr>
      <a:lstStyle>
        <a:defPPr marL="176213" indent="-176213">
          <a:buClr>
            <a:schemeClr val="tx2"/>
          </a:buClr>
          <a:buSzPct val="120000"/>
          <a:buFont typeface="Arial" panose="020B0604020202020204" pitchFamily="34" charset="0"/>
          <a:buChar char="•"/>
          <a:defRPr sz="1300" kern="1200" dirty="0" smtClean="0">
            <a:solidFill>
              <a:schemeClr val="bg1">
                <a:lumMod val="50000"/>
              </a:schemeClr>
            </a:solidFill>
            <a:latin typeface="+mn-lt"/>
            <a:ea typeface="+mn-ea"/>
            <a:cs typeface="+mn-cs"/>
          </a:defRPr>
        </a:defPPr>
      </a:lstStyle>
    </a:spDef>
  </a:objectDefaults>
  <a:extraClrSchemeLst/>
  <a:extLst>
    <a:ext uri="{05A4C25C-085E-4340-85A3-A5531E510DB2}">
      <thm15:themeFamily xmlns="" xmlns:thm15="http://schemas.microsoft.com/office/thememl/2012/main" name="MLOZ_ppt_V2" id="{57390A03-606C-0B42-96D8-5B0206692B08}" vid="{A6185195-417A-F946-8805-201BF8ACAE76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1_MLOZ_BIL_format16 9</Template>
  <TotalTime>3415</TotalTime>
  <Words>1114</Words>
  <Application>Microsoft Office PowerPoint</Application>
  <PresentationFormat>On-screen Show (16:9)</PresentationFormat>
  <Paragraphs>297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MLOZ_ppt_V2</vt:lpstr>
      <vt:lpstr>Inégalités dans les soins des enfants vulnérables</vt:lpstr>
      <vt:lpstr>Aperçu</vt:lpstr>
      <vt:lpstr>Mutualités Libres</vt:lpstr>
      <vt:lpstr>Mesurer la vulnérabilité : Intervention majorée (BIM)</vt:lpstr>
      <vt:lpstr>Définition Intervention majorée</vt:lpstr>
      <vt:lpstr>Aperçu</vt:lpstr>
      <vt:lpstr>Médicaments pendant la grossesse (2013-2016)</vt:lpstr>
      <vt:lpstr>Suivi généraliste - pédiatre (2014)</vt:lpstr>
      <vt:lpstr>Admissions aux urgences (2014) </vt:lpstr>
      <vt:lpstr>Visites chez le dentiste (2011-2015)</vt:lpstr>
      <vt:lpstr>Visites chez le dentiste pour caries (2011-2015)</vt:lpstr>
      <vt:lpstr>Hospitalisations (2015-2016)</vt:lpstr>
      <vt:lpstr>Médicaments adolescents (2016)</vt:lpstr>
      <vt:lpstr>Utilisation contraception remboursée (2016)</vt:lpstr>
      <vt:lpstr>Grossesses (2016)</vt:lpstr>
      <vt:lpstr>Récapitulatif</vt:lpstr>
      <vt:lpstr>Aperçu</vt:lpstr>
      <vt:lpstr>Conclusions</vt:lpstr>
      <vt:lpstr>Recommandations</vt:lpstr>
    </vt:vector>
  </TitlesOfParts>
  <Company>M-team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Ongelijkheid  in de zorg bij kinderen</dc:title>
  <dc:creator>De Geest Vera (MLOZ)</dc:creator>
  <cp:lastModifiedBy>Vervaet Steven (500)</cp:lastModifiedBy>
  <cp:revision>110</cp:revision>
  <cp:lastPrinted>2019-02-22T14:39:51Z</cp:lastPrinted>
  <dcterms:created xsi:type="dcterms:W3CDTF">2019-02-20T13:17:21Z</dcterms:created>
  <dcterms:modified xsi:type="dcterms:W3CDTF">2019-04-15T09:10:41Z</dcterms:modified>
</cp:coreProperties>
</file>