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0" r:id="rId2"/>
    <p:sldId id="271" r:id="rId3"/>
    <p:sldId id="272" r:id="rId4"/>
    <p:sldId id="274" r:id="rId5"/>
    <p:sldId id="275" r:id="rId6"/>
    <p:sldId id="290" r:id="rId7"/>
    <p:sldId id="276" r:id="rId8"/>
    <p:sldId id="277" r:id="rId9"/>
    <p:sldId id="278" r:id="rId10"/>
    <p:sldId id="279" r:id="rId11"/>
    <p:sldId id="280" r:id="rId12"/>
    <p:sldId id="281" r:id="rId13"/>
    <p:sldId id="293" r:id="rId14"/>
    <p:sldId id="283" r:id="rId15"/>
    <p:sldId id="288" r:id="rId16"/>
    <p:sldId id="286" r:id="rId17"/>
    <p:sldId id="292" r:id="rId18"/>
    <p:sldId id="287" r:id="rId19"/>
    <p:sldId id="294" r:id="rId20"/>
  </p:sldIdLst>
  <p:sldSz cx="9144000" cy="5143500" type="screen16x9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 Temmerman Dominique (MLOZ)" initials="DDT" lastIdx="12" clrIdx="0"/>
  <p:cmAuthor id="2" name="Kestens Wies (MLOZ)" initials="KW(" lastIdx="23" clrIdx="1"/>
  <p:cmAuthor id="3" name="Lona Murielle (MLOZ)" initials="LM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7187"/>
    <a:srgbClr val="5990A5"/>
    <a:srgbClr val="848A95"/>
    <a:srgbClr val="2C9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69166" autoAdjust="0"/>
  </p:normalViewPr>
  <p:slideViewPr>
    <p:cSldViewPr snapToGrid="0" snapToObjects="1">
      <p:cViewPr varScale="1">
        <p:scale>
          <a:sx n="107" d="100"/>
          <a:sy n="107" d="100"/>
        </p:scale>
        <p:origin x="-96" y="-7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-1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S500FILE101.MUTWORLD.BE\S$\RnS\1-RnS\Team\1_Studies\Working%20papers\WKE\Kidoscope_2017\verdeling%20VT%20regio%20kinderen%202017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Book2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Book2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Book2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Book2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\\s500sas01.mloz.be\Data02\GKR\sexualite_ados_2019\Data%20anticoncepti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 </a:t>
            </a:r>
            <a:r>
              <a:rPr lang="en-US" dirty="0" err="1"/>
              <a:t>kinderen</a:t>
            </a:r>
            <a:r>
              <a:rPr lang="en-US" dirty="0"/>
              <a:t> met VT,</a:t>
            </a:r>
            <a:r>
              <a:rPr lang="en-US" baseline="0" dirty="0"/>
              <a:t> </a:t>
            </a:r>
            <a:r>
              <a:rPr lang="en-US" baseline="0" dirty="0" err="1" smtClean="0"/>
              <a:t>België</a:t>
            </a:r>
            <a:r>
              <a:rPr lang="en-US" baseline="0" dirty="0" smtClean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MLOZ, 2017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Sheet1!$O$1</c:f>
              <c:strCache>
                <c:ptCount val="1"/>
                <c:pt idx="0">
                  <c:v>%VT MLOZ (0-18 jaar)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Sheet1!$N$2:$N$6</c:f>
              <c:strCache>
                <c:ptCount val="5"/>
                <c:pt idx="0">
                  <c:v>Buitenland</c:v>
                </c:pt>
                <c:pt idx="1">
                  <c:v>Brussel</c:v>
                </c:pt>
                <c:pt idx="2">
                  <c:v>Vlaanderen</c:v>
                </c:pt>
                <c:pt idx="3">
                  <c:v>Wallonië</c:v>
                </c:pt>
                <c:pt idx="4">
                  <c:v>België</c:v>
                </c:pt>
              </c:strCache>
            </c:strRef>
          </c:cat>
          <c:val>
            <c:numRef>
              <c:f>Sheet1!$O$2:$O$6</c:f>
              <c:numCache>
                <c:formatCode>0%</c:formatCode>
                <c:ptCount val="5"/>
                <c:pt idx="0">
                  <c:v>6.5282505105513949E-2</c:v>
                </c:pt>
                <c:pt idx="1">
                  <c:v>0.25081684385029829</c:v>
                </c:pt>
                <c:pt idx="2">
                  <c:v>8.4607525746086903E-2</c:v>
                </c:pt>
                <c:pt idx="3">
                  <c:v>0.14548713942915587</c:v>
                </c:pt>
                <c:pt idx="4">
                  <c:v>0.13721144583215833</c:v>
                </c:pt>
              </c:numCache>
            </c:numRef>
          </c:val>
        </c:ser>
        <c:ser>
          <c:idx val="1"/>
          <c:order val="1"/>
          <c:tx>
            <c:strRef>
              <c:f>Sheet1!$P$1</c:f>
              <c:strCache>
                <c:ptCount val="1"/>
                <c:pt idx="0">
                  <c:v>%VT België (0-19 jaar)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Sheet1!$N$2:$N$6</c:f>
              <c:strCache>
                <c:ptCount val="5"/>
                <c:pt idx="0">
                  <c:v>Buitenland</c:v>
                </c:pt>
                <c:pt idx="1">
                  <c:v>Brussel</c:v>
                </c:pt>
                <c:pt idx="2">
                  <c:v>Vlaanderen</c:v>
                </c:pt>
                <c:pt idx="3">
                  <c:v>Wallonië</c:v>
                </c:pt>
                <c:pt idx="4">
                  <c:v>België</c:v>
                </c:pt>
              </c:strCache>
            </c:strRef>
          </c:cat>
          <c:val>
            <c:numRef>
              <c:f>Sheet1!$P$2:$P$6</c:f>
              <c:numCache>
                <c:formatCode>0%</c:formatCode>
                <c:ptCount val="5"/>
                <c:pt idx="0">
                  <c:v>7.0000000000000007E-2</c:v>
                </c:pt>
                <c:pt idx="1">
                  <c:v>0.4096461794665997</c:v>
                </c:pt>
                <c:pt idx="2">
                  <c:v>0.15501652048712491</c:v>
                </c:pt>
                <c:pt idx="3">
                  <c:v>0.23188990802898857</c:v>
                </c:pt>
                <c:pt idx="4">
                  <c:v>0.20723097498539511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1424256"/>
        <c:axId val="71897088"/>
      </c:barChart>
      <c:catAx>
        <c:axId val="71424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897088"/>
        <c:crosses val="autoZero"/>
        <c:auto val="1"/>
        <c:lblAlgn val="ctr"/>
        <c:lblOffset val="100"/>
        <c:noMultiLvlLbl val="0"/>
      </c:catAx>
      <c:valAx>
        <c:axId val="71897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424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b="0" i="0" u="none" strike="noStrike" kern="1200" spc="0" baseline="0">
                <a:solidFill>
                  <a:srgbClr val="5F5F5F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u="none" strike="noStrike" kern="1200" spc="0" baseline="0">
                <a:solidFill>
                  <a:srgbClr val="5F5F5F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rPr>
              <a:t>% vrouwen met medicatie tijdens zwangerschap, 2013 - 2016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'vrouwen med zwangerschap'!$C$1</c:f>
              <c:strCache>
                <c:ptCount val="1"/>
                <c:pt idx="0">
                  <c:v>geen VT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'vrouwen med zwangerschap'!$B$2:$B$3</c:f>
              <c:strCache>
                <c:ptCount val="2"/>
                <c:pt idx="0">
                  <c:v>geneesmiddel</c:v>
                </c:pt>
                <c:pt idx="1">
                  <c:v>teratogeen of foetotoxisch geneesmiddel</c:v>
                </c:pt>
              </c:strCache>
            </c:strRef>
          </c:cat>
          <c:val>
            <c:numRef>
              <c:f>'vrouwen med zwangerschap'!$C$2:$C$3</c:f>
              <c:numCache>
                <c:formatCode>0.0%</c:formatCode>
                <c:ptCount val="2"/>
                <c:pt idx="0">
                  <c:v>0.82299999999999995</c:v>
                </c:pt>
                <c:pt idx="1">
                  <c:v>6.6000000000000003E-2</c:v>
                </c:pt>
              </c:numCache>
            </c:numRef>
          </c:val>
        </c:ser>
        <c:ser>
          <c:idx val="1"/>
          <c:order val="1"/>
          <c:tx>
            <c:strRef>
              <c:f>'vrouwen med zwangerschap'!$D$1</c:f>
              <c:strCache>
                <c:ptCount val="1"/>
                <c:pt idx="0">
                  <c:v>VT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'vrouwen med zwangerschap'!$B$2:$B$3</c:f>
              <c:strCache>
                <c:ptCount val="2"/>
                <c:pt idx="0">
                  <c:v>geneesmiddel</c:v>
                </c:pt>
                <c:pt idx="1">
                  <c:v>teratogeen of foetotoxisch geneesmiddel</c:v>
                </c:pt>
              </c:strCache>
            </c:strRef>
          </c:cat>
          <c:val>
            <c:numRef>
              <c:f>'vrouwen med zwangerschap'!$D$2:$D$3</c:f>
              <c:numCache>
                <c:formatCode>0.0%</c:formatCode>
                <c:ptCount val="2"/>
                <c:pt idx="0">
                  <c:v>0.88500000000000001</c:v>
                </c:pt>
                <c:pt idx="1">
                  <c:v>8.7999999999999995E-2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234496"/>
        <c:axId val="72236032"/>
      </c:barChart>
      <c:catAx>
        <c:axId val="7223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36032"/>
        <c:crosses val="autoZero"/>
        <c:auto val="1"/>
        <c:lblAlgn val="ctr"/>
        <c:lblOffset val="100"/>
        <c:noMultiLvlLbl val="0"/>
      </c:catAx>
      <c:valAx>
        <c:axId val="72236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34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dirty="0" smtClean="0"/>
              <a:t>% </a:t>
            </a:r>
            <a:r>
              <a:rPr lang="en-US" sz="1400" b="0" dirty="0" err="1" smtClean="0"/>
              <a:t>kinderen</a:t>
            </a:r>
            <a:r>
              <a:rPr lang="en-US" sz="1400" b="0" dirty="0" smtClean="0"/>
              <a:t> </a:t>
            </a:r>
            <a:r>
              <a:rPr lang="en-US" sz="1400" b="0" dirty="0" err="1" smtClean="0"/>
              <a:t>zonder</a:t>
            </a:r>
            <a:r>
              <a:rPr lang="en-US" sz="1400" b="0" dirty="0" smtClean="0"/>
              <a:t> </a:t>
            </a:r>
            <a:r>
              <a:rPr lang="en-US" sz="1400" b="0" dirty="0" err="1" smtClean="0"/>
              <a:t>bezoek</a:t>
            </a:r>
            <a:r>
              <a:rPr lang="en-US" sz="1400" b="0" dirty="0" smtClean="0"/>
              <a:t> </a:t>
            </a:r>
            <a:r>
              <a:rPr lang="en-US" sz="1400" b="0" dirty="0" err="1" smtClean="0"/>
              <a:t>aan</a:t>
            </a:r>
            <a:r>
              <a:rPr lang="en-US" sz="1400" b="0" dirty="0" smtClean="0"/>
              <a:t>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dirty="0" err="1" smtClean="0"/>
              <a:t>huisarts</a:t>
            </a:r>
            <a:r>
              <a:rPr lang="en-US" sz="1400" b="0" dirty="0" smtClean="0"/>
              <a:t> </a:t>
            </a:r>
            <a:r>
              <a:rPr lang="en-US" sz="1400" b="0" dirty="0"/>
              <a:t>of </a:t>
            </a:r>
            <a:r>
              <a:rPr lang="en-US" sz="1400" b="0" dirty="0" err="1" smtClean="0"/>
              <a:t>pediater</a:t>
            </a:r>
            <a:r>
              <a:rPr lang="en-US" sz="1400" b="0" dirty="0" smtClean="0"/>
              <a:t>, 2014</a:t>
            </a:r>
            <a:endParaRPr lang="en-US" sz="1400" b="0" dirty="0"/>
          </a:p>
        </c:rich>
      </c:tx>
      <c:layout>
        <c:manualLayout>
          <c:xMode val="edge"/>
          <c:yMode val="edge"/>
          <c:x val="7.9292122932356568E-5"/>
          <c:y val="3.442711718299436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Sheet1!$F$24</c:f>
              <c:strCache>
                <c:ptCount val="1"/>
                <c:pt idx="0">
                  <c:v>geen VT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Sheet1!$E$25:$E$28</c:f>
              <c:strCache>
                <c:ptCount val="4"/>
                <c:pt idx="0">
                  <c:v>0-2 jaar</c:v>
                </c:pt>
                <c:pt idx="1">
                  <c:v>3-6 jaar</c:v>
                </c:pt>
                <c:pt idx="2">
                  <c:v>7-12 jaar</c:v>
                </c:pt>
                <c:pt idx="3">
                  <c:v>13-18 jaar</c:v>
                </c:pt>
              </c:strCache>
            </c:strRef>
          </c:cat>
          <c:val>
            <c:numRef>
              <c:f>Sheet1!$F$25:$F$28</c:f>
              <c:numCache>
                <c:formatCode>0%</c:formatCode>
                <c:ptCount val="4"/>
                <c:pt idx="0">
                  <c:v>0.13</c:v>
                </c:pt>
                <c:pt idx="1">
                  <c:v>0.23</c:v>
                </c:pt>
                <c:pt idx="2">
                  <c:v>0.33</c:v>
                </c:pt>
                <c:pt idx="3">
                  <c:v>0.32</c:v>
                </c:pt>
              </c:numCache>
            </c:numRef>
          </c:val>
        </c:ser>
        <c:ser>
          <c:idx val="1"/>
          <c:order val="1"/>
          <c:tx>
            <c:strRef>
              <c:f>Sheet1!$G$24</c:f>
              <c:strCache>
                <c:ptCount val="1"/>
                <c:pt idx="0">
                  <c:v>VT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Sheet1!$E$25:$E$28</c:f>
              <c:strCache>
                <c:ptCount val="4"/>
                <c:pt idx="0">
                  <c:v>0-2 jaar</c:v>
                </c:pt>
                <c:pt idx="1">
                  <c:v>3-6 jaar</c:v>
                </c:pt>
                <c:pt idx="2">
                  <c:v>7-12 jaar</c:v>
                </c:pt>
                <c:pt idx="3">
                  <c:v>13-18 jaar</c:v>
                </c:pt>
              </c:strCache>
            </c:strRef>
          </c:cat>
          <c:val>
            <c:numRef>
              <c:f>Sheet1!$G$25:$G$28</c:f>
              <c:numCache>
                <c:formatCode>0%</c:formatCode>
                <c:ptCount val="4"/>
                <c:pt idx="0">
                  <c:v>0.19</c:v>
                </c:pt>
                <c:pt idx="1">
                  <c:v>0.25</c:v>
                </c:pt>
                <c:pt idx="2">
                  <c:v>0.32</c:v>
                </c:pt>
                <c:pt idx="3">
                  <c:v>0.28999999999999998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303360"/>
        <c:axId val="72304896"/>
      </c:barChart>
      <c:catAx>
        <c:axId val="72303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304896"/>
        <c:crosses val="autoZero"/>
        <c:auto val="1"/>
        <c:lblAlgn val="ctr"/>
        <c:lblOffset val="100"/>
        <c:noMultiLvlLbl val="0"/>
      </c:catAx>
      <c:valAx>
        <c:axId val="72304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303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 </a:t>
            </a:r>
            <a:r>
              <a:rPr lang="en-US" dirty="0" err="1"/>
              <a:t>kinderen</a:t>
            </a:r>
            <a:r>
              <a:rPr lang="en-US" dirty="0"/>
              <a:t> met </a:t>
            </a:r>
            <a:r>
              <a:rPr lang="en-US" dirty="0" err="1"/>
              <a:t>bezoek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urgentist</a:t>
            </a:r>
            <a:r>
              <a:rPr lang="en-US" dirty="0"/>
              <a:t>, 2014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Sheet1!$V$37</c:f>
              <c:strCache>
                <c:ptCount val="1"/>
                <c:pt idx="0">
                  <c:v>geen VT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Sheet1!$U$38:$U$42</c:f>
              <c:strCache>
                <c:ptCount val="5"/>
                <c:pt idx="0">
                  <c:v>0-2 jaar</c:v>
                </c:pt>
                <c:pt idx="1">
                  <c:v>3-6 jaar</c:v>
                </c:pt>
                <c:pt idx="2">
                  <c:v>7-12 jaar</c:v>
                </c:pt>
                <c:pt idx="3">
                  <c:v>13-18 jaar</c:v>
                </c:pt>
                <c:pt idx="4">
                  <c:v>0 - 18 jaar</c:v>
                </c:pt>
              </c:strCache>
            </c:strRef>
          </c:cat>
          <c:val>
            <c:numRef>
              <c:f>Sheet1!$V$38:$V$42</c:f>
              <c:numCache>
                <c:formatCode>0%</c:formatCode>
                <c:ptCount val="5"/>
                <c:pt idx="0">
                  <c:v>0.28999999999999998</c:v>
                </c:pt>
                <c:pt idx="1">
                  <c:v>0.21</c:v>
                </c:pt>
                <c:pt idx="2">
                  <c:v>0.17</c:v>
                </c:pt>
                <c:pt idx="3">
                  <c:v>0.18</c:v>
                </c:pt>
                <c:pt idx="4">
                  <c:v>0.2</c:v>
                </c:pt>
              </c:numCache>
            </c:numRef>
          </c:val>
        </c:ser>
        <c:ser>
          <c:idx val="1"/>
          <c:order val="1"/>
          <c:tx>
            <c:strRef>
              <c:f>Sheet1!$W$37</c:f>
              <c:strCache>
                <c:ptCount val="1"/>
                <c:pt idx="0">
                  <c:v>VT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Sheet1!$U$38:$U$42</c:f>
              <c:strCache>
                <c:ptCount val="5"/>
                <c:pt idx="0">
                  <c:v>0-2 jaar</c:v>
                </c:pt>
                <c:pt idx="1">
                  <c:v>3-6 jaar</c:v>
                </c:pt>
                <c:pt idx="2">
                  <c:v>7-12 jaar</c:v>
                </c:pt>
                <c:pt idx="3">
                  <c:v>13-18 jaar</c:v>
                </c:pt>
                <c:pt idx="4">
                  <c:v>0 - 18 jaar</c:v>
                </c:pt>
              </c:strCache>
            </c:strRef>
          </c:cat>
          <c:val>
            <c:numRef>
              <c:f>Sheet1!$W$38:$W$42</c:f>
              <c:numCache>
                <c:formatCode>0%</c:formatCode>
                <c:ptCount val="5"/>
                <c:pt idx="0">
                  <c:v>0.4</c:v>
                </c:pt>
                <c:pt idx="1">
                  <c:v>0.3</c:v>
                </c:pt>
                <c:pt idx="2">
                  <c:v>0.22</c:v>
                </c:pt>
                <c:pt idx="3">
                  <c:v>0.27</c:v>
                </c:pt>
                <c:pt idx="4">
                  <c:v>0.28000000000000003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2011776"/>
        <c:axId val="72013312"/>
      </c:barChart>
      <c:catAx>
        <c:axId val="7201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013312"/>
        <c:crosses val="autoZero"/>
        <c:auto val="1"/>
        <c:lblAlgn val="ctr"/>
        <c:lblOffset val="100"/>
        <c:noMultiLvlLbl val="0"/>
      </c:catAx>
      <c:valAx>
        <c:axId val="72013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011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% </a:t>
            </a:r>
            <a:r>
              <a:rPr lang="en-US" sz="1400" dirty="0" err="1"/>
              <a:t>kinderen</a:t>
            </a:r>
            <a:r>
              <a:rPr lang="en-US" sz="1400" dirty="0"/>
              <a:t> met </a:t>
            </a:r>
            <a:r>
              <a:rPr lang="en-US" sz="1400" dirty="0" err="1"/>
              <a:t>minstens</a:t>
            </a:r>
            <a:r>
              <a:rPr lang="en-US" sz="1400" dirty="0"/>
              <a:t> </a:t>
            </a:r>
            <a:r>
              <a:rPr lang="en-US" sz="1400" dirty="0" err="1"/>
              <a:t>één</a:t>
            </a:r>
            <a:r>
              <a:rPr lang="en-US" sz="1400" dirty="0"/>
              <a:t> </a:t>
            </a:r>
            <a:r>
              <a:rPr lang="en-US" sz="1400" dirty="0" err="1"/>
              <a:t>tandartsbezoek</a:t>
            </a:r>
            <a:r>
              <a:rPr lang="en-US" sz="1400" dirty="0"/>
              <a:t>, 2014</a:t>
            </a:r>
          </a:p>
        </c:rich>
      </c:tx>
      <c:layout>
        <c:manualLayout>
          <c:xMode val="edge"/>
          <c:yMode val="edge"/>
          <c:x val="0.10683856144493731"/>
          <c:y val="1.721355859149718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Sheet1!$Q$37</c:f>
              <c:strCache>
                <c:ptCount val="1"/>
                <c:pt idx="0">
                  <c:v>geen VT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Sheet1!$P$38:$P$42</c:f>
              <c:strCache>
                <c:ptCount val="5"/>
                <c:pt idx="0">
                  <c:v>0-2 jaar</c:v>
                </c:pt>
                <c:pt idx="1">
                  <c:v>3-6 jaar</c:v>
                </c:pt>
                <c:pt idx="2">
                  <c:v>7-12 jaar</c:v>
                </c:pt>
                <c:pt idx="3">
                  <c:v>13-18 jaar</c:v>
                </c:pt>
                <c:pt idx="4">
                  <c:v>0 - 18 jaar</c:v>
                </c:pt>
              </c:strCache>
            </c:strRef>
          </c:cat>
          <c:val>
            <c:numRef>
              <c:f>Sheet1!$Q$38:$Q$42</c:f>
              <c:numCache>
                <c:formatCode>0%</c:formatCode>
                <c:ptCount val="5"/>
                <c:pt idx="0">
                  <c:v>0.03</c:v>
                </c:pt>
                <c:pt idx="1">
                  <c:v>0.46</c:v>
                </c:pt>
                <c:pt idx="2">
                  <c:v>0.73</c:v>
                </c:pt>
                <c:pt idx="3">
                  <c:v>0.69</c:v>
                </c:pt>
                <c:pt idx="4">
                  <c:v>0.56000000000000005</c:v>
                </c:pt>
              </c:numCache>
            </c:numRef>
          </c:val>
        </c:ser>
        <c:ser>
          <c:idx val="1"/>
          <c:order val="1"/>
          <c:tx>
            <c:strRef>
              <c:f>Sheet1!$R$37</c:f>
              <c:strCache>
                <c:ptCount val="1"/>
                <c:pt idx="0">
                  <c:v>VT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Sheet1!$P$38:$P$42</c:f>
              <c:strCache>
                <c:ptCount val="5"/>
                <c:pt idx="0">
                  <c:v>0-2 jaar</c:v>
                </c:pt>
                <c:pt idx="1">
                  <c:v>3-6 jaar</c:v>
                </c:pt>
                <c:pt idx="2">
                  <c:v>7-12 jaar</c:v>
                </c:pt>
                <c:pt idx="3">
                  <c:v>13-18 jaar</c:v>
                </c:pt>
                <c:pt idx="4">
                  <c:v>0 - 18 jaar</c:v>
                </c:pt>
              </c:strCache>
            </c:strRef>
          </c:cat>
          <c:val>
            <c:numRef>
              <c:f>Sheet1!$R$38:$R$42</c:f>
              <c:numCache>
                <c:formatCode>0%</c:formatCode>
                <c:ptCount val="5"/>
                <c:pt idx="0">
                  <c:v>0.02</c:v>
                </c:pt>
                <c:pt idx="1">
                  <c:v>0.34</c:v>
                </c:pt>
                <c:pt idx="2">
                  <c:v>0.59</c:v>
                </c:pt>
                <c:pt idx="3">
                  <c:v>0.53</c:v>
                </c:pt>
                <c:pt idx="4">
                  <c:v>0.44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051712"/>
        <c:axId val="72098560"/>
      </c:barChart>
      <c:catAx>
        <c:axId val="7205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098560"/>
        <c:crosses val="autoZero"/>
        <c:auto val="1"/>
        <c:lblAlgn val="ctr"/>
        <c:lblOffset val="100"/>
        <c:noMultiLvlLbl val="0"/>
      </c:catAx>
      <c:valAx>
        <c:axId val="7209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051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Klassieke hospitalisaties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3394816398627524"/>
          <c:y val="0.2180093807117332"/>
          <c:w val="0.84125436153003563"/>
          <c:h val="0.623590978739899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Sheet1!$M$57</c:f>
              <c:strCache>
                <c:ptCount val="1"/>
                <c:pt idx="0">
                  <c:v>Geen VT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Sheet1!$L$58:$L$62</c:f>
              <c:strCache>
                <c:ptCount val="5"/>
                <c:pt idx="0">
                  <c:v>&lt;1 jaar</c:v>
                </c:pt>
                <c:pt idx="1">
                  <c:v>1-2 jaar</c:v>
                </c:pt>
                <c:pt idx="2">
                  <c:v>3-6 jaar</c:v>
                </c:pt>
                <c:pt idx="3">
                  <c:v>7-12 jaar</c:v>
                </c:pt>
                <c:pt idx="4">
                  <c:v>13-18 jaar</c:v>
                </c:pt>
              </c:strCache>
            </c:strRef>
          </c:cat>
          <c:val>
            <c:numRef>
              <c:f>Sheet1!$M$58:$M$62</c:f>
              <c:numCache>
                <c:formatCode>General</c:formatCode>
                <c:ptCount val="5"/>
                <c:pt idx="0">
                  <c:v>283</c:v>
                </c:pt>
                <c:pt idx="1">
                  <c:v>98</c:v>
                </c:pt>
                <c:pt idx="2">
                  <c:v>41</c:v>
                </c:pt>
                <c:pt idx="3">
                  <c:v>27</c:v>
                </c:pt>
                <c:pt idx="4">
                  <c:v>37</c:v>
                </c:pt>
              </c:numCache>
            </c:numRef>
          </c:val>
        </c:ser>
        <c:ser>
          <c:idx val="1"/>
          <c:order val="1"/>
          <c:tx>
            <c:strRef>
              <c:f>Sheet1!$N$57</c:f>
              <c:strCache>
                <c:ptCount val="1"/>
                <c:pt idx="0">
                  <c:v>VT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Sheet1!$L$58:$L$62</c:f>
              <c:strCache>
                <c:ptCount val="5"/>
                <c:pt idx="0">
                  <c:v>&lt;1 jaar</c:v>
                </c:pt>
                <c:pt idx="1">
                  <c:v>1-2 jaar</c:v>
                </c:pt>
                <c:pt idx="2">
                  <c:v>3-6 jaar</c:v>
                </c:pt>
                <c:pt idx="3">
                  <c:v>7-12 jaar</c:v>
                </c:pt>
                <c:pt idx="4">
                  <c:v>13-18 jaar</c:v>
                </c:pt>
              </c:strCache>
            </c:strRef>
          </c:cat>
          <c:val>
            <c:numRef>
              <c:f>Sheet1!$N$58:$N$62</c:f>
              <c:numCache>
                <c:formatCode>General</c:formatCode>
                <c:ptCount val="5"/>
                <c:pt idx="0">
                  <c:v>421</c:v>
                </c:pt>
                <c:pt idx="1">
                  <c:v>164</c:v>
                </c:pt>
                <c:pt idx="2">
                  <c:v>84</c:v>
                </c:pt>
                <c:pt idx="3">
                  <c:v>53</c:v>
                </c:pt>
                <c:pt idx="4">
                  <c:v>67</c:v>
                </c:pt>
              </c:numCache>
            </c:numRef>
          </c:val>
        </c:ser>
        <c:ser>
          <c:idx val="2"/>
          <c:order val="2"/>
          <c:tx>
            <c:strRef>
              <c:f>Sheet1!$O$57</c:f>
              <c:strCache>
                <c:ptCount val="1"/>
                <c:pt idx="0">
                  <c:v>VT Sociaal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Sheet1!$L$58:$L$62</c:f>
              <c:strCache>
                <c:ptCount val="5"/>
                <c:pt idx="0">
                  <c:v>&lt;1 jaar</c:v>
                </c:pt>
                <c:pt idx="1">
                  <c:v>1-2 jaar</c:v>
                </c:pt>
                <c:pt idx="2">
                  <c:v>3-6 jaar</c:v>
                </c:pt>
                <c:pt idx="3">
                  <c:v>7-12 jaar</c:v>
                </c:pt>
                <c:pt idx="4">
                  <c:v>13-18 jaar</c:v>
                </c:pt>
              </c:strCache>
            </c:strRef>
          </c:cat>
          <c:val>
            <c:numRef>
              <c:f>Sheet1!$O$58:$O$62</c:f>
              <c:numCache>
                <c:formatCode>General</c:formatCode>
                <c:ptCount val="5"/>
                <c:pt idx="0">
                  <c:v>359</c:v>
                </c:pt>
                <c:pt idx="1">
                  <c:v>124</c:v>
                </c:pt>
                <c:pt idx="2">
                  <c:v>56</c:v>
                </c:pt>
                <c:pt idx="3">
                  <c:v>34</c:v>
                </c:pt>
                <c:pt idx="4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136576"/>
        <c:axId val="72138112"/>
      </c:barChart>
      <c:catAx>
        <c:axId val="7213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138112"/>
        <c:crosses val="autoZero"/>
        <c:auto val="1"/>
        <c:lblAlgn val="ctr"/>
        <c:lblOffset val="100"/>
        <c:noMultiLvlLbl val="0"/>
      </c:catAx>
      <c:valAx>
        <c:axId val="7213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BE" dirty="0" smtClean="0"/>
                  <a:t># hospitalisaties per 1.000 kinderen</a:t>
                </a:r>
                <a:endParaRPr lang="nl-BE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136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nl-BE" dirty="0"/>
              <a:t>% gebruikers </a:t>
            </a:r>
            <a:r>
              <a:rPr lang="nl-BE" dirty="0" smtClean="0"/>
              <a:t>contraceptie naar VT-statuut</a:t>
            </a:r>
            <a:r>
              <a:rPr lang="nl-BE" baseline="0" dirty="0" smtClean="0"/>
              <a:t>, 2016</a:t>
            </a:r>
            <a:endParaRPr lang="nl-BE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86247392152904E-2"/>
          <c:y val="8.8485251906071191E-2"/>
          <c:w val="0.82101201292146175"/>
          <c:h val="0.718094124042546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Sheet1!$E$15</c:f>
              <c:strCache>
                <c:ptCount val="1"/>
                <c:pt idx="0">
                  <c:v>% gebruikers anticonceptie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multiLvlStrRef>
              <c:f>Sheet1!$A$16:$B$29</c:f>
              <c:multiLvlStrCache>
                <c:ptCount val="14"/>
                <c:lvl>
                  <c:pt idx="0">
                    <c:v>VT</c:v>
                  </c:pt>
                  <c:pt idx="1">
                    <c:v>Geen VT</c:v>
                  </c:pt>
                  <c:pt idx="2">
                    <c:v>VT</c:v>
                  </c:pt>
                  <c:pt idx="3">
                    <c:v>Geen VT</c:v>
                  </c:pt>
                  <c:pt idx="4">
                    <c:v>VT</c:v>
                  </c:pt>
                  <c:pt idx="5">
                    <c:v>Geen VT</c:v>
                  </c:pt>
                  <c:pt idx="6">
                    <c:v>VT</c:v>
                  </c:pt>
                  <c:pt idx="7">
                    <c:v>Geen VT</c:v>
                  </c:pt>
                  <c:pt idx="8">
                    <c:v>VT</c:v>
                  </c:pt>
                  <c:pt idx="9">
                    <c:v>Geen VT</c:v>
                  </c:pt>
                  <c:pt idx="10">
                    <c:v>VT</c:v>
                  </c:pt>
                  <c:pt idx="11">
                    <c:v>Geen VT</c:v>
                  </c:pt>
                  <c:pt idx="12">
                    <c:v>VT</c:v>
                  </c:pt>
                  <c:pt idx="13">
                    <c:v>Geen VT</c:v>
                  </c:pt>
                </c:lvl>
                <c:lvl>
                  <c:pt idx="0">
                    <c:v>14 jaar</c:v>
                  </c:pt>
                  <c:pt idx="2">
                    <c:v>15 jaar</c:v>
                  </c:pt>
                  <c:pt idx="4">
                    <c:v>16 jaar</c:v>
                  </c:pt>
                  <c:pt idx="6">
                    <c:v>17 jaar</c:v>
                  </c:pt>
                  <c:pt idx="8">
                    <c:v>18 jaar</c:v>
                  </c:pt>
                  <c:pt idx="10">
                    <c:v>19 jaar</c:v>
                  </c:pt>
                  <c:pt idx="12">
                    <c:v>20 jaar</c:v>
                  </c:pt>
                </c:lvl>
              </c:multiLvlStrCache>
            </c:multiLvlStrRef>
          </c:cat>
          <c:val>
            <c:numRef>
              <c:f>Sheet1!$E$16:$E$29</c:f>
              <c:numCache>
                <c:formatCode>0.0%</c:formatCode>
                <c:ptCount val="14"/>
                <c:pt idx="0">
                  <c:v>6.4143007360672979E-2</c:v>
                </c:pt>
                <c:pt idx="1">
                  <c:v>4.8716649780479571E-2</c:v>
                </c:pt>
                <c:pt idx="2">
                  <c:v>0.15754812563323201</c:v>
                </c:pt>
                <c:pt idx="3">
                  <c:v>0.15738091230432588</c:v>
                </c:pt>
                <c:pt idx="4">
                  <c:v>0.24093816631130063</c:v>
                </c:pt>
                <c:pt idx="5">
                  <c:v>0.32553029662807403</c:v>
                </c:pt>
                <c:pt idx="6">
                  <c:v>0.33922996878251821</c:v>
                </c:pt>
                <c:pt idx="7">
                  <c:v>0.47702127659574467</c:v>
                </c:pt>
                <c:pt idx="8">
                  <c:v>0.40545808966861596</c:v>
                </c:pt>
                <c:pt idx="9">
                  <c:v>0.58142181754508837</c:v>
                </c:pt>
                <c:pt idx="10">
                  <c:v>0.43137254901960786</c:v>
                </c:pt>
                <c:pt idx="11">
                  <c:v>0.62495543672014264</c:v>
                </c:pt>
                <c:pt idx="12">
                  <c:v>0.44710860366713684</c:v>
                </c:pt>
                <c:pt idx="13">
                  <c:v>0.65763785067276403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2416256"/>
        <c:axId val="118358784"/>
      </c:barChart>
      <c:catAx>
        <c:axId val="724162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358784"/>
        <c:crosses val="autoZero"/>
        <c:auto val="1"/>
        <c:lblAlgn val="ctr"/>
        <c:lblOffset val="100"/>
        <c:noMultiLvlLbl val="0"/>
      </c:catAx>
      <c:valAx>
        <c:axId val="118358784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16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37C50-DE9C-43BC-89F9-2697B6DDAA66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0D45D-F23D-4F0B-B231-663E338C0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04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6C114-6EBB-0F44-838A-9A27D74E8893}" type="datetimeFigureOut">
              <a:rPr lang="nl-NL" smtClean="0"/>
              <a:t>15-4-2019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7B1BA-1C56-D54C-9FAD-6BEB048BB2F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983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7B1BA-1C56-D54C-9FAD-6BEB048BB2F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6979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25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016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67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7B1BA-1C56-D54C-9FAD-6BEB048BB2F4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28667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946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7B1BA-1C56-D54C-9FAD-6BEB048BB2F4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28821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04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476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077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7B1BA-1C56-D54C-9FAD-6BEB048BB2F4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5936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85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73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91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2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61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43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37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21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2C9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626761"/>
            <a:ext cx="4683919" cy="272176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26" y="265009"/>
            <a:ext cx="2074164" cy="7665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88883" y="2603628"/>
            <a:ext cx="6858000" cy="1037606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88885" y="3689500"/>
            <a:ext cx="6078935" cy="441251"/>
          </a:xfrm>
        </p:spPr>
        <p:txBody>
          <a:bodyPr>
            <a:normAutofit/>
          </a:bodyPr>
          <a:lstStyle>
            <a:lvl1pPr marL="0" indent="0" algn="l">
              <a:buNone/>
              <a:defRPr sz="1400" cap="all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38919" y="4699342"/>
            <a:ext cx="2057400" cy="192122"/>
          </a:xfr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5780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93750" y="760182"/>
            <a:ext cx="3757920" cy="617934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793750" y="1522184"/>
            <a:ext cx="3562182" cy="22381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813005" y="760184"/>
            <a:ext cx="3703536" cy="617933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813005" y="1522184"/>
            <a:ext cx="3703536" cy="22381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‹#›</a:t>
            </a:fld>
            <a:endParaRPr lang="nl-NL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793750" y="315945"/>
            <a:ext cx="7560000" cy="67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512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8744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722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27863"/>
            <a:ext cx="9144000" cy="251563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5" y="4570095"/>
            <a:ext cx="626745" cy="573405"/>
          </a:xfrm>
          <a:prstGeom prst="rect">
            <a:avLst/>
          </a:prstGeom>
        </p:spPr>
      </p:pic>
      <p:sp>
        <p:nvSpPr>
          <p:cNvPr id="7" name="Tekstvak 6"/>
          <p:cNvSpPr txBox="1"/>
          <p:nvPr userDrawn="1"/>
        </p:nvSpPr>
        <p:spPr>
          <a:xfrm>
            <a:off x="829751" y="4765500"/>
            <a:ext cx="2322434" cy="37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nl-NL" sz="80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Mutualités</a:t>
            </a:r>
            <a:r>
              <a:rPr lang="nl-NL" sz="8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80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Libres</a:t>
            </a:r>
            <a:r>
              <a:rPr lang="nl-NL" sz="8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/ Onafhankelijke Ziekenfondsen </a:t>
            </a:r>
            <a:r>
              <a:rPr lang="nl-NL" sz="800" b="1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www.mloz.be</a:t>
            </a:r>
            <a:endParaRPr lang="nl-NL" sz="800" b="1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NL" sz="800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Ongelijkheid in de zorg bij kinderen</a:t>
            </a:r>
            <a:endParaRPr lang="nl-NL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3B0A9C-9009-5540-B841-E4C7092DA844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793750" y="310230"/>
            <a:ext cx="7560000" cy="67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793750" y="1236693"/>
            <a:ext cx="7555554" cy="5147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1" name="Tijdelijke aanduiding voor afbeelding 10"/>
          <p:cNvSpPr>
            <a:spLocks noGrp="1"/>
          </p:cNvSpPr>
          <p:nvPr>
            <p:ph type="pic" sz="quarter" idx="13"/>
          </p:nvPr>
        </p:nvSpPr>
        <p:spPr>
          <a:xfrm>
            <a:off x="793751" y="1945481"/>
            <a:ext cx="4781858" cy="1036952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l-N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EA59-121B-4A65-8A1C-059E7AC77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66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EA59-121B-4A65-8A1C-059E7AC77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0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el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grpSp>
        <p:nvGrpSpPr>
          <p:cNvPr id="11" name="Group 4"/>
          <p:cNvGrpSpPr>
            <a:grpSpLocks noChangeAspect="1"/>
          </p:cNvGrpSpPr>
          <p:nvPr userDrawn="1"/>
        </p:nvGrpSpPr>
        <p:grpSpPr bwMode="auto">
          <a:xfrm>
            <a:off x="0" y="1639900"/>
            <a:ext cx="4626964" cy="2684872"/>
            <a:chOff x="2325" y="1079"/>
            <a:chExt cx="4429" cy="2570"/>
          </a:xfrm>
        </p:grpSpPr>
        <p:sp>
          <p:nvSpPr>
            <p:cNvPr id="12" name="Freeform 5"/>
            <p:cNvSpPr>
              <a:spLocks/>
            </p:cNvSpPr>
            <p:nvPr userDrawn="1"/>
          </p:nvSpPr>
          <p:spPr bwMode="auto">
            <a:xfrm>
              <a:off x="2327" y="1079"/>
              <a:ext cx="2094" cy="789"/>
            </a:xfrm>
            <a:custGeom>
              <a:avLst/>
              <a:gdLst>
                <a:gd name="T0" fmla="*/ 0 w 1790"/>
                <a:gd name="T1" fmla="*/ 147 h 674"/>
                <a:gd name="T2" fmla="*/ 216 w 1790"/>
                <a:gd name="T3" fmla="*/ 90 h 674"/>
                <a:gd name="T4" fmla="*/ 494 w 1790"/>
                <a:gd name="T5" fmla="*/ 35 h 674"/>
                <a:gd name="T6" fmla="*/ 644 w 1790"/>
                <a:gd name="T7" fmla="*/ 15 h 674"/>
                <a:gd name="T8" fmla="*/ 791 w 1790"/>
                <a:gd name="T9" fmla="*/ 4 h 674"/>
                <a:gd name="T10" fmla="*/ 953 w 1790"/>
                <a:gd name="T11" fmla="*/ 1 h 674"/>
                <a:gd name="T12" fmla="*/ 1131 w 1790"/>
                <a:gd name="T13" fmla="*/ 12 h 674"/>
                <a:gd name="T14" fmla="*/ 1442 w 1790"/>
                <a:gd name="T15" fmla="*/ 67 h 674"/>
                <a:gd name="T16" fmla="*/ 1786 w 1790"/>
                <a:gd name="T17" fmla="*/ 188 h 674"/>
                <a:gd name="T18" fmla="*/ 1790 w 1790"/>
                <a:gd name="T19" fmla="*/ 190 h 674"/>
                <a:gd name="T20" fmla="*/ 1749 w 1790"/>
                <a:gd name="T21" fmla="*/ 196 h 674"/>
                <a:gd name="T22" fmla="*/ 1555 w 1790"/>
                <a:gd name="T23" fmla="*/ 226 h 674"/>
                <a:gd name="T24" fmla="*/ 1233 w 1790"/>
                <a:gd name="T25" fmla="*/ 297 h 674"/>
                <a:gd name="T26" fmla="*/ 920 w 1790"/>
                <a:gd name="T27" fmla="*/ 385 h 674"/>
                <a:gd name="T28" fmla="*/ 450 w 1790"/>
                <a:gd name="T29" fmla="*/ 533 h 674"/>
                <a:gd name="T30" fmla="*/ 107 w 1790"/>
                <a:gd name="T31" fmla="*/ 642 h 674"/>
                <a:gd name="T32" fmla="*/ 0 w 1790"/>
                <a:gd name="T33" fmla="*/ 674 h 674"/>
                <a:gd name="T34" fmla="*/ 0 w 1790"/>
                <a:gd name="T35" fmla="*/ 147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90" h="674">
                  <a:moveTo>
                    <a:pt x="0" y="147"/>
                  </a:moveTo>
                  <a:cubicBezTo>
                    <a:pt x="71" y="127"/>
                    <a:pt x="143" y="108"/>
                    <a:pt x="216" y="90"/>
                  </a:cubicBezTo>
                  <a:cubicBezTo>
                    <a:pt x="308" y="68"/>
                    <a:pt x="400" y="50"/>
                    <a:pt x="494" y="35"/>
                  </a:cubicBezTo>
                  <a:cubicBezTo>
                    <a:pt x="544" y="27"/>
                    <a:pt x="594" y="20"/>
                    <a:pt x="644" y="15"/>
                  </a:cubicBezTo>
                  <a:cubicBezTo>
                    <a:pt x="693" y="10"/>
                    <a:pt x="742" y="7"/>
                    <a:pt x="791" y="4"/>
                  </a:cubicBezTo>
                  <a:cubicBezTo>
                    <a:pt x="845" y="2"/>
                    <a:pt x="899" y="0"/>
                    <a:pt x="953" y="1"/>
                  </a:cubicBezTo>
                  <a:cubicBezTo>
                    <a:pt x="1012" y="2"/>
                    <a:pt x="1071" y="6"/>
                    <a:pt x="1131" y="12"/>
                  </a:cubicBezTo>
                  <a:cubicBezTo>
                    <a:pt x="1236" y="23"/>
                    <a:pt x="1340" y="41"/>
                    <a:pt x="1442" y="67"/>
                  </a:cubicBezTo>
                  <a:cubicBezTo>
                    <a:pt x="1560" y="97"/>
                    <a:pt x="1675" y="138"/>
                    <a:pt x="1786" y="188"/>
                  </a:cubicBezTo>
                  <a:cubicBezTo>
                    <a:pt x="1787" y="188"/>
                    <a:pt x="1788" y="189"/>
                    <a:pt x="1790" y="190"/>
                  </a:cubicBezTo>
                  <a:cubicBezTo>
                    <a:pt x="1775" y="192"/>
                    <a:pt x="1762" y="194"/>
                    <a:pt x="1749" y="196"/>
                  </a:cubicBezTo>
                  <a:cubicBezTo>
                    <a:pt x="1684" y="204"/>
                    <a:pt x="1619" y="215"/>
                    <a:pt x="1555" y="226"/>
                  </a:cubicBezTo>
                  <a:cubicBezTo>
                    <a:pt x="1446" y="246"/>
                    <a:pt x="1339" y="270"/>
                    <a:pt x="1233" y="297"/>
                  </a:cubicBezTo>
                  <a:cubicBezTo>
                    <a:pt x="1128" y="324"/>
                    <a:pt x="1024" y="354"/>
                    <a:pt x="920" y="385"/>
                  </a:cubicBezTo>
                  <a:cubicBezTo>
                    <a:pt x="763" y="432"/>
                    <a:pt x="606" y="483"/>
                    <a:pt x="450" y="533"/>
                  </a:cubicBezTo>
                  <a:cubicBezTo>
                    <a:pt x="336" y="570"/>
                    <a:pt x="222" y="607"/>
                    <a:pt x="107" y="642"/>
                  </a:cubicBezTo>
                  <a:cubicBezTo>
                    <a:pt x="71" y="653"/>
                    <a:pt x="35" y="663"/>
                    <a:pt x="0" y="674"/>
                  </a:cubicBezTo>
                  <a:cubicBezTo>
                    <a:pt x="0" y="498"/>
                    <a:pt x="0" y="323"/>
                    <a:pt x="0" y="147"/>
                  </a:cubicBezTo>
                  <a:close/>
                </a:path>
              </a:pathLst>
            </a:custGeom>
            <a:solidFill>
              <a:srgbClr val="8FB1C0">
                <a:alpha val="4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  <p:sp>
          <p:nvSpPr>
            <p:cNvPr id="16" name="Freeform 6"/>
            <p:cNvSpPr>
              <a:spLocks/>
            </p:cNvSpPr>
            <p:nvPr userDrawn="1"/>
          </p:nvSpPr>
          <p:spPr bwMode="auto">
            <a:xfrm>
              <a:off x="2325" y="1903"/>
              <a:ext cx="4429" cy="1746"/>
            </a:xfrm>
            <a:custGeom>
              <a:avLst/>
              <a:gdLst>
                <a:gd name="T0" fmla="*/ 0 w 3786"/>
                <a:gd name="T1" fmla="*/ 1491 h 1491"/>
                <a:gd name="T2" fmla="*/ 0 w 3786"/>
                <a:gd name="T3" fmla="*/ 504 h 1491"/>
                <a:gd name="T4" fmla="*/ 0 w 3786"/>
                <a:gd name="T5" fmla="*/ 491 h 1491"/>
                <a:gd name="T6" fmla="*/ 175 w 3786"/>
                <a:gd name="T7" fmla="*/ 444 h 1491"/>
                <a:gd name="T8" fmla="*/ 602 w 3786"/>
                <a:gd name="T9" fmla="*/ 328 h 1491"/>
                <a:gd name="T10" fmla="*/ 1127 w 3786"/>
                <a:gd name="T11" fmla="*/ 186 h 1491"/>
                <a:gd name="T12" fmla="*/ 1544 w 3786"/>
                <a:gd name="T13" fmla="*/ 87 h 1491"/>
                <a:gd name="T14" fmla="*/ 1812 w 3786"/>
                <a:gd name="T15" fmla="*/ 35 h 1491"/>
                <a:gd name="T16" fmla="*/ 1960 w 3786"/>
                <a:gd name="T17" fmla="*/ 15 h 1491"/>
                <a:gd name="T18" fmla="*/ 2103 w 3786"/>
                <a:gd name="T19" fmla="*/ 4 h 1491"/>
                <a:gd name="T20" fmla="*/ 2279 w 3786"/>
                <a:gd name="T21" fmla="*/ 1 h 1491"/>
                <a:gd name="T22" fmla="*/ 2452 w 3786"/>
                <a:gd name="T23" fmla="*/ 13 h 1491"/>
                <a:gd name="T24" fmla="*/ 2856 w 3786"/>
                <a:gd name="T25" fmla="*/ 99 h 1491"/>
                <a:gd name="T26" fmla="*/ 3238 w 3786"/>
                <a:gd name="T27" fmla="*/ 283 h 1491"/>
                <a:gd name="T28" fmla="*/ 3524 w 3786"/>
                <a:gd name="T29" fmla="*/ 511 h 1491"/>
                <a:gd name="T30" fmla="*/ 3779 w 3786"/>
                <a:gd name="T31" fmla="*/ 814 h 1491"/>
                <a:gd name="T32" fmla="*/ 3774 w 3786"/>
                <a:gd name="T33" fmla="*/ 826 h 1491"/>
                <a:gd name="T34" fmla="*/ 3475 w 3786"/>
                <a:gd name="T35" fmla="*/ 884 h 1491"/>
                <a:gd name="T36" fmla="*/ 3158 w 3786"/>
                <a:gd name="T37" fmla="*/ 945 h 1491"/>
                <a:gd name="T38" fmla="*/ 2854 w 3786"/>
                <a:gd name="T39" fmla="*/ 1005 h 1491"/>
                <a:gd name="T40" fmla="*/ 2509 w 3786"/>
                <a:gd name="T41" fmla="*/ 1072 h 1491"/>
                <a:gd name="T42" fmla="*/ 2252 w 3786"/>
                <a:gd name="T43" fmla="*/ 1121 h 1491"/>
                <a:gd name="T44" fmla="*/ 1938 w 3786"/>
                <a:gd name="T45" fmla="*/ 1181 h 1491"/>
                <a:gd name="T46" fmla="*/ 1690 w 3786"/>
                <a:gd name="T47" fmla="*/ 1227 h 1491"/>
                <a:gd name="T48" fmla="*/ 1390 w 3786"/>
                <a:gd name="T49" fmla="*/ 1280 h 1491"/>
                <a:gd name="T50" fmla="*/ 1147 w 3786"/>
                <a:gd name="T51" fmla="*/ 1322 h 1491"/>
                <a:gd name="T52" fmla="*/ 927 w 3786"/>
                <a:gd name="T53" fmla="*/ 1358 h 1491"/>
                <a:gd name="T54" fmla="*/ 753 w 3786"/>
                <a:gd name="T55" fmla="*/ 1386 h 1491"/>
                <a:gd name="T56" fmla="*/ 572 w 3786"/>
                <a:gd name="T57" fmla="*/ 1415 h 1491"/>
                <a:gd name="T58" fmla="*/ 394 w 3786"/>
                <a:gd name="T59" fmla="*/ 1442 h 1491"/>
                <a:gd name="T60" fmla="*/ 291 w 3786"/>
                <a:gd name="T61" fmla="*/ 1456 h 1491"/>
                <a:gd name="T62" fmla="*/ 179 w 3786"/>
                <a:gd name="T63" fmla="*/ 1471 h 1491"/>
                <a:gd name="T64" fmla="*/ 58 w 3786"/>
                <a:gd name="T65" fmla="*/ 1485 h 1491"/>
                <a:gd name="T66" fmla="*/ 0 w 3786"/>
                <a:gd name="T67" fmla="*/ 1491 h 1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786" h="1491">
                  <a:moveTo>
                    <a:pt x="0" y="1491"/>
                  </a:moveTo>
                  <a:cubicBezTo>
                    <a:pt x="0" y="1162"/>
                    <a:pt x="0" y="833"/>
                    <a:pt x="0" y="504"/>
                  </a:cubicBezTo>
                  <a:cubicBezTo>
                    <a:pt x="0" y="500"/>
                    <a:pt x="0" y="495"/>
                    <a:pt x="0" y="491"/>
                  </a:cubicBezTo>
                  <a:cubicBezTo>
                    <a:pt x="58" y="475"/>
                    <a:pt x="116" y="460"/>
                    <a:pt x="175" y="444"/>
                  </a:cubicBezTo>
                  <a:cubicBezTo>
                    <a:pt x="317" y="406"/>
                    <a:pt x="459" y="367"/>
                    <a:pt x="602" y="328"/>
                  </a:cubicBezTo>
                  <a:cubicBezTo>
                    <a:pt x="777" y="280"/>
                    <a:pt x="952" y="231"/>
                    <a:pt x="1127" y="186"/>
                  </a:cubicBezTo>
                  <a:cubicBezTo>
                    <a:pt x="1266" y="151"/>
                    <a:pt x="1404" y="117"/>
                    <a:pt x="1544" y="87"/>
                  </a:cubicBezTo>
                  <a:cubicBezTo>
                    <a:pt x="1633" y="68"/>
                    <a:pt x="1722" y="49"/>
                    <a:pt x="1812" y="35"/>
                  </a:cubicBezTo>
                  <a:cubicBezTo>
                    <a:pt x="1861" y="27"/>
                    <a:pt x="1910" y="20"/>
                    <a:pt x="1960" y="15"/>
                  </a:cubicBezTo>
                  <a:cubicBezTo>
                    <a:pt x="2007" y="10"/>
                    <a:pt x="2055" y="7"/>
                    <a:pt x="2103" y="4"/>
                  </a:cubicBezTo>
                  <a:cubicBezTo>
                    <a:pt x="2161" y="1"/>
                    <a:pt x="2220" y="0"/>
                    <a:pt x="2279" y="1"/>
                  </a:cubicBezTo>
                  <a:cubicBezTo>
                    <a:pt x="2336" y="3"/>
                    <a:pt x="2394" y="6"/>
                    <a:pt x="2452" y="13"/>
                  </a:cubicBezTo>
                  <a:cubicBezTo>
                    <a:pt x="2589" y="27"/>
                    <a:pt x="2724" y="55"/>
                    <a:pt x="2856" y="99"/>
                  </a:cubicBezTo>
                  <a:cubicBezTo>
                    <a:pt x="2991" y="145"/>
                    <a:pt x="3118" y="206"/>
                    <a:pt x="3238" y="283"/>
                  </a:cubicBezTo>
                  <a:cubicBezTo>
                    <a:pt x="3341" y="349"/>
                    <a:pt x="3436" y="425"/>
                    <a:pt x="3524" y="511"/>
                  </a:cubicBezTo>
                  <a:cubicBezTo>
                    <a:pt x="3619" y="604"/>
                    <a:pt x="3703" y="705"/>
                    <a:pt x="3779" y="814"/>
                  </a:cubicBezTo>
                  <a:cubicBezTo>
                    <a:pt x="3786" y="824"/>
                    <a:pt x="3785" y="824"/>
                    <a:pt x="3774" y="826"/>
                  </a:cubicBezTo>
                  <a:cubicBezTo>
                    <a:pt x="3674" y="845"/>
                    <a:pt x="3574" y="864"/>
                    <a:pt x="3475" y="884"/>
                  </a:cubicBezTo>
                  <a:cubicBezTo>
                    <a:pt x="3369" y="904"/>
                    <a:pt x="3263" y="924"/>
                    <a:pt x="3158" y="945"/>
                  </a:cubicBezTo>
                  <a:cubicBezTo>
                    <a:pt x="3057" y="965"/>
                    <a:pt x="2956" y="985"/>
                    <a:pt x="2854" y="1005"/>
                  </a:cubicBezTo>
                  <a:cubicBezTo>
                    <a:pt x="2739" y="1027"/>
                    <a:pt x="2624" y="1049"/>
                    <a:pt x="2509" y="1072"/>
                  </a:cubicBezTo>
                  <a:cubicBezTo>
                    <a:pt x="2423" y="1088"/>
                    <a:pt x="2338" y="1105"/>
                    <a:pt x="2252" y="1121"/>
                  </a:cubicBezTo>
                  <a:cubicBezTo>
                    <a:pt x="2148" y="1141"/>
                    <a:pt x="2043" y="1161"/>
                    <a:pt x="1938" y="1181"/>
                  </a:cubicBezTo>
                  <a:cubicBezTo>
                    <a:pt x="1855" y="1196"/>
                    <a:pt x="1773" y="1212"/>
                    <a:pt x="1690" y="1227"/>
                  </a:cubicBezTo>
                  <a:cubicBezTo>
                    <a:pt x="1590" y="1245"/>
                    <a:pt x="1490" y="1263"/>
                    <a:pt x="1390" y="1280"/>
                  </a:cubicBezTo>
                  <a:cubicBezTo>
                    <a:pt x="1309" y="1294"/>
                    <a:pt x="1228" y="1309"/>
                    <a:pt x="1147" y="1322"/>
                  </a:cubicBezTo>
                  <a:cubicBezTo>
                    <a:pt x="1073" y="1335"/>
                    <a:pt x="1000" y="1346"/>
                    <a:pt x="927" y="1358"/>
                  </a:cubicBezTo>
                  <a:cubicBezTo>
                    <a:pt x="869" y="1368"/>
                    <a:pt x="811" y="1377"/>
                    <a:pt x="753" y="1386"/>
                  </a:cubicBezTo>
                  <a:cubicBezTo>
                    <a:pt x="693" y="1396"/>
                    <a:pt x="633" y="1405"/>
                    <a:pt x="572" y="1415"/>
                  </a:cubicBezTo>
                  <a:cubicBezTo>
                    <a:pt x="513" y="1424"/>
                    <a:pt x="453" y="1433"/>
                    <a:pt x="394" y="1442"/>
                  </a:cubicBezTo>
                  <a:cubicBezTo>
                    <a:pt x="360" y="1447"/>
                    <a:pt x="325" y="1451"/>
                    <a:pt x="291" y="1456"/>
                  </a:cubicBezTo>
                  <a:cubicBezTo>
                    <a:pt x="254" y="1461"/>
                    <a:pt x="216" y="1466"/>
                    <a:pt x="179" y="1471"/>
                  </a:cubicBezTo>
                  <a:cubicBezTo>
                    <a:pt x="138" y="1476"/>
                    <a:pt x="98" y="1480"/>
                    <a:pt x="58" y="1485"/>
                  </a:cubicBezTo>
                  <a:cubicBezTo>
                    <a:pt x="38" y="1487"/>
                    <a:pt x="19" y="1490"/>
                    <a:pt x="0" y="149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</p:grp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26" y="265009"/>
            <a:ext cx="2074164" cy="7665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88883" y="2603628"/>
            <a:ext cx="6858000" cy="1037606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88885" y="3689500"/>
            <a:ext cx="6078935" cy="441251"/>
          </a:xfrm>
        </p:spPr>
        <p:txBody>
          <a:bodyPr>
            <a:normAutofit/>
          </a:bodyPr>
          <a:lstStyle>
            <a:lvl1pPr marL="0" indent="0" algn="l">
              <a:buNone/>
              <a:defRPr sz="1400" cap="all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38919" y="4699342"/>
            <a:ext cx="2057400" cy="192122"/>
          </a:xfr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8480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el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grpSp>
        <p:nvGrpSpPr>
          <p:cNvPr id="17" name="Group 4"/>
          <p:cNvGrpSpPr>
            <a:grpSpLocks noChangeAspect="1"/>
          </p:cNvGrpSpPr>
          <p:nvPr userDrawn="1"/>
        </p:nvGrpSpPr>
        <p:grpSpPr bwMode="auto">
          <a:xfrm>
            <a:off x="-2778" y="1646802"/>
            <a:ext cx="4609756" cy="2674886"/>
            <a:chOff x="2325" y="1079"/>
            <a:chExt cx="4429" cy="2570"/>
          </a:xfrm>
        </p:grpSpPr>
        <p:sp>
          <p:nvSpPr>
            <p:cNvPr id="18" name="Freeform 5"/>
            <p:cNvSpPr>
              <a:spLocks/>
            </p:cNvSpPr>
            <p:nvPr userDrawn="1"/>
          </p:nvSpPr>
          <p:spPr bwMode="auto">
            <a:xfrm>
              <a:off x="2327" y="1079"/>
              <a:ext cx="2094" cy="789"/>
            </a:xfrm>
            <a:custGeom>
              <a:avLst/>
              <a:gdLst>
                <a:gd name="T0" fmla="*/ 0 w 1790"/>
                <a:gd name="T1" fmla="*/ 147 h 674"/>
                <a:gd name="T2" fmla="*/ 216 w 1790"/>
                <a:gd name="T3" fmla="*/ 90 h 674"/>
                <a:gd name="T4" fmla="*/ 494 w 1790"/>
                <a:gd name="T5" fmla="*/ 35 h 674"/>
                <a:gd name="T6" fmla="*/ 644 w 1790"/>
                <a:gd name="T7" fmla="*/ 15 h 674"/>
                <a:gd name="T8" fmla="*/ 791 w 1790"/>
                <a:gd name="T9" fmla="*/ 4 h 674"/>
                <a:gd name="T10" fmla="*/ 953 w 1790"/>
                <a:gd name="T11" fmla="*/ 1 h 674"/>
                <a:gd name="T12" fmla="*/ 1131 w 1790"/>
                <a:gd name="T13" fmla="*/ 12 h 674"/>
                <a:gd name="T14" fmla="*/ 1442 w 1790"/>
                <a:gd name="T15" fmla="*/ 67 h 674"/>
                <a:gd name="T16" fmla="*/ 1786 w 1790"/>
                <a:gd name="T17" fmla="*/ 188 h 674"/>
                <a:gd name="T18" fmla="*/ 1790 w 1790"/>
                <a:gd name="T19" fmla="*/ 190 h 674"/>
                <a:gd name="T20" fmla="*/ 1749 w 1790"/>
                <a:gd name="T21" fmla="*/ 196 h 674"/>
                <a:gd name="T22" fmla="*/ 1555 w 1790"/>
                <a:gd name="T23" fmla="*/ 226 h 674"/>
                <a:gd name="T24" fmla="*/ 1233 w 1790"/>
                <a:gd name="T25" fmla="*/ 297 h 674"/>
                <a:gd name="T26" fmla="*/ 920 w 1790"/>
                <a:gd name="T27" fmla="*/ 385 h 674"/>
                <a:gd name="T28" fmla="*/ 450 w 1790"/>
                <a:gd name="T29" fmla="*/ 533 h 674"/>
                <a:gd name="T30" fmla="*/ 107 w 1790"/>
                <a:gd name="T31" fmla="*/ 642 h 674"/>
                <a:gd name="T32" fmla="*/ 0 w 1790"/>
                <a:gd name="T33" fmla="*/ 674 h 674"/>
                <a:gd name="T34" fmla="*/ 0 w 1790"/>
                <a:gd name="T35" fmla="*/ 147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90" h="674">
                  <a:moveTo>
                    <a:pt x="0" y="147"/>
                  </a:moveTo>
                  <a:cubicBezTo>
                    <a:pt x="71" y="127"/>
                    <a:pt x="143" y="108"/>
                    <a:pt x="216" y="90"/>
                  </a:cubicBezTo>
                  <a:cubicBezTo>
                    <a:pt x="308" y="68"/>
                    <a:pt x="400" y="50"/>
                    <a:pt x="494" y="35"/>
                  </a:cubicBezTo>
                  <a:cubicBezTo>
                    <a:pt x="544" y="27"/>
                    <a:pt x="594" y="20"/>
                    <a:pt x="644" y="15"/>
                  </a:cubicBezTo>
                  <a:cubicBezTo>
                    <a:pt x="693" y="10"/>
                    <a:pt x="742" y="7"/>
                    <a:pt x="791" y="4"/>
                  </a:cubicBezTo>
                  <a:cubicBezTo>
                    <a:pt x="845" y="2"/>
                    <a:pt x="899" y="0"/>
                    <a:pt x="953" y="1"/>
                  </a:cubicBezTo>
                  <a:cubicBezTo>
                    <a:pt x="1012" y="2"/>
                    <a:pt x="1071" y="6"/>
                    <a:pt x="1131" y="12"/>
                  </a:cubicBezTo>
                  <a:cubicBezTo>
                    <a:pt x="1236" y="23"/>
                    <a:pt x="1340" y="41"/>
                    <a:pt x="1442" y="67"/>
                  </a:cubicBezTo>
                  <a:cubicBezTo>
                    <a:pt x="1560" y="97"/>
                    <a:pt x="1675" y="138"/>
                    <a:pt x="1786" y="188"/>
                  </a:cubicBezTo>
                  <a:cubicBezTo>
                    <a:pt x="1787" y="188"/>
                    <a:pt x="1788" y="189"/>
                    <a:pt x="1790" y="190"/>
                  </a:cubicBezTo>
                  <a:cubicBezTo>
                    <a:pt x="1775" y="192"/>
                    <a:pt x="1762" y="194"/>
                    <a:pt x="1749" y="196"/>
                  </a:cubicBezTo>
                  <a:cubicBezTo>
                    <a:pt x="1684" y="204"/>
                    <a:pt x="1619" y="215"/>
                    <a:pt x="1555" y="226"/>
                  </a:cubicBezTo>
                  <a:cubicBezTo>
                    <a:pt x="1446" y="246"/>
                    <a:pt x="1339" y="270"/>
                    <a:pt x="1233" y="297"/>
                  </a:cubicBezTo>
                  <a:cubicBezTo>
                    <a:pt x="1128" y="324"/>
                    <a:pt x="1024" y="354"/>
                    <a:pt x="920" y="385"/>
                  </a:cubicBezTo>
                  <a:cubicBezTo>
                    <a:pt x="763" y="432"/>
                    <a:pt x="606" y="483"/>
                    <a:pt x="450" y="533"/>
                  </a:cubicBezTo>
                  <a:cubicBezTo>
                    <a:pt x="336" y="570"/>
                    <a:pt x="222" y="607"/>
                    <a:pt x="107" y="642"/>
                  </a:cubicBezTo>
                  <a:cubicBezTo>
                    <a:pt x="71" y="653"/>
                    <a:pt x="35" y="663"/>
                    <a:pt x="0" y="674"/>
                  </a:cubicBezTo>
                  <a:cubicBezTo>
                    <a:pt x="0" y="498"/>
                    <a:pt x="0" y="323"/>
                    <a:pt x="0" y="147"/>
                  </a:cubicBezTo>
                  <a:close/>
                </a:path>
              </a:pathLst>
            </a:custGeom>
            <a:solidFill>
              <a:schemeClr val="tx2">
                <a:alpha val="4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  <p:sp>
          <p:nvSpPr>
            <p:cNvPr id="19" name="Freeform 6"/>
            <p:cNvSpPr>
              <a:spLocks/>
            </p:cNvSpPr>
            <p:nvPr userDrawn="1"/>
          </p:nvSpPr>
          <p:spPr bwMode="auto">
            <a:xfrm>
              <a:off x="2325" y="1903"/>
              <a:ext cx="4429" cy="1746"/>
            </a:xfrm>
            <a:custGeom>
              <a:avLst/>
              <a:gdLst>
                <a:gd name="T0" fmla="*/ 0 w 3786"/>
                <a:gd name="T1" fmla="*/ 1491 h 1491"/>
                <a:gd name="T2" fmla="*/ 0 w 3786"/>
                <a:gd name="T3" fmla="*/ 504 h 1491"/>
                <a:gd name="T4" fmla="*/ 0 w 3786"/>
                <a:gd name="T5" fmla="*/ 491 h 1491"/>
                <a:gd name="T6" fmla="*/ 175 w 3786"/>
                <a:gd name="T7" fmla="*/ 444 h 1491"/>
                <a:gd name="T8" fmla="*/ 602 w 3786"/>
                <a:gd name="T9" fmla="*/ 328 h 1491"/>
                <a:gd name="T10" fmla="*/ 1127 w 3786"/>
                <a:gd name="T11" fmla="*/ 186 h 1491"/>
                <a:gd name="T12" fmla="*/ 1544 w 3786"/>
                <a:gd name="T13" fmla="*/ 87 h 1491"/>
                <a:gd name="T14" fmla="*/ 1812 w 3786"/>
                <a:gd name="T15" fmla="*/ 35 h 1491"/>
                <a:gd name="T16" fmla="*/ 1960 w 3786"/>
                <a:gd name="T17" fmla="*/ 15 h 1491"/>
                <a:gd name="T18" fmla="*/ 2103 w 3786"/>
                <a:gd name="T19" fmla="*/ 4 h 1491"/>
                <a:gd name="T20" fmla="*/ 2279 w 3786"/>
                <a:gd name="T21" fmla="*/ 1 h 1491"/>
                <a:gd name="T22" fmla="*/ 2452 w 3786"/>
                <a:gd name="T23" fmla="*/ 13 h 1491"/>
                <a:gd name="T24" fmla="*/ 2856 w 3786"/>
                <a:gd name="T25" fmla="*/ 99 h 1491"/>
                <a:gd name="T26" fmla="*/ 3238 w 3786"/>
                <a:gd name="T27" fmla="*/ 283 h 1491"/>
                <a:gd name="T28" fmla="*/ 3524 w 3786"/>
                <a:gd name="T29" fmla="*/ 511 h 1491"/>
                <a:gd name="T30" fmla="*/ 3779 w 3786"/>
                <a:gd name="T31" fmla="*/ 814 h 1491"/>
                <a:gd name="T32" fmla="*/ 3774 w 3786"/>
                <a:gd name="T33" fmla="*/ 826 h 1491"/>
                <a:gd name="T34" fmla="*/ 3475 w 3786"/>
                <a:gd name="T35" fmla="*/ 884 h 1491"/>
                <a:gd name="T36" fmla="*/ 3158 w 3786"/>
                <a:gd name="T37" fmla="*/ 945 h 1491"/>
                <a:gd name="T38" fmla="*/ 2854 w 3786"/>
                <a:gd name="T39" fmla="*/ 1005 h 1491"/>
                <a:gd name="T40" fmla="*/ 2509 w 3786"/>
                <a:gd name="T41" fmla="*/ 1072 h 1491"/>
                <a:gd name="T42" fmla="*/ 2252 w 3786"/>
                <a:gd name="T43" fmla="*/ 1121 h 1491"/>
                <a:gd name="T44" fmla="*/ 1938 w 3786"/>
                <a:gd name="T45" fmla="*/ 1181 h 1491"/>
                <a:gd name="T46" fmla="*/ 1690 w 3786"/>
                <a:gd name="T47" fmla="*/ 1227 h 1491"/>
                <a:gd name="T48" fmla="*/ 1390 w 3786"/>
                <a:gd name="T49" fmla="*/ 1280 h 1491"/>
                <a:gd name="T50" fmla="*/ 1147 w 3786"/>
                <a:gd name="T51" fmla="*/ 1322 h 1491"/>
                <a:gd name="T52" fmla="*/ 927 w 3786"/>
                <a:gd name="T53" fmla="*/ 1358 h 1491"/>
                <a:gd name="T54" fmla="*/ 753 w 3786"/>
                <a:gd name="T55" fmla="*/ 1386 h 1491"/>
                <a:gd name="T56" fmla="*/ 572 w 3786"/>
                <a:gd name="T57" fmla="*/ 1415 h 1491"/>
                <a:gd name="T58" fmla="*/ 394 w 3786"/>
                <a:gd name="T59" fmla="*/ 1442 h 1491"/>
                <a:gd name="T60" fmla="*/ 291 w 3786"/>
                <a:gd name="T61" fmla="*/ 1456 h 1491"/>
                <a:gd name="T62" fmla="*/ 179 w 3786"/>
                <a:gd name="T63" fmla="*/ 1471 h 1491"/>
                <a:gd name="T64" fmla="*/ 58 w 3786"/>
                <a:gd name="T65" fmla="*/ 1485 h 1491"/>
                <a:gd name="T66" fmla="*/ 0 w 3786"/>
                <a:gd name="T67" fmla="*/ 1491 h 1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786" h="1491">
                  <a:moveTo>
                    <a:pt x="0" y="1491"/>
                  </a:moveTo>
                  <a:cubicBezTo>
                    <a:pt x="0" y="1162"/>
                    <a:pt x="0" y="833"/>
                    <a:pt x="0" y="504"/>
                  </a:cubicBezTo>
                  <a:cubicBezTo>
                    <a:pt x="0" y="500"/>
                    <a:pt x="0" y="495"/>
                    <a:pt x="0" y="491"/>
                  </a:cubicBezTo>
                  <a:cubicBezTo>
                    <a:pt x="58" y="475"/>
                    <a:pt x="116" y="460"/>
                    <a:pt x="175" y="444"/>
                  </a:cubicBezTo>
                  <a:cubicBezTo>
                    <a:pt x="317" y="406"/>
                    <a:pt x="459" y="367"/>
                    <a:pt x="602" y="328"/>
                  </a:cubicBezTo>
                  <a:cubicBezTo>
                    <a:pt x="777" y="280"/>
                    <a:pt x="952" y="231"/>
                    <a:pt x="1127" y="186"/>
                  </a:cubicBezTo>
                  <a:cubicBezTo>
                    <a:pt x="1266" y="151"/>
                    <a:pt x="1404" y="117"/>
                    <a:pt x="1544" y="87"/>
                  </a:cubicBezTo>
                  <a:cubicBezTo>
                    <a:pt x="1633" y="68"/>
                    <a:pt x="1722" y="49"/>
                    <a:pt x="1812" y="35"/>
                  </a:cubicBezTo>
                  <a:cubicBezTo>
                    <a:pt x="1861" y="27"/>
                    <a:pt x="1910" y="20"/>
                    <a:pt x="1960" y="15"/>
                  </a:cubicBezTo>
                  <a:cubicBezTo>
                    <a:pt x="2007" y="10"/>
                    <a:pt x="2055" y="7"/>
                    <a:pt x="2103" y="4"/>
                  </a:cubicBezTo>
                  <a:cubicBezTo>
                    <a:pt x="2161" y="1"/>
                    <a:pt x="2220" y="0"/>
                    <a:pt x="2279" y="1"/>
                  </a:cubicBezTo>
                  <a:cubicBezTo>
                    <a:pt x="2336" y="3"/>
                    <a:pt x="2394" y="6"/>
                    <a:pt x="2452" y="13"/>
                  </a:cubicBezTo>
                  <a:cubicBezTo>
                    <a:pt x="2589" y="27"/>
                    <a:pt x="2724" y="55"/>
                    <a:pt x="2856" y="99"/>
                  </a:cubicBezTo>
                  <a:cubicBezTo>
                    <a:pt x="2991" y="145"/>
                    <a:pt x="3118" y="206"/>
                    <a:pt x="3238" y="283"/>
                  </a:cubicBezTo>
                  <a:cubicBezTo>
                    <a:pt x="3341" y="349"/>
                    <a:pt x="3436" y="425"/>
                    <a:pt x="3524" y="511"/>
                  </a:cubicBezTo>
                  <a:cubicBezTo>
                    <a:pt x="3619" y="604"/>
                    <a:pt x="3703" y="705"/>
                    <a:pt x="3779" y="814"/>
                  </a:cubicBezTo>
                  <a:cubicBezTo>
                    <a:pt x="3786" y="824"/>
                    <a:pt x="3785" y="824"/>
                    <a:pt x="3774" y="826"/>
                  </a:cubicBezTo>
                  <a:cubicBezTo>
                    <a:pt x="3674" y="845"/>
                    <a:pt x="3574" y="864"/>
                    <a:pt x="3475" y="884"/>
                  </a:cubicBezTo>
                  <a:cubicBezTo>
                    <a:pt x="3369" y="904"/>
                    <a:pt x="3263" y="924"/>
                    <a:pt x="3158" y="945"/>
                  </a:cubicBezTo>
                  <a:cubicBezTo>
                    <a:pt x="3057" y="965"/>
                    <a:pt x="2956" y="985"/>
                    <a:pt x="2854" y="1005"/>
                  </a:cubicBezTo>
                  <a:cubicBezTo>
                    <a:pt x="2739" y="1027"/>
                    <a:pt x="2624" y="1049"/>
                    <a:pt x="2509" y="1072"/>
                  </a:cubicBezTo>
                  <a:cubicBezTo>
                    <a:pt x="2423" y="1088"/>
                    <a:pt x="2338" y="1105"/>
                    <a:pt x="2252" y="1121"/>
                  </a:cubicBezTo>
                  <a:cubicBezTo>
                    <a:pt x="2148" y="1141"/>
                    <a:pt x="2043" y="1161"/>
                    <a:pt x="1938" y="1181"/>
                  </a:cubicBezTo>
                  <a:cubicBezTo>
                    <a:pt x="1855" y="1196"/>
                    <a:pt x="1773" y="1212"/>
                    <a:pt x="1690" y="1227"/>
                  </a:cubicBezTo>
                  <a:cubicBezTo>
                    <a:pt x="1590" y="1245"/>
                    <a:pt x="1490" y="1263"/>
                    <a:pt x="1390" y="1280"/>
                  </a:cubicBezTo>
                  <a:cubicBezTo>
                    <a:pt x="1309" y="1294"/>
                    <a:pt x="1228" y="1309"/>
                    <a:pt x="1147" y="1322"/>
                  </a:cubicBezTo>
                  <a:cubicBezTo>
                    <a:pt x="1073" y="1335"/>
                    <a:pt x="1000" y="1346"/>
                    <a:pt x="927" y="1358"/>
                  </a:cubicBezTo>
                  <a:cubicBezTo>
                    <a:pt x="869" y="1368"/>
                    <a:pt x="811" y="1377"/>
                    <a:pt x="753" y="1386"/>
                  </a:cubicBezTo>
                  <a:cubicBezTo>
                    <a:pt x="693" y="1396"/>
                    <a:pt x="633" y="1405"/>
                    <a:pt x="572" y="1415"/>
                  </a:cubicBezTo>
                  <a:cubicBezTo>
                    <a:pt x="513" y="1424"/>
                    <a:pt x="453" y="1433"/>
                    <a:pt x="394" y="1442"/>
                  </a:cubicBezTo>
                  <a:cubicBezTo>
                    <a:pt x="360" y="1447"/>
                    <a:pt x="325" y="1451"/>
                    <a:pt x="291" y="1456"/>
                  </a:cubicBezTo>
                  <a:cubicBezTo>
                    <a:pt x="254" y="1461"/>
                    <a:pt x="216" y="1466"/>
                    <a:pt x="179" y="1471"/>
                  </a:cubicBezTo>
                  <a:cubicBezTo>
                    <a:pt x="138" y="1476"/>
                    <a:pt x="98" y="1480"/>
                    <a:pt x="58" y="1485"/>
                  </a:cubicBezTo>
                  <a:cubicBezTo>
                    <a:pt x="38" y="1487"/>
                    <a:pt x="19" y="1490"/>
                    <a:pt x="0" y="149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</p:grp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26" y="265009"/>
            <a:ext cx="2074164" cy="7665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88883" y="2603628"/>
            <a:ext cx="6858000" cy="1037606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88885" y="3689500"/>
            <a:ext cx="6078935" cy="441251"/>
          </a:xfrm>
        </p:spPr>
        <p:txBody>
          <a:bodyPr>
            <a:normAutofit/>
          </a:bodyPr>
          <a:lstStyle>
            <a:lvl1pPr marL="0" indent="0" algn="l">
              <a:buNone/>
              <a:defRPr sz="1400" cap="all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38919" y="4699342"/>
            <a:ext cx="2057400" cy="192122"/>
          </a:xfr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850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2C9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8" name="Afbeelding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7264"/>
            <a:ext cx="4438650" cy="271867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26" y="265009"/>
            <a:ext cx="2074164" cy="7665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81796" y="2997799"/>
            <a:ext cx="2317898" cy="1037606"/>
          </a:xfrm>
        </p:spPr>
        <p:txBody>
          <a:bodyPr anchor="t" anchorCtr="0">
            <a:normAutofit/>
          </a:bodyPr>
          <a:lstStyle>
            <a:lvl1pPr algn="l">
              <a:defRPr sz="25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508206" y="2423108"/>
            <a:ext cx="3877339" cy="44125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buNone/>
              <a:defRPr sz="2900" b="1" cap="none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38919" y="4699342"/>
            <a:ext cx="2057400" cy="192122"/>
          </a:xfr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1704468"/>
            <a:ext cx="4457557" cy="2734182"/>
            <a:chOff x="4389120" y="586302"/>
            <a:chExt cx="4282714" cy="2626936"/>
          </a:xfrm>
        </p:grpSpPr>
        <p:sp>
          <p:nvSpPr>
            <p:cNvPr id="16" name="Freeform 5"/>
            <p:cNvSpPr>
              <a:spLocks/>
            </p:cNvSpPr>
            <p:nvPr userDrawn="1"/>
          </p:nvSpPr>
          <p:spPr bwMode="auto">
            <a:xfrm>
              <a:off x="4389120" y="1443999"/>
              <a:ext cx="4282714" cy="1769239"/>
            </a:xfrm>
            <a:custGeom>
              <a:avLst/>
              <a:gdLst>
                <a:gd name="T0" fmla="*/ 3000 w 3000"/>
                <a:gd name="T1" fmla="*/ 698 h 1238"/>
                <a:gd name="T2" fmla="*/ 2933 w 3000"/>
                <a:gd name="T3" fmla="*/ 711 h 1238"/>
                <a:gd name="T4" fmla="*/ 2794 w 3000"/>
                <a:gd name="T5" fmla="*/ 738 h 1238"/>
                <a:gd name="T6" fmla="*/ 2550 w 3000"/>
                <a:gd name="T7" fmla="*/ 785 h 1238"/>
                <a:gd name="T8" fmla="*/ 2331 w 3000"/>
                <a:gd name="T9" fmla="*/ 828 h 1238"/>
                <a:gd name="T10" fmla="*/ 2073 w 3000"/>
                <a:gd name="T11" fmla="*/ 878 h 1238"/>
                <a:gd name="T12" fmla="*/ 1884 w 3000"/>
                <a:gd name="T13" fmla="*/ 915 h 1238"/>
                <a:gd name="T14" fmla="*/ 1638 w 3000"/>
                <a:gd name="T15" fmla="*/ 962 h 1238"/>
                <a:gd name="T16" fmla="*/ 1459 w 3000"/>
                <a:gd name="T17" fmla="*/ 996 h 1238"/>
                <a:gd name="T18" fmla="*/ 1235 w 3000"/>
                <a:gd name="T19" fmla="*/ 1037 h 1238"/>
                <a:gd name="T20" fmla="*/ 1048 w 3000"/>
                <a:gd name="T21" fmla="*/ 1071 h 1238"/>
                <a:gd name="T22" fmla="*/ 854 w 3000"/>
                <a:gd name="T23" fmla="*/ 1105 h 1238"/>
                <a:gd name="T24" fmla="*/ 671 w 3000"/>
                <a:gd name="T25" fmla="*/ 1135 h 1238"/>
                <a:gd name="T26" fmla="*/ 501 w 3000"/>
                <a:gd name="T27" fmla="*/ 1163 h 1238"/>
                <a:gd name="T28" fmla="*/ 355 w 3000"/>
                <a:gd name="T29" fmla="*/ 1186 h 1238"/>
                <a:gd name="T30" fmla="*/ 253 w 3000"/>
                <a:gd name="T31" fmla="*/ 1202 h 1238"/>
                <a:gd name="T32" fmla="*/ 135 w 3000"/>
                <a:gd name="T33" fmla="*/ 1220 h 1238"/>
                <a:gd name="T34" fmla="*/ 5 w 3000"/>
                <a:gd name="T35" fmla="*/ 1238 h 1238"/>
                <a:gd name="T36" fmla="*/ 0 w 3000"/>
                <a:gd name="T37" fmla="*/ 1233 h 1238"/>
                <a:gd name="T38" fmla="*/ 1 w 3000"/>
                <a:gd name="T39" fmla="*/ 1229 h 1238"/>
                <a:gd name="T40" fmla="*/ 0 w 3000"/>
                <a:gd name="T41" fmla="*/ 368 h 1238"/>
                <a:gd name="T42" fmla="*/ 10 w 3000"/>
                <a:gd name="T43" fmla="*/ 356 h 1238"/>
                <a:gd name="T44" fmla="*/ 440 w 3000"/>
                <a:gd name="T45" fmla="*/ 238 h 1238"/>
                <a:gd name="T46" fmla="*/ 865 w 3000"/>
                <a:gd name="T47" fmla="*/ 127 h 1238"/>
                <a:gd name="T48" fmla="*/ 1175 w 3000"/>
                <a:gd name="T49" fmla="*/ 57 h 1238"/>
                <a:gd name="T50" fmla="*/ 1373 w 3000"/>
                <a:gd name="T51" fmla="*/ 22 h 1238"/>
                <a:gd name="T52" fmla="*/ 1471 w 3000"/>
                <a:gd name="T53" fmla="*/ 11 h 1238"/>
                <a:gd name="T54" fmla="*/ 1552 w 3000"/>
                <a:gd name="T55" fmla="*/ 5 h 1238"/>
                <a:gd name="T56" fmla="*/ 1722 w 3000"/>
                <a:gd name="T57" fmla="*/ 1 h 1238"/>
                <a:gd name="T58" fmla="*/ 1804 w 3000"/>
                <a:gd name="T59" fmla="*/ 5 h 1238"/>
                <a:gd name="T60" fmla="*/ 1915 w 3000"/>
                <a:gd name="T61" fmla="*/ 17 h 1238"/>
                <a:gd name="T62" fmla="*/ 2301 w 3000"/>
                <a:gd name="T63" fmla="*/ 118 h 1238"/>
                <a:gd name="T64" fmla="*/ 2654 w 3000"/>
                <a:gd name="T65" fmla="*/ 324 h 1238"/>
                <a:gd name="T66" fmla="*/ 2826 w 3000"/>
                <a:gd name="T67" fmla="*/ 481 h 1238"/>
                <a:gd name="T68" fmla="*/ 2995 w 3000"/>
                <a:gd name="T69" fmla="*/ 690 h 1238"/>
                <a:gd name="T70" fmla="*/ 3000 w 3000"/>
                <a:gd name="T71" fmla="*/ 696 h 1238"/>
                <a:gd name="T72" fmla="*/ 3000 w 3000"/>
                <a:gd name="T73" fmla="*/ 698 h 1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000" h="1238">
                  <a:moveTo>
                    <a:pt x="3000" y="698"/>
                  </a:moveTo>
                  <a:cubicBezTo>
                    <a:pt x="2978" y="702"/>
                    <a:pt x="2955" y="707"/>
                    <a:pt x="2933" y="711"/>
                  </a:cubicBezTo>
                  <a:cubicBezTo>
                    <a:pt x="2887" y="720"/>
                    <a:pt x="2840" y="729"/>
                    <a:pt x="2794" y="738"/>
                  </a:cubicBezTo>
                  <a:cubicBezTo>
                    <a:pt x="2713" y="753"/>
                    <a:pt x="2632" y="769"/>
                    <a:pt x="2550" y="785"/>
                  </a:cubicBezTo>
                  <a:cubicBezTo>
                    <a:pt x="2477" y="799"/>
                    <a:pt x="2404" y="813"/>
                    <a:pt x="2331" y="828"/>
                  </a:cubicBezTo>
                  <a:cubicBezTo>
                    <a:pt x="2245" y="844"/>
                    <a:pt x="2159" y="861"/>
                    <a:pt x="2073" y="878"/>
                  </a:cubicBezTo>
                  <a:cubicBezTo>
                    <a:pt x="2010" y="890"/>
                    <a:pt x="1947" y="903"/>
                    <a:pt x="1884" y="915"/>
                  </a:cubicBezTo>
                  <a:cubicBezTo>
                    <a:pt x="1802" y="931"/>
                    <a:pt x="1720" y="946"/>
                    <a:pt x="1638" y="962"/>
                  </a:cubicBezTo>
                  <a:cubicBezTo>
                    <a:pt x="1578" y="973"/>
                    <a:pt x="1519" y="985"/>
                    <a:pt x="1459" y="996"/>
                  </a:cubicBezTo>
                  <a:cubicBezTo>
                    <a:pt x="1384" y="1010"/>
                    <a:pt x="1310" y="1023"/>
                    <a:pt x="1235" y="1037"/>
                  </a:cubicBezTo>
                  <a:cubicBezTo>
                    <a:pt x="1173" y="1048"/>
                    <a:pt x="1110" y="1060"/>
                    <a:pt x="1048" y="1071"/>
                  </a:cubicBezTo>
                  <a:cubicBezTo>
                    <a:pt x="983" y="1082"/>
                    <a:pt x="919" y="1093"/>
                    <a:pt x="854" y="1105"/>
                  </a:cubicBezTo>
                  <a:cubicBezTo>
                    <a:pt x="793" y="1115"/>
                    <a:pt x="732" y="1125"/>
                    <a:pt x="671" y="1135"/>
                  </a:cubicBezTo>
                  <a:cubicBezTo>
                    <a:pt x="614" y="1145"/>
                    <a:pt x="558" y="1154"/>
                    <a:pt x="501" y="1163"/>
                  </a:cubicBezTo>
                  <a:cubicBezTo>
                    <a:pt x="452" y="1171"/>
                    <a:pt x="403" y="1179"/>
                    <a:pt x="355" y="1186"/>
                  </a:cubicBezTo>
                  <a:cubicBezTo>
                    <a:pt x="321" y="1192"/>
                    <a:pt x="287" y="1197"/>
                    <a:pt x="253" y="1202"/>
                  </a:cubicBezTo>
                  <a:cubicBezTo>
                    <a:pt x="214" y="1208"/>
                    <a:pt x="175" y="1214"/>
                    <a:pt x="135" y="1220"/>
                  </a:cubicBezTo>
                  <a:cubicBezTo>
                    <a:pt x="92" y="1226"/>
                    <a:pt x="49" y="1232"/>
                    <a:pt x="5" y="1238"/>
                  </a:cubicBezTo>
                  <a:cubicBezTo>
                    <a:pt x="2" y="1238"/>
                    <a:pt x="0" y="1237"/>
                    <a:pt x="0" y="1233"/>
                  </a:cubicBezTo>
                  <a:cubicBezTo>
                    <a:pt x="1" y="1232"/>
                    <a:pt x="1" y="1230"/>
                    <a:pt x="1" y="1229"/>
                  </a:cubicBezTo>
                  <a:cubicBezTo>
                    <a:pt x="1" y="942"/>
                    <a:pt x="1" y="655"/>
                    <a:pt x="0" y="368"/>
                  </a:cubicBezTo>
                  <a:cubicBezTo>
                    <a:pt x="0" y="360"/>
                    <a:pt x="3" y="358"/>
                    <a:pt x="10" y="356"/>
                  </a:cubicBezTo>
                  <a:cubicBezTo>
                    <a:pt x="153" y="317"/>
                    <a:pt x="296" y="278"/>
                    <a:pt x="440" y="238"/>
                  </a:cubicBezTo>
                  <a:cubicBezTo>
                    <a:pt x="581" y="200"/>
                    <a:pt x="722" y="162"/>
                    <a:pt x="865" y="127"/>
                  </a:cubicBezTo>
                  <a:cubicBezTo>
                    <a:pt x="968" y="102"/>
                    <a:pt x="1071" y="78"/>
                    <a:pt x="1175" y="57"/>
                  </a:cubicBezTo>
                  <a:cubicBezTo>
                    <a:pt x="1240" y="43"/>
                    <a:pt x="1306" y="31"/>
                    <a:pt x="1373" y="22"/>
                  </a:cubicBezTo>
                  <a:cubicBezTo>
                    <a:pt x="1406" y="17"/>
                    <a:pt x="1438" y="13"/>
                    <a:pt x="1471" y="11"/>
                  </a:cubicBezTo>
                  <a:cubicBezTo>
                    <a:pt x="1498" y="9"/>
                    <a:pt x="1525" y="7"/>
                    <a:pt x="1552" y="5"/>
                  </a:cubicBezTo>
                  <a:cubicBezTo>
                    <a:pt x="1609" y="1"/>
                    <a:pt x="1665" y="0"/>
                    <a:pt x="1722" y="1"/>
                  </a:cubicBezTo>
                  <a:cubicBezTo>
                    <a:pt x="1749" y="2"/>
                    <a:pt x="1777" y="3"/>
                    <a:pt x="1804" y="5"/>
                  </a:cubicBezTo>
                  <a:cubicBezTo>
                    <a:pt x="1841" y="8"/>
                    <a:pt x="1878" y="12"/>
                    <a:pt x="1915" y="17"/>
                  </a:cubicBezTo>
                  <a:cubicBezTo>
                    <a:pt x="2048" y="33"/>
                    <a:pt x="2177" y="67"/>
                    <a:pt x="2301" y="118"/>
                  </a:cubicBezTo>
                  <a:cubicBezTo>
                    <a:pt x="2429" y="170"/>
                    <a:pt x="2546" y="239"/>
                    <a:pt x="2654" y="324"/>
                  </a:cubicBezTo>
                  <a:cubicBezTo>
                    <a:pt x="2716" y="372"/>
                    <a:pt x="2773" y="425"/>
                    <a:pt x="2826" y="481"/>
                  </a:cubicBezTo>
                  <a:cubicBezTo>
                    <a:pt x="2888" y="547"/>
                    <a:pt x="2944" y="617"/>
                    <a:pt x="2995" y="690"/>
                  </a:cubicBezTo>
                  <a:cubicBezTo>
                    <a:pt x="2997" y="693"/>
                    <a:pt x="2997" y="695"/>
                    <a:pt x="3000" y="696"/>
                  </a:cubicBezTo>
                  <a:cubicBezTo>
                    <a:pt x="3000" y="697"/>
                    <a:pt x="3000" y="697"/>
                    <a:pt x="3000" y="69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nl-BE"/>
            </a:p>
          </p:txBody>
        </p:sp>
        <p:sp>
          <p:nvSpPr>
            <p:cNvPr id="17" name="Freeform 6"/>
            <p:cNvSpPr>
              <a:spLocks/>
            </p:cNvSpPr>
            <p:nvPr userDrawn="1"/>
          </p:nvSpPr>
          <p:spPr bwMode="auto">
            <a:xfrm>
              <a:off x="4389120" y="586302"/>
              <a:ext cx="1859625" cy="720196"/>
            </a:xfrm>
            <a:custGeom>
              <a:avLst/>
              <a:gdLst>
                <a:gd name="T0" fmla="*/ 628 w 1303"/>
                <a:gd name="T1" fmla="*/ 2 h 504"/>
                <a:gd name="T2" fmla="*/ 764 w 1303"/>
                <a:gd name="T3" fmla="*/ 12 h 504"/>
                <a:gd name="T4" fmla="*/ 1052 w 1303"/>
                <a:gd name="T5" fmla="*/ 68 h 504"/>
                <a:gd name="T6" fmla="*/ 1301 w 1303"/>
                <a:gd name="T7" fmla="*/ 159 h 504"/>
                <a:gd name="T8" fmla="*/ 1303 w 1303"/>
                <a:gd name="T9" fmla="*/ 160 h 504"/>
                <a:gd name="T10" fmla="*/ 1272 w 1303"/>
                <a:gd name="T11" fmla="*/ 165 h 504"/>
                <a:gd name="T12" fmla="*/ 1155 w 1303"/>
                <a:gd name="T13" fmla="*/ 183 h 504"/>
                <a:gd name="T14" fmla="*/ 967 w 1303"/>
                <a:gd name="T15" fmla="*/ 219 h 504"/>
                <a:gd name="T16" fmla="*/ 761 w 1303"/>
                <a:gd name="T17" fmla="*/ 270 h 504"/>
                <a:gd name="T18" fmla="*/ 355 w 1303"/>
                <a:gd name="T19" fmla="*/ 391 h 504"/>
                <a:gd name="T20" fmla="*/ 140 w 1303"/>
                <a:gd name="T21" fmla="*/ 460 h 504"/>
                <a:gd name="T22" fmla="*/ 6 w 1303"/>
                <a:gd name="T23" fmla="*/ 503 h 504"/>
                <a:gd name="T24" fmla="*/ 1 w 1303"/>
                <a:gd name="T25" fmla="*/ 504 h 504"/>
                <a:gd name="T26" fmla="*/ 1 w 1303"/>
                <a:gd name="T27" fmla="*/ 496 h 504"/>
                <a:gd name="T28" fmla="*/ 0 w 1303"/>
                <a:gd name="T29" fmla="*/ 76 h 504"/>
                <a:gd name="T30" fmla="*/ 8 w 1303"/>
                <a:gd name="T31" fmla="*/ 66 h 504"/>
                <a:gd name="T32" fmla="*/ 164 w 1303"/>
                <a:gd name="T33" fmla="*/ 36 h 504"/>
                <a:gd name="T34" fmla="*/ 280 w 1303"/>
                <a:gd name="T35" fmla="*/ 18 h 504"/>
                <a:gd name="T36" fmla="*/ 371 w 1303"/>
                <a:gd name="T37" fmla="*/ 9 h 504"/>
                <a:gd name="T38" fmla="*/ 457 w 1303"/>
                <a:gd name="T39" fmla="*/ 3 h 504"/>
                <a:gd name="T40" fmla="*/ 480 w 1303"/>
                <a:gd name="T41" fmla="*/ 2 h 504"/>
                <a:gd name="T42" fmla="*/ 501 w 1303"/>
                <a:gd name="T43" fmla="*/ 2 h 504"/>
                <a:gd name="T44" fmla="*/ 521 w 1303"/>
                <a:gd name="T45" fmla="*/ 0 h 504"/>
                <a:gd name="T46" fmla="*/ 585 w 1303"/>
                <a:gd name="T47" fmla="*/ 0 h 504"/>
                <a:gd name="T48" fmla="*/ 590 w 1303"/>
                <a:gd name="T49" fmla="*/ 2 h 504"/>
                <a:gd name="T50" fmla="*/ 628 w 1303"/>
                <a:gd name="T51" fmla="*/ 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3" h="504">
                  <a:moveTo>
                    <a:pt x="628" y="2"/>
                  </a:moveTo>
                  <a:cubicBezTo>
                    <a:pt x="673" y="4"/>
                    <a:pt x="719" y="7"/>
                    <a:pt x="764" y="12"/>
                  </a:cubicBezTo>
                  <a:cubicBezTo>
                    <a:pt x="861" y="23"/>
                    <a:pt x="957" y="42"/>
                    <a:pt x="1052" y="68"/>
                  </a:cubicBezTo>
                  <a:cubicBezTo>
                    <a:pt x="1137" y="93"/>
                    <a:pt x="1220" y="123"/>
                    <a:pt x="1301" y="159"/>
                  </a:cubicBezTo>
                  <a:cubicBezTo>
                    <a:pt x="1302" y="159"/>
                    <a:pt x="1302" y="160"/>
                    <a:pt x="1303" y="160"/>
                  </a:cubicBezTo>
                  <a:cubicBezTo>
                    <a:pt x="1293" y="164"/>
                    <a:pt x="1282" y="164"/>
                    <a:pt x="1272" y="165"/>
                  </a:cubicBezTo>
                  <a:cubicBezTo>
                    <a:pt x="1233" y="170"/>
                    <a:pt x="1194" y="176"/>
                    <a:pt x="1155" y="183"/>
                  </a:cubicBezTo>
                  <a:cubicBezTo>
                    <a:pt x="1092" y="193"/>
                    <a:pt x="1029" y="205"/>
                    <a:pt x="967" y="219"/>
                  </a:cubicBezTo>
                  <a:cubicBezTo>
                    <a:pt x="898" y="235"/>
                    <a:pt x="829" y="252"/>
                    <a:pt x="761" y="270"/>
                  </a:cubicBezTo>
                  <a:cubicBezTo>
                    <a:pt x="624" y="307"/>
                    <a:pt x="489" y="348"/>
                    <a:pt x="355" y="391"/>
                  </a:cubicBezTo>
                  <a:cubicBezTo>
                    <a:pt x="283" y="414"/>
                    <a:pt x="212" y="437"/>
                    <a:pt x="140" y="460"/>
                  </a:cubicBezTo>
                  <a:cubicBezTo>
                    <a:pt x="95" y="474"/>
                    <a:pt x="51" y="489"/>
                    <a:pt x="6" y="503"/>
                  </a:cubicBezTo>
                  <a:cubicBezTo>
                    <a:pt x="5" y="503"/>
                    <a:pt x="3" y="504"/>
                    <a:pt x="1" y="504"/>
                  </a:cubicBezTo>
                  <a:cubicBezTo>
                    <a:pt x="1" y="501"/>
                    <a:pt x="1" y="499"/>
                    <a:pt x="1" y="496"/>
                  </a:cubicBezTo>
                  <a:cubicBezTo>
                    <a:pt x="1" y="356"/>
                    <a:pt x="1" y="216"/>
                    <a:pt x="0" y="76"/>
                  </a:cubicBezTo>
                  <a:cubicBezTo>
                    <a:pt x="0" y="70"/>
                    <a:pt x="2" y="68"/>
                    <a:pt x="8" y="66"/>
                  </a:cubicBezTo>
                  <a:cubicBezTo>
                    <a:pt x="60" y="55"/>
                    <a:pt x="111" y="44"/>
                    <a:pt x="164" y="36"/>
                  </a:cubicBezTo>
                  <a:cubicBezTo>
                    <a:pt x="202" y="29"/>
                    <a:pt x="241" y="23"/>
                    <a:pt x="280" y="18"/>
                  </a:cubicBezTo>
                  <a:cubicBezTo>
                    <a:pt x="310" y="14"/>
                    <a:pt x="341" y="11"/>
                    <a:pt x="371" y="9"/>
                  </a:cubicBezTo>
                  <a:cubicBezTo>
                    <a:pt x="399" y="6"/>
                    <a:pt x="428" y="3"/>
                    <a:pt x="457" y="3"/>
                  </a:cubicBezTo>
                  <a:cubicBezTo>
                    <a:pt x="465" y="4"/>
                    <a:pt x="472" y="1"/>
                    <a:pt x="480" y="2"/>
                  </a:cubicBezTo>
                  <a:cubicBezTo>
                    <a:pt x="487" y="2"/>
                    <a:pt x="494" y="2"/>
                    <a:pt x="501" y="2"/>
                  </a:cubicBezTo>
                  <a:cubicBezTo>
                    <a:pt x="507" y="1"/>
                    <a:pt x="514" y="3"/>
                    <a:pt x="521" y="0"/>
                  </a:cubicBezTo>
                  <a:cubicBezTo>
                    <a:pt x="542" y="0"/>
                    <a:pt x="564" y="0"/>
                    <a:pt x="585" y="0"/>
                  </a:cubicBezTo>
                  <a:cubicBezTo>
                    <a:pt x="587" y="2"/>
                    <a:pt x="589" y="2"/>
                    <a:pt x="590" y="2"/>
                  </a:cubicBezTo>
                  <a:cubicBezTo>
                    <a:pt x="603" y="2"/>
                    <a:pt x="615" y="2"/>
                    <a:pt x="628" y="2"/>
                  </a:cubicBezTo>
                  <a:close/>
                </a:path>
              </a:pathLst>
            </a:custGeom>
            <a:solidFill>
              <a:srgbClr val="8FB1C0">
                <a:alpha val="4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nl-BE"/>
            </a:p>
          </p:txBody>
        </p:sp>
      </p:grp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26" y="265009"/>
            <a:ext cx="2074164" cy="7665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81796" y="2997799"/>
            <a:ext cx="2317898" cy="1037606"/>
          </a:xfrm>
        </p:spPr>
        <p:txBody>
          <a:bodyPr anchor="t" anchorCtr="0">
            <a:normAutofit/>
          </a:bodyPr>
          <a:lstStyle>
            <a:lvl1pPr algn="l">
              <a:defRPr sz="25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508206" y="2423108"/>
            <a:ext cx="3877339" cy="44125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buNone/>
              <a:defRPr sz="2900" b="1" cap="none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38919" y="4699342"/>
            <a:ext cx="2057400" cy="192122"/>
          </a:xfr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115701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el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1712171"/>
            <a:ext cx="4445000" cy="2726479"/>
            <a:chOff x="4389120" y="586302"/>
            <a:chExt cx="4282714" cy="2626936"/>
          </a:xfrm>
        </p:grpSpPr>
        <p:sp>
          <p:nvSpPr>
            <p:cNvPr id="16" name="Freeform 5"/>
            <p:cNvSpPr>
              <a:spLocks/>
            </p:cNvSpPr>
            <p:nvPr userDrawn="1"/>
          </p:nvSpPr>
          <p:spPr bwMode="auto">
            <a:xfrm>
              <a:off x="4389120" y="1443999"/>
              <a:ext cx="4282714" cy="1769239"/>
            </a:xfrm>
            <a:custGeom>
              <a:avLst/>
              <a:gdLst>
                <a:gd name="T0" fmla="*/ 3000 w 3000"/>
                <a:gd name="T1" fmla="*/ 698 h 1238"/>
                <a:gd name="T2" fmla="*/ 2933 w 3000"/>
                <a:gd name="T3" fmla="*/ 711 h 1238"/>
                <a:gd name="T4" fmla="*/ 2794 w 3000"/>
                <a:gd name="T5" fmla="*/ 738 h 1238"/>
                <a:gd name="T6" fmla="*/ 2550 w 3000"/>
                <a:gd name="T7" fmla="*/ 785 h 1238"/>
                <a:gd name="T8" fmla="*/ 2331 w 3000"/>
                <a:gd name="T9" fmla="*/ 828 h 1238"/>
                <a:gd name="T10" fmla="*/ 2073 w 3000"/>
                <a:gd name="T11" fmla="*/ 878 h 1238"/>
                <a:gd name="T12" fmla="*/ 1884 w 3000"/>
                <a:gd name="T13" fmla="*/ 915 h 1238"/>
                <a:gd name="T14" fmla="*/ 1638 w 3000"/>
                <a:gd name="T15" fmla="*/ 962 h 1238"/>
                <a:gd name="T16" fmla="*/ 1459 w 3000"/>
                <a:gd name="T17" fmla="*/ 996 h 1238"/>
                <a:gd name="T18" fmla="*/ 1235 w 3000"/>
                <a:gd name="T19" fmla="*/ 1037 h 1238"/>
                <a:gd name="T20" fmla="*/ 1048 w 3000"/>
                <a:gd name="T21" fmla="*/ 1071 h 1238"/>
                <a:gd name="T22" fmla="*/ 854 w 3000"/>
                <a:gd name="T23" fmla="*/ 1105 h 1238"/>
                <a:gd name="T24" fmla="*/ 671 w 3000"/>
                <a:gd name="T25" fmla="*/ 1135 h 1238"/>
                <a:gd name="T26" fmla="*/ 501 w 3000"/>
                <a:gd name="T27" fmla="*/ 1163 h 1238"/>
                <a:gd name="T28" fmla="*/ 355 w 3000"/>
                <a:gd name="T29" fmla="*/ 1186 h 1238"/>
                <a:gd name="T30" fmla="*/ 253 w 3000"/>
                <a:gd name="T31" fmla="*/ 1202 h 1238"/>
                <a:gd name="T32" fmla="*/ 135 w 3000"/>
                <a:gd name="T33" fmla="*/ 1220 h 1238"/>
                <a:gd name="T34" fmla="*/ 5 w 3000"/>
                <a:gd name="T35" fmla="*/ 1238 h 1238"/>
                <a:gd name="T36" fmla="*/ 0 w 3000"/>
                <a:gd name="T37" fmla="*/ 1233 h 1238"/>
                <a:gd name="T38" fmla="*/ 1 w 3000"/>
                <a:gd name="T39" fmla="*/ 1229 h 1238"/>
                <a:gd name="T40" fmla="*/ 0 w 3000"/>
                <a:gd name="T41" fmla="*/ 368 h 1238"/>
                <a:gd name="T42" fmla="*/ 10 w 3000"/>
                <a:gd name="T43" fmla="*/ 356 h 1238"/>
                <a:gd name="T44" fmla="*/ 440 w 3000"/>
                <a:gd name="T45" fmla="*/ 238 h 1238"/>
                <a:gd name="T46" fmla="*/ 865 w 3000"/>
                <a:gd name="T47" fmla="*/ 127 h 1238"/>
                <a:gd name="T48" fmla="*/ 1175 w 3000"/>
                <a:gd name="T49" fmla="*/ 57 h 1238"/>
                <a:gd name="T50" fmla="*/ 1373 w 3000"/>
                <a:gd name="T51" fmla="*/ 22 h 1238"/>
                <a:gd name="T52" fmla="*/ 1471 w 3000"/>
                <a:gd name="T53" fmla="*/ 11 h 1238"/>
                <a:gd name="T54" fmla="*/ 1552 w 3000"/>
                <a:gd name="T55" fmla="*/ 5 h 1238"/>
                <a:gd name="T56" fmla="*/ 1722 w 3000"/>
                <a:gd name="T57" fmla="*/ 1 h 1238"/>
                <a:gd name="T58" fmla="*/ 1804 w 3000"/>
                <a:gd name="T59" fmla="*/ 5 h 1238"/>
                <a:gd name="T60" fmla="*/ 1915 w 3000"/>
                <a:gd name="T61" fmla="*/ 17 h 1238"/>
                <a:gd name="T62" fmla="*/ 2301 w 3000"/>
                <a:gd name="T63" fmla="*/ 118 h 1238"/>
                <a:gd name="T64" fmla="*/ 2654 w 3000"/>
                <a:gd name="T65" fmla="*/ 324 h 1238"/>
                <a:gd name="T66" fmla="*/ 2826 w 3000"/>
                <a:gd name="T67" fmla="*/ 481 h 1238"/>
                <a:gd name="T68" fmla="*/ 2995 w 3000"/>
                <a:gd name="T69" fmla="*/ 690 h 1238"/>
                <a:gd name="T70" fmla="*/ 3000 w 3000"/>
                <a:gd name="T71" fmla="*/ 696 h 1238"/>
                <a:gd name="T72" fmla="*/ 3000 w 3000"/>
                <a:gd name="T73" fmla="*/ 698 h 1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000" h="1238">
                  <a:moveTo>
                    <a:pt x="3000" y="698"/>
                  </a:moveTo>
                  <a:cubicBezTo>
                    <a:pt x="2978" y="702"/>
                    <a:pt x="2955" y="707"/>
                    <a:pt x="2933" y="711"/>
                  </a:cubicBezTo>
                  <a:cubicBezTo>
                    <a:pt x="2887" y="720"/>
                    <a:pt x="2840" y="729"/>
                    <a:pt x="2794" y="738"/>
                  </a:cubicBezTo>
                  <a:cubicBezTo>
                    <a:pt x="2713" y="753"/>
                    <a:pt x="2632" y="769"/>
                    <a:pt x="2550" y="785"/>
                  </a:cubicBezTo>
                  <a:cubicBezTo>
                    <a:pt x="2477" y="799"/>
                    <a:pt x="2404" y="813"/>
                    <a:pt x="2331" y="828"/>
                  </a:cubicBezTo>
                  <a:cubicBezTo>
                    <a:pt x="2245" y="844"/>
                    <a:pt x="2159" y="861"/>
                    <a:pt x="2073" y="878"/>
                  </a:cubicBezTo>
                  <a:cubicBezTo>
                    <a:pt x="2010" y="890"/>
                    <a:pt x="1947" y="903"/>
                    <a:pt x="1884" y="915"/>
                  </a:cubicBezTo>
                  <a:cubicBezTo>
                    <a:pt x="1802" y="931"/>
                    <a:pt x="1720" y="946"/>
                    <a:pt x="1638" y="962"/>
                  </a:cubicBezTo>
                  <a:cubicBezTo>
                    <a:pt x="1578" y="973"/>
                    <a:pt x="1519" y="985"/>
                    <a:pt x="1459" y="996"/>
                  </a:cubicBezTo>
                  <a:cubicBezTo>
                    <a:pt x="1384" y="1010"/>
                    <a:pt x="1310" y="1023"/>
                    <a:pt x="1235" y="1037"/>
                  </a:cubicBezTo>
                  <a:cubicBezTo>
                    <a:pt x="1173" y="1048"/>
                    <a:pt x="1110" y="1060"/>
                    <a:pt x="1048" y="1071"/>
                  </a:cubicBezTo>
                  <a:cubicBezTo>
                    <a:pt x="983" y="1082"/>
                    <a:pt x="919" y="1093"/>
                    <a:pt x="854" y="1105"/>
                  </a:cubicBezTo>
                  <a:cubicBezTo>
                    <a:pt x="793" y="1115"/>
                    <a:pt x="732" y="1125"/>
                    <a:pt x="671" y="1135"/>
                  </a:cubicBezTo>
                  <a:cubicBezTo>
                    <a:pt x="614" y="1145"/>
                    <a:pt x="558" y="1154"/>
                    <a:pt x="501" y="1163"/>
                  </a:cubicBezTo>
                  <a:cubicBezTo>
                    <a:pt x="452" y="1171"/>
                    <a:pt x="403" y="1179"/>
                    <a:pt x="355" y="1186"/>
                  </a:cubicBezTo>
                  <a:cubicBezTo>
                    <a:pt x="321" y="1192"/>
                    <a:pt x="287" y="1197"/>
                    <a:pt x="253" y="1202"/>
                  </a:cubicBezTo>
                  <a:cubicBezTo>
                    <a:pt x="214" y="1208"/>
                    <a:pt x="175" y="1214"/>
                    <a:pt x="135" y="1220"/>
                  </a:cubicBezTo>
                  <a:cubicBezTo>
                    <a:pt x="92" y="1226"/>
                    <a:pt x="49" y="1232"/>
                    <a:pt x="5" y="1238"/>
                  </a:cubicBezTo>
                  <a:cubicBezTo>
                    <a:pt x="2" y="1238"/>
                    <a:pt x="0" y="1237"/>
                    <a:pt x="0" y="1233"/>
                  </a:cubicBezTo>
                  <a:cubicBezTo>
                    <a:pt x="1" y="1232"/>
                    <a:pt x="1" y="1230"/>
                    <a:pt x="1" y="1229"/>
                  </a:cubicBezTo>
                  <a:cubicBezTo>
                    <a:pt x="1" y="942"/>
                    <a:pt x="1" y="655"/>
                    <a:pt x="0" y="368"/>
                  </a:cubicBezTo>
                  <a:cubicBezTo>
                    <a:pt x="0" y="360"/>
                    <a:pt x="3" y="358"/>
                    <a:pt x="10" y="356"/>
                  </a:cubicBezTo>
                  <a:cubicBezTo>
                    <a:pt x="153" y="317"/>
                    <a:pt x="296" y="278"/>
                    <a:pt x="440" y="238"/>
                  </a:cubicBezTo>
                  <a:cubicBezTo>
                    <a:pt x="581" y="200"/>
                    <a:pt x="722" y="162"/>
                    <a:pt x="865" y="127"/>
                  </a:cubicBezTo>
                  <a:cubicBezTo>
                    <a:pt x="968" y="102"/>
                    <a:pt x="1071" y="78"/>
                    <a:pt x="1175" y="57"/>
                  </a:cubicBezTo>
                  <a:cubicBezTo>
                    <a:pt x="1240" y="43"/>
                    <a:pt x="1306" y="31"/>
                    <a:pt x="1373" y="22"/>
                  </a:cubicBezTo>
                  <a:cubicBezTo>
                    <a:pt x="1406" y="17"/>
                    <a:pt x="1438" y="13"/>
                    <a:pt x="1471" y="11"/>
                  </a:cubicBezTo>
                  <a:cubicBezTo>
                    <a:pt x="1498" y="9"/>
                    <a:pt x="1525" y="7"/>
                    <a:pt x="1552" y="5"/>
                  </a:cubicBezTo>
                  <a:cubicBezTo>
                    <a:pt x="1609" y="1"/>
                    <a:pt x="1665" y="0"/>
                    <a:pt x="1722" y="1"/>
                  </a:cubicBezTo>
                  <a:cubicBezTo>
                    <a:pt x="1749" y="2"/>
                    <a:pt x="1777" y="3"/>
                    <a:pt x="1804" y="5"/>
                  </a:cubicBezTo>
                  <a:cubicBezTo>
                    <a:pt x="1841" y="8"/>
                    <a:pt x="1878" y="12"/>
                    <a:pt x="1915" y="17"/>
                  </a:cubicBezTo>
                  <a:cubicBezTo>
                    <a:pt x="2048" y="33"/>
                    <a:pt x="2177" y="67"/>
                    <a:pt x="2301" y="118"/>
                  </a:cubicBezTo>
                  <a:cubicBezTo>
                    <a:pt x="2429" y="170"/>
                    <a:pt x="2546" y="239"/>
                    <a:pt x="2654" y="324"/>
                  </a:cubicBezTo>
                  <a:cubicBezTo>
                    <a:pt x="2716" y="372"/>
                    <a:pt x="2773" y="425"/>
                    <a:pt x="2826" y="481"/>
                  </a:cubicBezTo>
                  <a:cubicBezTo>
                    <a:pt x="2888" y="547"/>
                    <a:pt x="2944" y="617"/>
                    <a:pt x="2995" y="690"/>
                  </a:cubicBezTo>
                  <a:cubicBezTo>
                    <a:pt x="2997" y="693"/>
                    <a:pt x="2997" y="695"/>
                    <a:pt x="3000" y="696"/>
                  </a:cubicBezTo>
                  <a:cubicBezTo>
                    <a:pt x="3000" y="697"/>
                    <a:pt x="3000" y="697"/>
                    <a:pt x="3000" y="69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nl-BE"/>
            </a:p>
          </p:txBody>
        </p:sp>
        <p:sp>
          <p:nvSpPr>
            <p:cNvPr id="17" name="Freeform 6"/>
            <p:cNvSpPr>
              <a:spLocks/>
            </p:cNvSpPr>
            <p:nvPr userDrawn="1"/>
          </p:nvSpPr>
          <p:spPr bwMode="auto">
            <a:xfrm>
              <a:off x="4389120" y="586302"/>
              <a:ext cx="1859625" cy="720196"/>
            </a:xfrm>
            <a:custGeom>
              <a:avLst/>
              <a:gdLst>
                <a:gd name="T0" fmla="*/ 628 w 1303"/>
                <a:gd name="T1" fmla="*/ 2 h 504"/>
                <a:gd name="T2" fmla="*/ 764 w 1303"/>
                <a:gd name="T3" fmla="*/ 12 h 504"/>
                <a:gd name="T4" fmla="*/ 1052 w 1303"/>
                <a:gd name="T5" fmla="*/ 68 h 504"/>
                <a:gd name="T6" fmla="*/ 1301 w 1303"/>
                <a:gd name="T7" fmla="*/ 159 h 504"/>
                <a:gd name="T8" fmla="*/ 1303 w 1303"/>
                <a:gd name="T9" fmla="*/ 160 h 504"/>
                <a:gd name="T10" fmla="*/ 1272 w 1303"/>
                <a:gd name="T11" fmla="*/ 165 h 504"/>
                <a:gd name="T12" fmla="*/ 1155 w 1303"/>
                <a:gd name="T13" fmla="*/ 183 h 504"/>
                <a:gd name="T14" fmla="*/ 967 w 1303"/>
                <a:gd name="T15" fmla="*/ 219 h 504"/>
                <a:gd name="T16" fmla="*/ 761 w 1303"/>
                <a:gd name="T17" fmla="*/ 270 h 504"/>
                <a:gd name="T18" fmla="*/ 355 w 1303"/>
                <a:gd name="T19" fmla="*/ 391 h 504"/>
                <a:gd name="T20" fmla="*/ 140 w 1303"/>
                <a:gd name="T21" fmla="*/ 460 h 504"/>
                <a:gd name="T22" fmla="*/ 6 w 1303"/>
                <a:gd name="T23" fmla="*/ 503 h 504"/>
                <a:gd name="T24" fmla="*/ 1 w 1303"/>
                <a:gd name="T25" fmla="*/ 504 h 504"/>
                <a:gd name="T26" fmla="*/ 1 w 1303"/>
                <a:gd name="T27" fmla="*/ 496 h 504"/>
                <a:gd name="T28" fmla="*/ 0 w 1303"/>
                <a:gd name="T29" fmla="*/ 76 h 504"/>
                <a:gd name="T30" fmla="*/ 8 w 1303"/>
                <a:gd name="T31" fmla="*/ 66 h 504"/>
                <a:gd name="T32" fmla="*/ 164 w 1303"/>
                <a:gd name="T33" fmla="*/ 36 h 504"/>
                <a:gd name="T34" fmla="*/ 280 w 1303"/>
                <a:gd name="T35" fmla="*/ 18 h 504"/>
                <a:gd name="T36" fmla="*/ 371 w 1303"/>
                <a:gd name="T37" fmla="*/ 9 h 504"/>
                <a:gd name="T38" fmla="*/ 457 w 1303"/>
                <a:gd name="T39" fmla="*/ 3 h 504"/>
                <a:gd name="T40" fmla="*/ 480 w 1303"/>
                <a:gd name="T41" fmla="*/ 2 h 504"/>
                <a:gd name="T42" fmla="*/ 501 w 1303"/>
                <a:gd name="T43" fmla="*/ 2 h 504"/>
                <a:gd name="T44" fmla="*/ 521 w 1303"/>
                <a:gd name="T45" fmla="*/ 0 h 504"/>
                <a:gd name="T46" fmla="*/ 585 w 1303"/>
                <a:gd name="T47" fmla="*/ 0 h 504"/>
                <a:gd name="T48" fmla="*/ 590 w 1303"/>
                <a:gd name="T49" fmla="*/ 2 h 504"/>
                <a:gd name="T50" fmla="*/ 628 w 1303"/>
                <a:gd name="T51" fmla="*/ 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3" h="504">
                  <a:moveTo>
                    <a:pt x="628" y="2"/>
                  </a:moveTo>
                  <a:cubicBezTo>
                    <a:pt x="673" y="4"/>
                    <a:pt x="719" y="7"/>
                    <a:pt x="764" y="12"/>
                  </a:cubicBezTo>
                  <a:cubicBezTo>
                    <a:pt x="861" y="23"/>
                    <a:pt x="957" y="42"/>
                    <a:pt x="1052" y="68"/>
                  </a:cubicBezTo>
                  <a:cubicBezTo>
                    <a:pt x="1137" y="93"/>
                    <a:pt x="1220" y="123"/>
                    <a:pt x="1301" y="159"/>
                  </a:cubicBezTo>
                  <a:cubicBezTo>
                    <a:pt x="1302" y="159"/>
                    <a:pt x="1302" y="160"/>
                    <a:pt x="1303" y="160"/>
                  </a:cubicBezTo>
                  <a:cubicBezTo>
                    <a:pt x="1293" y="164"/>
                    <a:pt x="1282" y="164"/>
                    <a:pt x="1272" y="165"/>
                  </a:cubicBezTo>
                  <a:cubicBezTo>
                    <a:pt x="1233" y="170"/>
                    <a:pt x="1194" y="176"/>
                    <a:pt x="1155" y="183"/>
                  </a:cubicBezTo>
                  <a:cubicBezTo>
                    <a:pt x="1092" y="193"/>
                    <a:pt x="1029" y="205"/>
                    <a:pt x="967" y="219"/>
                  </a:cubicBezTo>
                  <a:cubicBezTo>
                    <a:pt x="898" y="235"/>
                    <a:pt x="829" y="252"/>
                    <a:pt x="761" y="270"/>
                  </a:cubicBezTo>
                  <a:cubicBezTo>
                    <a:pt x="624" y="307"/>
                    <a:pt x="489" y="348"/>
                    <a:pt x="355" y="391"/>
                  </a:cubicBezTo>
                  <a:cubicBezTo>
                    <a:pt x="283" y="414"/>
                    <a:pt x="212" y="437"/>
                    <a:pt x="140" y="460"/>
                  </a:cubicBezTo>
                  <a:cubicBezTo>
                    <a:pt x="95" y="474"/>
                    <a:pt x="51" y="489"/>
                    <a:pt x="6" y="503"/>
                  </a:cubicBezTo>
                  <a:cubicBezTo>
                    <a:pt x="5" y="503"/>
                    <a:pt x="3" y="504"/>
                    <a:pt x="1" y="504"/>
                  </a:cubicBezTo>
                  <a:cubicBezTo>
                    <a:pt x="1" y="501"/>
                    <a:pt x="1" y="499"/>
                    <a:pt x="1" y="496"/>
                  </a:cubicBezTo>
                  <a:cubicBezTo>
                    <a:pt x="1" y="356"/>
                    <a:pt x="1" y="216"/>
                    <a:pt x="0" y="76"/>
                  </a:cubicBezTo>
                  <a:cubicBezTo>
                    <a:pt x="0" y="70"/>
                    <a:pt x="2" y="68"/>
                    <a:pt x="8" y="66"/>
                  </a:cubicBezTo>
                  <a:cubicBezTo>
                    <a:pt x="60" y="55"/>
                    <a:pt x="111" y="44"/>
                    <a:pt x="164" y="36"/>
                  </a:cubicBezTo>
                  <a:cubicBezTo>
                    <a:pt x="202" y="29"/>
                    <a:pt x="241" y="23"/>
                    <a:pt x="280" y="18"/>
                  </a:cubicBezTo>
                  <a:cubicBezTo>
                    <a:pt x="310" y="14"/>
                    <a:pt x="341" y="11"/>
                    <a:pt x="371" y="9"/>
                  </a:cubicBezTo>
                  <a:cubicBezTo>
                    <a:pt x="399" y="6"/>
                    <a:pt x="428" y="3"/>
                    <a:pt x="457" y="3"/>
                  </a:cubicBezTo>
                  <a:cubicBezTo>
                    <a:pt x="465" y="4"/>
                    <a:pt x="472" y="1"/>
                    <a:pt x="480" y="2"/>
                  </a:cubicBezTo>
                  <a:cubicBezTo>
                    <a:pt x="487" y="2"/>
                    <a:pt x="494" y="2"/>
                    <a:pt x="501" y="2"/>
                  </a:cubicBezTo>
                  <a:cubicBezTo>
                    <a:pt x="507" y="1"/>
                    <a:pt x="514" y="3"/>
                    <a:pt x="521" y="0"/>
                  </a:cubicBezTo>
                  <a:cubicBezTo>
                    <a:pt x="542" y="0"/>
                    <a:pt x="564" y="0"/>
                    <a:pt x="585" y="0"/>
                  </a:cubicBezTo>
                  <a:cubicBezTo>
                    <a:pt x="587" y="2"/>
                    <a:pt x="589" y="2"/>
                    <a:pt x="590" y="2"/>
                  </a:cubicBezTo>
                  <a:cubicBezTo>
                    <a:pt x="603" y="2"/>
                    <a:pt x="615" y="2"/>
                    <a:pt x="628" y="2"/>
                  </a:cubicBezTo>
                  <a:close/>
                </a:path>
              </a:pathLst>
            </a:custGeom>
            <a:solidFill>
              <a:schemeClr val="tx2">
                <a:alpha val="4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nl-BE"/>
            </a:p>
          </p:txBody>
        </p:sp>
      </p:grp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26" y="265009"/>
            <a:ext cx="2074164" cy="7665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81796" y="2997799"/>
            <a:ext cx="2317898" cy="1037606"/>
          </a:xfrm>
        </p:spPr>
        <p:txBody>
          <a:bodyPr anchor="t" anchorCtr="0">
            <a:normAutofit/>
          </a:bodyPr>
          <a:lstStyle>
            <a:lvl1pPr algn="l">
              <a:defRPr sz="25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508206" y="2423108"/>
            <a:ext cx="3877339" cy="44125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buNone/>
              <a:defRPr sz="2900" b="1" cap="none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38919" y="4699342"/>
            <a:ext cx="2057400" cy="192122"/>
          </a:xfr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909582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076" userDrawn="1">
          <p15:clr>
            <a:srgbClr val="FBAE40"/>
          </p15:clr>
        </p15:guide>
        <p15:guide id="2" orient="horz" pos="279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8" name="Afbeelding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0002"/>
            <a:ext cx="4452079" cy="272689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26" y="265012"/>
            <a:ext cx="2074164" cy="7665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81796" y="2997799"/>
            <a:ext cx="2317898" cy="1037606"/>
          </a:xfrm>
        </p:spPr>
        <p:txBody>
          <a:bodyPr anchor="t" anchorCtr="0">
            <a:normAutofit/>
          </a:bodyPr>
          <a:lstStyle>
            <a:lvl1pPr algn="l">
              <a:defRPr sz="25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38919" y="4699342"/>
            <a:ext cx="2057400" cy="192122"/>
          </a:xfrm>
        </p:spPr>
        <p:txBody>
          <a:bodyPr/>
          <a:lstStyle>
            <a:lvl1pPr algn="l"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4614051" y="1294071"/>
            <a:ext cx="4267681" cy="350653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2400"/>
              </a:spcAft>
              <a:defRPr sz="3200" b="1">
                <a:solidFill>
                  <a:schemeClr val="tx2"/>
                </a:solidFill>
              </a:defRPr>
            </a:lvl1pPr>
            <a:lvl2pPr marL="266700" indent="-260350">
              <a:spcBef>
                <a:spcPts val="0"/>
              </a:spcBef>
              <a:spcAft>
                <a:spcPts val="800"/>
              </a:spcAft>
              <a:buClr>
                <a:schemeClr val="bg2"/>
              </a:buClr>
              <a:buSzPct val="100000"/>
              <a:buFont typeface="+mj-lt"/>
              <a:buAutoNum type="arabicPeriod"/>
              <a:tabLst/>
              <a:defRPr sz="2200" b="1">
                <a:solidFill>
                  <a:schemeClr val="bg2"/>
                </a:solidFill>
              </a:defRPr>
            </a:lvl2pPr>
            <a:lvl3pPr marL="577850" indent="-311150">
              <a:spcBef>
                <a:spcPts val="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+mj-lt"/>
              <a:buAutoNum type="arabicPeriod"/>
              <a:tabLst/>
              <a:defRPr sz="1700" b="0">
                <a:solidFill>
                  <a:schemeClr val="bg1">
                    <a:lumMod val="50000"/>
                  </a:schemeClr>
                </a:solidFill>
              </a:defRPr>
            </a:lvl3pPr>
            <a:lvl4pPr marL="920750" indent="-342900">
              <a:spcBef>
                <a:spcPts val="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+mj-lt"/>
              <a:buAutoNum type="arabicPeriod"/>
              <a:tabLst/>
              <a:defRPr sz="1700" b="0">
                <a:solidFill>
                  <a:schemeClr val="bg1">
                    <a:lumMod val="50000"/>
                  </a:schemeClr>
                </a:solidFill>
              </a:defRPr>
            </a:lvl4pPr>
            <a:lvl5pPr marL="1238250" indent="-342900">
              <a:spcBef>
                <a:spcPts val="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+mj-lt"/>
              <a:buAutoNum type="arabicPeriod"/>
              <a:tabLst/>
              <a:defRPr sz="1700" b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6700" y="40005"/>
            <a:ext cx="8558023" cy="95094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9900" y="1242405"/>
            <a:ext cx="8350100" cy="3523095"/>
          </a:xfrm>
        </p:spPr>
        <p:txBody>
          <a:bodyPr>
            <a:normAutofit/>
          </a:bodyPr>
          <a:lstStyle>
            <a:lvl1pPr>
              <a:defRPr sz="2000" b="1">
                <a:solidFill>
                  <a:srgbClr val="5990A5"/>
                </a:solidFill>
              </a:defRPr>
            </a:lvl1pPr>
            <a:lvl2pPr>
              <a:defRPr sz="1800">
                <a:solidFill>
                  <a:srgbClr val="848A95"/>
                </a:solidFill>
              </a:defRPr>
            </a:lvl2pPr>
            <a:lvl3pPr>
              <a:defRPr sz="1800">
                <a:solidFill>
                  <a:srgbClr val="D77187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28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4201" y="40005"/>
            <a:ext cx="7560000" cy="9509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94201" y="1242405"/>
            <a:ext cx="4224335" cy="29513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‹#›</a:t>
            </a:fld>
            <a:endParaRPr lang="nl-NL"/>
          </a:p>
        </p:txBody>
      </p:sp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5351722" y="1242538"/>
            <a:ext cx="3139817" cy="295156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94201" y="40005"/>
            <a:ext cx="7560000" cy="95094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94201" y="1242405"/>
            <a:ext cx="7555554" cy="29513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500000" y="4765500"/>
            <a:ext cx="4320000" cy="37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NL" smtClean="0"/>
              <a:t>Ongelijkheid in de zorg bij kinderen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794201" y="4765500"/>
            <a:ext cx="2322434" cy="37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nl-NL" sz="800" kern="1200" dirty="0" err="1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Mutualités</a:t>
            </a:r>
            <a:r>
              <a:rPr lang="nl-NL" sz="800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800" kern="1200" dirty="0" err="1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Libres</a:t>
            </a:r>
            <a:r>
              <a:rPr lang="nl-NL" sz="800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/ Onafhankelijke Ziekenfondsen </a:t>
            </a:r>
            <a:r>
              <a:rPr lang="nl-NL" sz="800" b="1" kern="1200" dirty="0" err="1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www.mloz.be</a:t>
            </a:r>
            <a:endParaRPr lang="nl-NL" sz="800" b="1" kern="1200" dirty="0">
              <a:solidFill>
                <a:schemeClr val="bg1">
                  <a:lumMod val="50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endParaRPr lang="nl-NL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434154" y="4951378"/>
            <a:ext cx="2057400" cy="1921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553706" y="4951378"/>
            <a:ext cx="266294" cy="1921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B0A9C-9009-5540-B841-E4C7092DA844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10" name="Afbeelding 8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" y="4570095"/>
            <a:ext cx="626745" cy="57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4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6" r:id="rId3"/>
    <p:sldLayoutId id="2147483660" r:id="rId4"/>
    <p:sldLayoutId id="2147483665" r:id="rId5"/>
    <p:sldLayoutId id="2147483667" r:id="rId6"/>
    <p:sldLayoutId id="2147483662" r:id="rId7"/>
    <p:sldLayoutId id="2147483650" r:id="rId8"/>
    <p:sldLayoutId id="2147483661" r:id="rId9"/>
    <p:sldLayoutId id="2147483653" r:id="rId10"/>
    <p:sldLayoutId id="2147483654" r:id="rId11"/>
    <p:sldLayoutId id="2147483655" r:id="rId12"/>
    <p:sldLayoutId id="2147483663" r:id="rId13"/>
    <p:sldLayoutId id="2147483668" r:id="rId14"/>
    <p:sldLayoutId id="2147483669" r:id="rId15"/>
  </p:sldLayoutIdLst>
  <p:hf hdr="0"/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750"/>
        </a:spcBef>
        <a:buClr>
          <a:schemeClr val="accent4"/>
        </a:buClr>
        <a:buSzPct val="120000"/>
        <a:buFont typeface="Arial"/>
        <a:buNone/>
        <a:tabLst/>
        <a:defRPr sz="13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179388" indent="-173038" algn="l" defTabSz="685800" rtl="0" eaLnBrk="1" latinLnBrk="0" hangingPunct="1">
        <a:lnSpc>
          <a:spcPct val="100000"/>
        </a:lnSpc>
        <a:spcBef>
          <a:spcPts val="375"/>
        </a:spcBef>
        <a:buClr>
          <a:schemeClr val="tx2"/>
        </a:buClr>
        <a:buSzPct val="120000"/>
        <a:buFont typeface="Arial"/>
        <a:buChar char="•"/>
        <a:tabLst/>
        <a:defRPr sz="13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360363" indent="-180975" algn="l" defTabSz="685800" rtl="0" eaLnBrk="1" latinLnBrk="0" hangingPunct="1">
        <a:lnSpc>
          <a:spcPct val="100000"/>
        </a:lnSpc>
        <a:spcBef>
          <a:spcPts val="375"/>
        </a:spcBef>
        <a:buClr>
          <a:schemeClr val="tx2"/>
        </a:buClr>
        <a:buSzPct val="120000"/>
        <a:buFont typeface="Arial"/>
        <a:buChar char="•"/>
        <a:tabLst/>
        <a:defRPr sz="13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534988" indent="-174625" algn="l" defTabSz="685800" rtl="0" eaLnBrk="1" latinLnBrk="0" hangingPunct="1">
        <a:lnSpc>
          <a:spcPct val="100000"/>
        </a:lnSpc>
        <a:spcBef>
          <a:spcPts val="375"/>
        </a:spcBef>
        <a:buClr>
          <a:schemeClr val="tx2"/>
        </a:buClr>
        <a:buSzPct val="120000"/>
        <a:buFont typeface="Arial"/>
        <a:buChar char="•"/>
        <a:tabLst/>
        <a:defRPr sz="13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714375" indent="-179388" algn="l" defTabSz="685800" rtl="0" eaLnBrk="1" latinLnBrk="0" hangingPunct="1">
        <a:lnSpc>
          <a:spcPct val="100000"/>
        </a:lnSpc>
        <a:spcBef>
          <a:spcPts val="375"/>
        </a:spcBef>
        <a:buClr>
          <a:schemeClr val="tx2"/>
        </a:buClr>
        <a:buSzPct val="120000"/>
        <a:buFont typeface="Arial"/>
        <a:buChar char="•"/>
        <a:tabLst/>
        <a:defRPr sz="13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569" userDrawn="1">
          <p15:clr>
            <a:srgbClr val="F26B43"/>
          </p15:clr>
        </p15:guide>
        <p15:guide id="2" orient="horz" pos="8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ww.mloz.be/nl/content/1-op-de-7-babys-niet-opgevolgd-door-pediater-huisart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oz.be/nl/content/tandzorg-belgie-de-periode-2011-2015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mloz.be/nl/content/ik-ben-7-jaar-en-heb-1-gaatje-mijn-tanden-meer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mloz.be/nl/content/jaarlijks-belandt-1-op-de-10-kinderen-het-ziekenhuis-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oz.be/nl/content/geneesmiddelengebruik-bij-adolescenten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mloz.be/nl/content/hoe-zit-het-met-de-seksuele-gezondheid-van-onze-jongeren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oz.be/nl/content/hoe-zit-het-met-de-seksuele-gezondheid-van-onze-jongeren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ziv.fgov.be/nl/themas/kost-terugbetaling/financiele-toegankelijkheid/Paginas/verhoogde-tegemoetkoming-betere-vergoeding-medische-kosten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ondpanon.riziv.fgov.be/analytics/Portal/main.do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oz.be/sites/default/files/publications/studie_geneesmiddelen_bij_zwangere_vrouwen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mloz.be/nl/content/1-op-de-7-babys-niet-opgevolgd-door-pediater-huisart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mloz.be/nl/content/1-op-de-7-babys-niet-opgevolgd-door-pediater-huisar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8206" y="2033421"/>
            <a:ext cx="6858000" cy="146713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fr-BE" dirty="0" err="1" smtClean="0"/>
              <a:t>Ongelijkheid</a:t>
            </a:r>
            <a:r>
              <a:rPr lang="fr-BE" dirty="0" smtClean="0"/>
              <a:t> </a:t>
            </a:r>
            <a:r>
              <a:rPr lang="fr-BE" dirty="0"/>
              <a:t/>
            </a:r>
            <a:br>
              <a:rPr lang="fr-BE" dirty="0"/>
            </a:br>
            <a:r>
              <a:rPr lang="fr-BE" dirty="0" smtClean="0"/>
              <a:t>in de </a:t>
            </a:r>
            <a:r>
              <a:rPr lang="fr-BE" dirty="0" err="1" smtClean="0"/>
              <a:t>zorg</a:t>
            </a:r>
            <a:r>
              <a:rPr lang="fr-BE" dirty="0" smtClean="0"/>
              <a:t> </a:t>
            </a:r>
            <a:r>
              <a:rPr lang="fr-BE" dirty="0" err="1" smtClean="0"/>
              <a:t>bij</a:t>
            </a:r>
            <a:r>
              <a:rPr lang="fr-BE" dirty="0" smtClean="0"/>
              <a:t> </a:t>
            </a:r>
            <a:r>
              <a:rPr lang="fr-BE" dirty="0" err="1" smtClean="0"/>
              <a:t>kwetsbare</a:t>
            </a:r>
            <a:r>
              <a:rPr lang="fr-BE" dirty="0" smtClean="0"/>
              <a:t> </a:t>
            </a:r>
            <a:r>
              <a:rPr lang="fr-BE" dirty="0" err="1" smtClean="0"/>
              <a:t>kinderen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51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4081341"/>
              </p:ext>
            </p:extLst>
          </p:nvPr>
        </p:nvGraphicFramePr>
        <p:xfrm>
          <a:off x="397297" y="1197204"/>
          <a:ext cx="4489028" cy="3139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10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Tandartsbezoeken</a:t>
            </a:r>
            <a:r>
              <a:rPr lang="fr-BE" dirty="0" smtClean="0"/>
              <a:t> </a:t>
            </a:r>
            <a:r>
              <a:rPr lang="fr-BE" sz="2800" dirty="0" smtClean="0"/>
              <a:t>(2011 – 2015)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97297" y="4336597"/>
            <a:ext cx="5535778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825" dirty="0" err="1"/>
              <a:t>Studie</a:t>
            </a:r>
            <a:r>
              <a:rPr lang="fr-BE" sz="825" dirty="0"/>
              <a:t>: </a:t>
            </a:r>
            <a:r>
              <a:rPr lang="fr-BE" sz="825" dirty="0">
                <a:hlinkClick r:id="rId4"/>
              </a:rPr>
              <a:t>https://www.mloz.be/nl/content/1-op-de-7-babys-niet-opgevolgd-door-pediater-huisarts</a:t>
            </a:r>
            <a:r>
              <a:rPr lang="fr-BE" sz="825" dirty="0"/>
              <a:t> </a:t>
            </a:r>
            <a:endParaRPr lang="en-US" sz="825" dirty="0"/>
          </a:p>
        </p:txBody>
      </p:sp>
    </p:spTree>
    <p:extLst>
      <p:ext uri="{BB962C8B-B14F-4D97-AF65-F5344CB8AC3E}">
        <p14:creationId xmlns:p14="http://schemas.microsoft.com/office/powerpoint/2010/main" val="237828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708" y="40005"/>
            <a:ext cx="8511005" cy="950940"/>
          </a:xfrm>
        </p:spPr>
        <p:txBody>
          <a:bodyPr/>
          <a:lstStyle/>
          <a:p>
            <a:r>
              <a:rPr lang="fr-BE" dirty="0" err="1" smtClean="0"/>
              <a:t>Tandartsbezoeken</a:t>
            </a:r>
            <a:r>
              <a:rPr lang="fr-BE" dirty="0" smtClean="0"/>
              <a:t> </a:t>
            </a:r>
            <a:r>
              <a:rPr lang="fr-BE" dirty="0" err="1" smtClean="0"/>
              <a:t>voor</a:t>
            </a:r>
            <a:r>
              <a:rPr lang="fr-BE" dirty="0" smtClean="0"/>
              <a:t> </a:t>
            </a:r>
            <a:r>
              <a:rPr lang="fr-BE" dirty="0" err="1" smtClean="0"/>
              <a:t>cariës</a:t>
            </a:r>
            <a:r>
              <a:rPr lang="fr-BE" dirty="0" smtClean="0"/>
              <a:t> </a:t>
            </a:r>
            <a:r>
              <a:rPr lang="fr-BE" sz="2800" dirty="0" smtClean="0"/>
              <a:t>(2011 – 2015)</a:t>
            </a:r>
            <a:endParaRPr lang="en-U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1068266"/>
              </p:ext>
            </p:extLst>
          </p:nvPr>
        </p:nvGraphicFramePr>
        <p:xfrm>
          <a:off x="896018" y="1580604"/>
          <a:ext cx="5904411" cy="29864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8232"/>
                <a:gridCol w="1330217"/>
                <a:gridCol w="1934334"/>
                <a:gridCol w="1431628"/>
              </a:tblGrid>
              <a:tr h="532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err="1">
                          <a:effectLst/>
                        </a:rPr>
                        <a:t>Statuut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err="1">
                          <a:effectLst/>
                        </a:rPr>
                        <a:t>Leeftijd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dirty="0" smtClean="0">
                          <a:effectLst/>
                        </a:rPr>
                        <a:t>% met eerste</a:t>
                      </a:r>
                      <a:r>
                        <a:rPr lang="nl-BE" sz="1400" baseline="0" dirty="0" smtClean="0">
                          <a:effectLst/>
                        </a:rPr>
                        <a:t> gaatje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dirty="0">
                          <a:effectLst/>
                        </a:rPr>
                        <a:t>Totaal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</a:tr>
              <a:tr h="204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effectLst/>
                        </a:rPr>
                        <a:t>VT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0-1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</a:tr>
              <a:tr h="2045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1-2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0,3%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b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</a:rPr>
                        <a:t>24%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</a:tr>
              <a:tr h="204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2-3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1,9%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3-4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8,4%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4-5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13,0%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err="1" smtClean="0">
                          <a:effectLst/>
                        </a:rPr>
                        <a:t>Geen</a:t>
                      </a:r>
                      <a:r>
                        <a:rPr lang="fr-BE" sz="1400" dirty="0" smtClean="0">
                          <a:effectLst/>
                        </a:rPr>
                        <a:t> VT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0-1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0,0%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b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effectLst/>
                        </a:rPr>
                        <a:t>12%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</a:tr>
              <a:tr h="204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1-2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0,1%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2-3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0,8%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3-4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4,7%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4-5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6,5%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6" marR="52166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896018" y="1035968"/>
            <a:ext cx="4638675" cy="638175"/>
          </a:xfrm>
        </p:spPr>
        <p:txBody>
          <a:bodyPr>
            <a:normAutofit/>
          </a:bodyPr>
          <a:lstStyle/>
          <a:p>
            <a:r>
              <a:rPr lang="nl-BE" sz="1500" b="0" dirty="0"/>
              <a:t>Leeftijd waarop het eerste gaatje behandeld wordt. Kinderen geboren in 2011. Periode 2011-2015. </a:t>
            </a:r>
            <a:endParaRPr lang="en-US" sz="15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6879397" y="2658931"/>
            <a:ext cx="180740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825" dirty="0" err="1"/>
              <a:t>Studie</a:t>
            </a:r>
            <a:r>
              <a:rPr lang="fr-BE" sz="825" dirty="0"/>
              <a:t>: </a:t>
            </a:r>
            <a:r>
              <a:rPr lang="fr-BE" sz="825" dirty="0">
                <a:hlinkClick r:id="rId3"/>
              </a:rPr>
              <a:t>https</a:t>
            </a:r>
            <a:r>
              <a:rPr lang="fr-BE" sz="825" dirty="0" smtClean="0">
                <a:hlinkClick r:id="rId3"/>
              </a:rPr>
              <a:t>://</a:t>
            </a:r>
            <a:r>
              <a:rPr lang="fr-BE" sz="825" dirty="0"/>
              <a:t> </a:t>
            </a:r>
            <a:r>
              <a:rPr lang="fr-BE" sz="825" dirty="0">
                <a:hlinkClick r:id="rId4"/>
              </a:rPr>
              <a:t>https://</a:t>
            </a:r>
            <a:r>
              <a:rPr lang="fr-BE" sz="825" dirty="0" smtClean="0">
                <a:hlinkClick r:id="rId4"/>
              </a:rPr>
              <a:t>www.mloz.be/nl/content/ik-ben-7-jaar-en-heb-1-gaatje-mijn-tanden-meer</a:t>
            </a:r>
            <a:r>
              <a:rPr lang="fr-BE" sz="825" dirty="0" smtClean="0"/>
              <a:t> </a:t>
            </a:r>
            <a:endParaRPr lang="en-US" sz="825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Ongelijkheid in de zorg bij kinderen</a:t>
            </a:r>
            <a:endParaRPr lang="nl-NL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84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Hospitalisaties</a:t>
            </a:r>
            <a:r>
              <a:rPr lang="fr-BE" dirty="0" smtClean="0"/>
              <a:t> (2015 – 2016)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111697"/>
              </p:ext>
            </p:extLst>
          </p:nvPr>
        </p:nvGraphicFramePr>
        <p:xfrm>
          <a:off x="307775" y="1326141"/>
          <a:ext cx="4411296" cy="2951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37680" y="1432356"/>
            <a:ext cx="403315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BE" sz="1600" dirty="0" err="1" smtClean="0">
                <a:solidFill>
                  <a:srgbClr val="5990A5"/>
                </a:solidFill>
              </a:rPr>
              <a:t>Klassieke</a:t>
            </a:r>
            <a:r>
              <a:rPr lang="fr-BE" sz="1600" dirty="0" smtClean="0">
                <a:solidFill>
                  <a:srgbClr val="5990A5"/>
                </a:solidFill>
              </a:rPr>
              <a:t> </a:t>
            </a:r>
            <a:r>
              <a:rPr lang="fr-BE" sz="1600" dirty="0" err="1">
                <a:solidFill>
                  <a:srgbClr val="5990A5"/>
                </a:solidFill>
              </a:rPr>
              <a:t>Hospitalisaties</a:t>
            </a:r>
            <a:r>
              <a:rPr lang="fr-BE" sz="1600" dirty="0">
                <a:solidFill>
                  <a:srgbClr val="5990A5"/>
                </a:solidFill>
              </a:rPr>
              <a:t> (&lt;3 </a:t>
            </a:r>
            <a:r>
              <a:rPr lang="fr-BE" sz="1600" dirty="0" err="1">
                <a:solidFill>
                  <a:srgbClr val="5990A5"/>
                </a:solidFill>
              </a:rPr>
              <a:t>jaar</a:t>
            </a:r>
            <a:r>
              <a:rPr lang="fr-BE" sz="1600" dirty="0">
                <a:solidFill>
                  <a:srgbClr val="5990A5"/>
                </a:solidFill>
              </a:rPr>
              <a:t>)</a:t>
            </a:r>
          </a:p>
          <a:p>
            <a:pPr marL="557213" lvl="1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BE" sz="1600" dirty="0">
                <a:solidFill>
                  <a:srgbClr val="D77187"/>
                </a:solidFill>
              </a:rPr>
              <a:t>+ 52% VT</a:t>
            </a:r>
          </a:p>
          <a:p>
            <a:pPr marL="214313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BE" sz="1600" dirty="0" smtClean="0">
                <a:solidFill>
                  <a:srgbClr val="5990A5"/>
                </a:solidFill>
              </a:rPr>
              <a:t>Dag-</a:t>
            </a:r>
            <a:r>
              <a:rPr lang="fr-BE" sz="1600" dirty="0" err="1" smtClean="0">
                <a:solidFill>
                  <a:srgbClr val="5990A5"/>
                </a:solidFill>
              </a:rPr>
              <a:t>hospitalisaties</a:t>
            </a:r>
            <a:r>
              <a:rPr lang="fr-BE" sz="1600" dirty="0" smtClean="0">
                <a:solidFill>
                  <a:srgbClr val="5990A5"/>
                </a:solidFill>
              </a:rPr>
              <a:t> </a:t>
            </a:r>
            <a:r>
              <a:rPr lang="fr-BE" sz="1600" dirty="0">
                <a:solidFill>
                  <a:srgbClr val="5990A5"/>
                </a:solidFill>
              </a:rPr>
              <a:t>(3 – 18 </a:t>
            </a:r>
            <a:r>
              <a:rPr lang="fr-BE" sz="1600" dirty="0" err="1">
                <a:solidFill>
                  <a:srgbClr val="5990A5"/>
                </a:solidFill>
              </a:rPr>
              <a:t>jaar</a:t>
            </a:r>
            <a:r>
              <a:rPr lang="fr-BE" sz="1600" dirty="0">
                <a:solidFill>
                  <a:srgbClr val="5990A5"/>
                </a:solidFill>
              </a:rPr>
              <a:t>)</a:t>
            </a:r>
          </a:p>
          <a:p>
            <a:pPr marL="557213" lvl="1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BE" sz="1600" dirty="0">
                <a:solidFill>
                  <a:srgbClr val="D77187"/>
                </a:solidFill>
              </a:rPr>
              <a:t>+38% VT</a:t>
            </a:r>
          </a:p>
          <a:p>
            <a:pPr marL="214313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BE" sz="1600" dirty="0" err="1" smtClean="0">
                <a:solidFill>
                  <a:srgbClr val="5990A5"/>
                </a:solidFill>
              </a:rPr>
              <a:t>Totaal</a:t>
            </a:r>
            <a:r>
              <a:rPr lang="fr-BE" sz="1600" dirty="0" smtClean="0">
                <a:solidFill>
                  <a:srgbClr val="5990A5"/>
                </a:solidFill>
              </a:rPr>
              <a:t> </a:t>
            </a:r>
            <a:r>
              <a:rPr lang="fr-BE" sz="1600" dirty="0">
                <a:solidFill>
                  <a:srgbClr val="5990A5"/>
                </a:solidFill>
              </a:rPr>
              <a:t>(0-18 </a:t>
            </a:r>
            <a:r>
              <a:rPr lang="fr-BE" sz="1600" dirty="0" err="1">
                <a:solidFill>
                  <a:srgbClr val="5990A5"/>
                </a:solidFill>
              </a:rPr>
              <a:t>jaar</a:t>
            </a:r>
            <a:r>
              <a:rPr lang="fr-BE" sz="1600" dirty="0">
                <a:solidFill>
                  <a:srgbClr val="5990A5"/>
                </a:solidFill>
              </a:rPr>
              <a:t>)</a:t>
            </a:r>
          </a:p>
          <a:p>
            <a:pPr marL="557213" lvl="1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BE" sz="1600" dirty="0" smtClean="0">
                <a:solidFill>
                  <a:srgbClr val="D77187"/>
                </a:solidFill>
              </a:rPr>
              <a:t>+60% </a:t>
            </a:r>
            <a:r>
              <a:rPr lang="fr-BE" sz="1600" dirty="0">
                <a:solidFill>
                  <a:srgbClr val="D77187"/>
                </a:solidFill>
              </a:rPr>
              <a:t>VT</a:t>
            </a:r>
          </a:p>
          <a:p>
            <a:pPr marL="100013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BE" sz="1600" dirty="0" err="1" smtClean="0">
                <a:solidFill>
                  <a:srgbClr val="5990A5"/>
                </a:solidFill>
              </a:rPr>
              <a:t>Langere</a:t>
            </a:r>
            <a:r>
              <a:rPr lang="fr-BE" sz="1600" dirty="0" smtClean="0">
                <a:solidFill>
                  <a:srgbClr val="5990A5"/>
                </a:solidFill>
              </a:rPr>
              <a:t> </a:t>
            </a:r>
            <a:r>
              <a:rPr lang="fr-BE" sz="1600" dirty="0" err="1" smtClean="0">
                <a:solidFill>
                  <a:srgbClr val="5990A5"/>
                </a:solidFill>
              </a:rPr>
              <a:t>verblijfsduur</a:t>
            </a:r>
            <a:endParaRPr lang="fr-BE" sz="1600" dirty="0" smtClean="0">
              <a:solidFill>
                <a:srgbClr val="5990A5"/>
              </a:solidFill>
            </a:endParaRPr>
          </a:p>
          <a:p>
            <a:pPr marL="557213" lvl="1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BE" sz="1600" dirty="0" smtClean="0">
                <a:solidFill>
                  <a:srgbClr val="D77187"/>
                </a:solidFill>
              </a:rPr>
              <a:t>5 </a:t>
            </a:r>
            <a:r>
              <a:rPr lang="fr-BE" sz="1600" dirty="0" err="1" smtClean="0">
                <a:solidFill>
                  <a:srgbClr val="D77187"/>
                </a:solidFill>
              </a:rPr>
              <a:t>dagen</a:t>
            </a:r>
            <a:r>
              <a:rPr lang="fr-BE" sz="1600" dirty="0" smtClean="0">
                <a:solidFill>
                  <a:srgbClr val="D77187"/>
                </a:solidFill>
              </a:rPr>
              <a:t> VT vs. 2,9 </a:t>
            </a:r>
            <a:r>
              <a:rPr lang="fr-BE" sz="1600" dirty="0" err="1" smtClean="0">
                <a:solidFill>
                  <a:srgbClr val="D77187"/>
                </a:solidFill>
              </a:rPr>
              <a:t>dagen</a:t>
            </a:r>
            <a:r>
              <a:rPr lang="fr-BE" sz="1600" dirty="0" smtClean="0">
                <a:solidFill>
                  <a:srgbClr val="D77187"/>
                </a:solidFill>
              </a:rPr>
              <a:t> niet VT</a:t>
            </a:r>
          </a:p>
          <a:p>
            <a:pPr marL="557213" lvl="1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endParaRPr lang="fr-BE" sz="1600" dirty="0">
              <a:solidFill>
                <a:srgbClr val="D77187"/>
              </a:solidFill>
            </a:endParaRPr>
          </a:p>
          <a:p>
            <a:pPr indent="-114300">
              <a:buClr>
                <a:srgbClr val="B6C932"/>
              </a:buClr>
            </a:pPr>
            <a:r>
              <a:rPr lang="fr-BE" sz="1600" dirty="0" smtClean="0">
                <a:solidFill>
                  <a:srgbClr val="5990A5"/>
                </a:solidFill>
              </a:rPr>
              <a:t>Sociale </a:t>
            </a:r>
            <a:r>
              <a:rPr lang="fr-BE" sz="1600" dirty="0">
                <a:solidFill>
                  <a:srgbClr val="5990A5"/>
                </a:solidFill>
              </a:rPr>
              <a:t>VT = </a:t>
            </a:r>
            <a:r>
              <a:rPr lang="fr-BE" sz="1600" dirty="0" err="1">
                <a:solidFill>
                  <a:srgbClr val="5990A5"/>
                </a:solidFill>
              </a:rPr>
              <a:t>uitsluiting</a:t>
            </a:r>
            <a:r>
              <a:rPr lang="fr-BE" sz="1600" dirty="0">
                <a:solidFill>
                  <a:srgbClr val="5990A5"/>
                </a:solidFill>
              </a:rPr>
              <a:t> Handicap</a:t>
            </a:r>
          </a:p>
          <a:p>
            <a:pPr marL="342900" lvl="1">
              <a:buClr>
                <a:srgbClr val="B6C932"/>
              </a:buClr>
            </a:pPr>
            <a:endParaRPr lang="fr-BE" sz="1600" dirty="0">
              <a:solidFill>
                <a:srgbClr val="D77187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68514" y="4797251"/>
            <a:ext cx="286564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825" dirty="0" err="1"/>
              <a:t>Studie</a:t>
            </a:r>
            <a:r>
              <a:rPr lang="fr-BE" sz="825" dirty="0"/>
              <a:t>: </a:t>
            </a:r>
            <a:r>
              <a:rPr lang="fr-BE" sz="825" dirty="0">
                <a:hlinkClick r:id="rId4"/>
              </a:rPr>
              <a:t>https://www.mloz.be/nl/content/jaarlijks-belandt-1-op-de-10-kinderen-het-ziekenhuis-0</a:t>
            </a:r>
            <a:r>
              <a:rPr lang="fr-BE" sz="825" dirty="0"/>
              <a:t> </a:t>
            </a:r>
            <a:endParaRPr lang="en-US" sz="825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Ongelijkheid in de zorg bij kinderen</a:t>
            </a:r>
            <a:endParaRPr lang="nl-NL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246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Geneesmiddelen Adolescenten (2016)</a:t>
            </a:r>
            <a:endParaRPr lang="nl-B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952955"/>
              </p:ext>
            </p:extLst>
          </p:nvPr>
        </p:nvGraphicFramePr>
        <p:xfrm>
          <a:off x="528917" y="1237131"/>
          <a:ext cx="4743171" cy="1244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3497"/>
                <a:gridCol w="749837"/>
                <a:gridCol w="749837"/>
              </a:tblGrid>
              <a:tr h="311203"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geenVT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VT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112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% </a:t>
                      </a:r>
                      <a:r>
                        <a:rPr lang="en-US" sz="1000" dirty="0" err="1" smtClean="0">
                          <a:effectLst/>
                        </a:rPr>
                        <a:t>gebruik</a:t>
                      </a:r>
                      <a:r>
                        <a:rPr lang="en-US" sz="1000" baseline="0" dirty="0" smtClean="0">
                          <a:effectLst/>
                        </a:rPr>
                        <a:t> </a:t>
                      </a:r>
                      <a:r>
                        <a:rPr lang="en-US" sz="1000" baseline="0" dirty="0" err="1" smtClean="0">
                          <a:effectLst/>
                        </a:rPr>
                        <a:t>geneesmiddelen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55,8%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57,5%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3112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BE" sz="1000" dirty="0" err="1" smtClean="0">
                          <a:effectLst/>
                        </a:rPr>
                        <a:t>Gemiddeld</a:t>
                      </a:r>
                      <a:r>
                        <a:rPr lang="fr-BE" sz="1000" dirty="0" smtClean="0">
                          <a:effectLst/>
                        </a:rPr>
                        <a:t> </a:t>
                      </a:r>
                      <a:r>
                        <a:rPr lang="fr-BE" sz="1000" dirty="0" err="1" smtClean="0">
                          <a:effectLst/>
                        </a:rPr>
                        <a:t>aantal</a:t>
                      </a:r>
                      <a:r>
                        <a:rPr lang="fr-BE" sz="1000" dirty="0" smtClean="0">
                          <a:effectLst/>
                        </a:rPr>
                        <a:t> </a:t>
                      </a:r>
                      <a:r>
                        <a:rPr lang="fr-BE" sz="1000" dirty="0" err="1" smtClean="0">
                          <a:effectLst/>
                        </a:rPr>
                        <a:t>gebruikte</a:t>
                      </a:r>
                      <a:r>
                        <a:rPr lang="fr-BE" sz="1000" dirty="0" smtClean="0">
                          <a:effectLst/>
                        </a:rPr>
                        <a:t> </a:t>
                      </a:r>
                      <a:r>
                        <a:rPr lang="fr-BE" sz="1000" dirty="0" err="1" smtClean="0">
                          <a:effectLst/>
                        </a:rPr>
                        <a:t>geneesmiddelen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000" dirty="0">
                          <a:effectLst/>
                        </a:rPr>
                        <a:t>5,4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000" dirty="0">
                          <a:effectLst/>
                        </a:rPr>
                        <a:t>7,6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112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BE" sz="1000" dirty="0" err="1" smtClean="0">
                          <a:effectLst/>
                        </a:rPr>
                        <a:t>Gemiddeld</a:t>
                      </a:r>
                      <a:r>
                        <a:rPr lang="fr-BE" sz="1000" dirty="0" smtClean="0">
                          <a:effectLst/>
                        </a:rPr>
                        <a:t> </a:t>
                      </a:r>
                      <a:r>
                        <a:rPr lang="fr-BE" sz="1000" dirty="0" err="1" smtClean="0">
                          <a:effectLst/>
                        </a:rPr>
                        <a:t>aantal</a:t>
                      </a:r>
                      <a:r>
                        <a:rPr lang="fr-BE" sz="1000" dirty="0" smtClean="0">
                          <a:effectLst/>
                        </a:rPr>
                        <a:t> </a:t>
                      </a:r>
                      <a:r>
                        <a:rPr lang="fr-BE" sz="1000" dirty="0" err="1" smtClean="0">
                          <a:effectLst/>
                        </a:rPr>
                        <a:t>verschillende</a:t>
                      </a:r>
                      <a:r>
                        <a:rPr lang="fr-BE" sz="1000" dirty="0" smtClean="0">
                          <a:effectLst/>
                        </a:rPr>
                        <a:t> </a:t>
                      </a:r>
                      <a:r>
                        <a:rPr lang="fr-BE" sz="1000" dirty="0" err="1" smtClean="0">
                          <a:effectLst/>
                        </a:rPr>
                        <a:t>gebruikte</a:t>
                      </a:r>
                      <a:r>
                        <a:rPr lang="fr-BE" sz="1000" dirty="0" smtClean="0">
                          <a:effectLst/>
                        </a:rPr>
                        <a:t> </a:t>
                      </a:r>
                      <a:r>
                        <a:rPr lang="fr-BE" sz="1000" dirty="0" err="1" smtClean="0">
                          <a:effectLst/>
                        </a:rPr>
                        <a:t>geneesmiddelen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000">
                          <a:effectLst/>
                        </a:rPr>
                        <a:t>3,3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000" dirty="0">
                          <a:effectLst/>
                        </a:rPr>
                        <a:t>3,7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13</a:t>
            </a:fld>
            <a:endParaRPr lang="nl-NL"/>
          </a:p>
        </p:txBody>
      </p:sp>
      <p:sp>
        <p:nvSpPr>
          <p:cNvPr id="8" name="TextBox 7"/>
          <p:cNvSpPr txBox="1"/>
          <p:nvPr/>
        </p:nvSpPr>
        <p:spPr>
          <a:xfrm>
            <a:off x="5436394" y="1251418"/>
            <a:ext cx="32504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12-18-jarigen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Meer dan helft adolescenten gebruikt terugbetaald geneesmiddel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VT: meer verschillende geneesmiddelen en hoger aantal geneesmiddelen</a:t>
            </a:r>
            <a:endParaRPr lang="nl-BE" dirty="0"/>
          </a:p>
        </p:txBody>
      </p:sp>
      <p:sp>
        <p:nvSpPr>
          <p:cNvPr id="9" name="TextBox 8"/>
          <p:cNvSpPr txBox="1"/>
          <p:nvPr/>
        </p:nvSpPr>
        <p:spPr>
          <a:xfrm>
            <a:off x="1622612" y="4034118"/>
            <a:ext cx="57822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100" dirty="0" smtClean="0"/>
              <a:t>Studie: </a:t>
            </a:r>
            <a:r>
              <a:rPr lang="en-US" sz="1100" dirty="0">
                <a:hlinkClick r:id="rId3"/>
              </a:rPr>
              <a:t>https://www.mloz.be/nl/content/geneesmiddelengebruik-bij-adolescenten</a:t>
            </a:r>
            <a:endParaRPr lang="nl-BE" sz="1100" dirty="0"/>
          </a:p>
        </p:txBody>
      </p:sp>
    </p:spTree>
    <p:extLst>
      <p:ext uri="{BB962C8B-B14F-4D97-AF65-F5344CB8AC3E}">
        <p14:creationId xmlns:p14="http://schemas.microsoft.com/office/powerpoint/2010/main" val="425859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err="1" smtClean="0"/>
              <a:t>Gebruik</a:t>
            </a:r>
            <a:r>
              <a:rPr lang="fr-BE" dirty="0" smtClean="0"/>
              <a:t> </a:t>
            </a:r>
            <a:r>
              <a:rPr lang="fr-BE" dirty="0" err="1" smtClean="0"/>
              <a:t>terugbetaalde</a:t>
            </a:r>
            <a:r>
              <a:rPr lang="fr-BE" dirty="0" smtClean="0"/>
              <a:t> </a:t>
            </a:r>
            <a:r>
              <a:rPr lang="fr-BE" dirty="0" err="1" smtClean="0"/>
              <a:t>contraceptie</a:t>
            </a:r>
            <a:r>
              <a:rPr lang="fr-BE" dirty="0" smtClean="0"/>
              <a:t> (2016</a:t>
            </a:r>
            <a:r>
              <a:rPr lang="fr-BE" dirty="0"/>
              <a:t>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562941"/>
              </p:ext>
            </p:extLst>
          </p:nvPr>
        </p:nvGraphicFramePr>
        <p:xfrm>
          <a:off x="95917" y="1245511"/>
          <a:ext cx="5953192" cy="2951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14</a:t>
            </a:fld>
            <a:endParaRPr lang="nl-NL"/>
          </a:p>
        </p:txBody>
      </p:sp>
      <p:sp>
        <p:nvSpPr>
          <p:cNvPr id="10" name="TextBox 9"/>
          <p:cNvSpPr txBox="1"/>
          <p:nvPr/>
        </p:nvSpPr>
        <p:spPr>
          <a:xfrm>
            <a:off x="5805246" y="1384025"/>
            <a:ext cx="3019477" cy="1223412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BE" sz="1350" dirty="0" err="1" smtClean="0">
                <a:solidFill>
                  <a:srgbClr val="D77187"/>
                </a:solidFill>
              </a:rPr>
              <a:t>Limieten</a:t>
            </a:r>
            <a:r>
              <a:rPr lang="fr-BE" sz="1350" dirty="0" smtClean="0">
                <a:solidFill>
                  <a:srgbClr val="D77187"/>
                </a:solidFill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sz="1200" dirty="0" smtClean="0">
                <a:solidFill>
                  <a:srgbClr val="5990A5"/>
                </a:solidFill>
              </a:rPr>
              <a:t>Niet-</a:t>
            </a:r>
            <a:r>
              <a:rPr lang="fr-BE" sz="1200" dirty="0" err="1" smtClean="0">
                <a:solidFill>
                  <a:srgbClr val="5990A5"/>
                </a:solidFill>
              </a:rPr>
              <a:t>terugbetaalde</a:t>
            </a:r>
            <a:r>
              <a:rPr lang="fr-BE" sz="1200" dirty="0" smtClean="0">
                <a:solidFill>
                  <a:srgbClr val="5990A5"/>
                </a:solidFill>
              </a:rPr>
              <a:t> </a:t>
            </a:r>
            <a:r>
              <a:rPr lang="fr-BE" sz="1200" dirty="0" err="1">
                <a:solidFill>
                  <a:srgbClr val="5990A5"/>
                </a:solidFill>
              </a:rPr>
              <a:t>contraceptie</a:t>
            </a:r>
            <a:r>
              <a:rPr lang="fr-BE" sz="1200" dirty="0">
                <a:solidFill>
                  <a:srgbClr val="5990A5"/>
                </a:solidFill>
              </a:rPr>
              <a:t> (</a:t>
            </a:r>
            <a:r>
              <a:rPr lang="fr-BE" sz="1200" dirty="0" err="1">
                <a:solidFill>
                  <a:srgbClr val="5990A5"/>
                </a:solidFill>
              </a:rPr>
              <a:t>condooms</a:t>
            </a:r>
            <a:r>
              <a:rPr lang="fr-BE" sz="1200" dirty="0" smtClean="0">
                <a:solidFill>
                  <a:srgbClr val="5990A5"/>
                </a:solidFill>
              </a:rPr>
              <a:t>,…)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sz="1200" dirty="0" err="1">
                <a:solidFill>
                  <a:srgbClr val="5990A5"/>
                </a:solidFill>
              </a:rPr>
              <a:t>Ook</a:t>
            </a:r>
            <a:r>
              <a:rPr lang="fr-BE" sz="1200" dirty="0">
                <a:solidFill>
                  <a:srgbClr val="5990A5"/>
                </a:solidFill>
              </a:rPr>
              <a:t> </a:t>
            </a:r>
            <a:r>
              <a:rPr lang="fr-BE" sz="1200" dirty="0" err="1">
                <a:solidFill>
                  <a:srgbClr val="5990A5"/>
                </a:solidFill>
              </a:rPr>
              <a:t>andere</a:t>
            </a:r>
            <a:r>
              <a:rPr lang="fr-BE" sz="1200" dirty="0">
                <a:solidFill>
                  <a:srgbClr val="5990A5"/>
                </a:solidFill>
              </a:rPr>
              <a:t> </a:t>
            </a:r>
            <a:r>
              <a:rPr lang="fr-BE" sz="1200" dirty="0" err="1">
                <a:solidFill>
                  <a:srgbClr val="5990A5"/>
                </a:solidFill>
              </a:rPr>
              <a:t>indicaties</a:t>
            </a:r>
            <a:r>
              <a:rPr lang="fr-BE" sz="1200" dirty="0">
                <a:solidFill>
                  <a:srgbClr val="5990A5"/>
                </a:solidFill>
              </a:rPr>
              <a:t> </a:t>
            </a:r>
            <a:r>
              <a:rPr lang="fr-BE" sz="1200" dirty="0" err="1">
                <a:solidFill>
                  <a:srgbClr val="5990A5"/>
                </a:solidFill>
              </a:rPr>
              <a:t>contraceptie</a:t>
            </a:r>
            <a:r>
              <a:rPr lang="fr-BE" sz="1200" dirty="0">
                <a:solidFill>
                  <a:srgbClr val="5990A5"/>
                </a:solidFill>
              </a:rPr>
              <a:t> (</a:t>
            </a:r>
            <a:r>
              <a:rPr lang="fr-BE" sz="1200" dirty="0" err="1">
                <a:solidFill>
                  <a:srgbClr val="5990A5"/>
                </a:solidFill>
              </a:rPr>
              <a:t>acne</a:t>
            </a:r>
            <a:r>
              <a:rPr lang="fr-BE" sz="1200" dirty="0">
                <a:solidFill>
                  <a:srgbClr val="5990A5"/>
                </a:solidFill>
              </a:rPr>
              <a:t>,…)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srgbClr val="5990A5"/>
                </a:solidFill>
              </a:rPr>
              <a:t>Via </a:t>
            </a:r>
            <a:r>
              <a:rPr lang="fr-BE" sz="1200" dirty="0" err="1">
                <a:solidFill>
                  <a:srgbClr val="5990A5"/>
                </a:solidFill>
              </a:rPr>
              <a:t>andere</a:t>
            </a:r>
            <a:r>
              <a:rPr lang="fr-BE" sz="1200" dirty="0">
                <a:solidFill>
                  <a:srgbClr val="5990A5"/>
                </a:solidFill>
              </a:rPr>
              <a:t> </a:t>
            </a:r>
            <a:r>
              <a:rPr lang="fr-BE" sz="1200" dirty="0" err="1">
                <a:solidFill>
                  <a:srgbClr val="5990A5"/>
                </a:solidFill>
              </a:rPr>
              <a:t>kanalen</a:t>
            </a:r>
            <a:r>
              <a:rPr lang="fr-BE" sz="1200" dirty="0">
                <a:solidFill>
                  <a:srgbClr val="5990A5"/>
                </a:solidFill>
              </a:rPr>
              <a:t> (Planning Familial</a:t>
            </a:r>
            <a:r>
              <a:rPr lang="fr-BE" sz="1200" dirty="0" smtClean="0">
                <a:solidFill>
                  <a:srgbClr val="5990A5"/>
                </a:solidFill>
              </a:rPr>
              <a:t>)</a:t>
            </a:r>
            <a:endParaRPr lang="fr-BE" sz="1200" dirty="0">
              <a:solidFill>
                <a:srgbClr val="5990A5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26524" y="4257063"/>
            <a:ext cx="43174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50" dirty="0" smtClean="0"/>
              <a:t>Studie: </a:t>
            </a:r>
            <a:r>
              <a:rPr lang="en-US" sz="1050" dirty="0">
                <a:hlinkClick r:id="rId4"/>
              </a:rPr>
              <a:t>https://www.mloz.be/nl/content/hoe-zit-het-met-de-seksuele-gezondheid-van-onze-jongeren</a:t>
            </a:r>
            <a:endParaRPr lang="nl-BE" sz="1050" dirty="0"/>
          </a:p>
        </p:txBody>
      </p:sp>
    </p:spTree>
    <p:extLst>
      <p:ext uri="{BB962C8B-B14F-4D97-AF65-F5344CB8AC3E}">
        <p14:creationId xmlns:p14="http://schemas.microsoft.com/office/powerpoint/2010/main" val="137651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Zwangerschappen</a:t>
            </a:r>
            <a:r>
              <a:rPr lang="fr-BE" dirty="0"/>
              <a:t> (2016)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8" name="TextBox 7"/>
          <p:cNvSpPr txBox="1"/>
          <p:nvPr/>
        </p:nvSpPr>
        <p:spPr>
          <a:xfrm>
            <a:off x="7107810" y="1268016"/>
            <a:ext cx="19545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Kans op </a:t>
            </a:r>
            <a:r>
              <a:rPr lang="fr-B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zwangerschap</a:t>
            </a:r>
            <a:r>
              <a:rPr lang="fr-B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0,9</a:t>
            </a:r>
            <a:r>
              <a:rPr lang="fr-BE" sz="14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fr-B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(14-20-jarigen)</a:t>
            </a:r>
            <a:endParaRPr lang="fr-B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sz="1400" dirty="0">
                <a:latin typeface="Arial" panose="020B0604020202020204" pitchFamily="34" charset="0"/>
                <a:cs typeface="Arial" panose="020B0604020202020204" pitchFamily="34" charset="0"/>
              </a:rPr>
              <a:t>2,2% (VT) </a:t>
            </a:r>
            <a:endParaRPr lang="fr-BE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sz="1400" dirty="0">
                <a:latin typeface="Arial" panose="020B0604020202020204" pitchFamily="34" charset="0"/>
                <a:cs typeface="Arial" panose="020B0604020202020204" pitchFamily="34" charset="0"/>
              </a:rPr>
              <a:t>0,7% (</a:t>
            </a:r>
            <a:r>
              <a:rPr lang="fr-BE" sz="1400" dirty="0" err="1">
                <a:latin typeface="Arial" panose="020B0604020202020204" pitchFamily="34" charset="0"/>
                <a:cs typeface="Arial" panose="020B0604020202020204" pitchFamily="34" charset="0"/>
              </a:rPr>
              <a:t>geen</a:t>
            </a:r>
            <a:r>
              <a:rPr lang="fr-BE" sz="1400" dirty="0">
                <a:latin typeface="Arial" panose="020B0604020202020204" pitchFamily="34" charset="0"/>
                <a:cs typeface="Arial" panose="020B0604020202020204" pitchFamily="34" charset="0"/>
              </a:rPr>
              <a:t> VT</a:t>
            </a:r>
            <a:r>
              <a:rPr lang="fr-B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B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B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Minder</a:t>
            </a:r>
            <a:r>
              <a:rPr lang="fr-B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geplande</a:t>
            </a:r>
            <a:r>
              <a:rPr lang="fr-B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onderbrekingen</a:t>
            </a:r>
            <a:r>
              <a:rPr lang="fr-B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bij</a:t>
            </a:r>
            <a:r>
              <a:rPr lang="fr-B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VT</a:t>
            </a:r>
            <a:endParaRPr lang="fr-B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15</a:t>
            </a:fld>
            <a:endParaRPr lang="nl-NL"/>
          </a:p>
        </p:txBody>
      </p:sp>
      <p:sp>
        <p:nvSpPr>
          <p:cNvPr id="3" name="TextBox 2"/>
          <p:cNvSpPr txBox="1"/>
          <p:nvPr/>
        </p:nvSpPr>
        <p:spPr>
          <a:xfrm>
            <a:off x="6913047" y="3691369"/>
            <a:ext cx="2149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50" dirty="0" smtClean="0"/>
              <a:t>Studie: </a:t>
            </a:r>
            <a:r>
              <a:rPr lang="en-US" sz="1050" dirty="0">
                <a:hlinkClick r:id="rId3"/>
              </a:rPr>
              <a:t>https://www.mloz.be/nl/content/hoe-zit-het-met-de-seksuele-gezondheid-van-onze-jongeren</a:t>
            </a:r>
            <a:endParaRPr lang="nl-BE" sz="1050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45" y="1242838"/>
            <a:ext cx="6150029" cy="3522662"/>
          </a:xfrm>
        </p:spPr>
      </p:pic>
    </p:spTree>
    <p:extLst>
      <p:ext uri="{BB962C8B-B14F-4D97-AF65-F5344CB8AC3E}">
        <p14:creationId xmlns:p14="http://schemas.microsoft.com/office/powerpoint/2010/main" val="7219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Samenvatting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431838"/>
              </p:ext>
            </p:extLst>
          </p:nvPr>
        </p:nvGraphicFramePr>
        <p:xfrm>
          <a:off x="1644312" y="1009947"/>
          <a:ext cx="6909394" cy="3098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5232"/>
                <a:gridCol w="2544162"/>
              </a:tblGrid>
              <a:tr h="245007">
                <a:tc>
                  <a:txBody>
                    <a:bodyPr/>
                    <a:lstStyle/>
                    <a:p>
                      <a:r>
                        <a:rPr lang="fr-BE" sz="800" dirty="0" err="1" smtClean="0"/>
                        <a:t>Domein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800" dirty="0" smtClean="0"/>
                        <a:t>VT </a:t>
                      </a:r>
                      <a:r>
                        <a:rPr lang="fr-BE" sz="800" dirty="0" err="1" smtClean="0"/>
                        <a:t>vergeleken</a:t>
                      </a:r>
                      <a:r>
                        <a:rPr lang="fr-BE" sz="800" dirty="0" smtClean="0"/>
                        <a:t> met </a:t>
                      </a:r>
                      <a:r>
                        <a:rPr lang="fr-BE" sz="800" dirty="0" err="1" smtClean="0"/>
                        <a:t>geen</a:t>
                      </a:r>
                      <a:r>
                        <a:rPr lang="fr-BE" sz="800" baseline="0" dirty="0" smtClean="0"/>
                        <a:t> VT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en-US" sz="1000" dirty="0" err="1" smtClean="0">
                          <a:sym typeface="Symbol"/>
                        </a:rPr>
                        <a:t>Medicatie</a:t>
                      </a:r>
                      <a:r>
                        <a:rPr lang="en-US" sz="1000" dirty="0" smtClean="0">
                          <a:sym typeface="Symbol"/>
                        </a:rPr>
                        <a:t> </a:t>
                      </a:r>
                      <a:r>
                        <a:rPr lang="en-US" sz="1000" dirty="0" err="1" smtClean="0">
                          <a:sym typeface="Symbol"/>
                        </a:rPr>
                        <a:t>tijdens</a:t>
                      </a:r>
                      <a:r>
                        <a:rPr lang="en-US" sz="1000" dirty="0" smtClean="0">
                          <a:sym typeface="Symbol"/>
                        </a:rPr>
                        <a:t> de </a:t>
                      </a:r>
                      <a:r>
                        <a:rPr lang="en-US" sz="1000" dirty="0" err="1" smtClean="0">
                          <a:sym typeface="Symbol"/>
                        </a:rPr>
                        <a:t>zwangerschap</a:t>
                      </a:r>
                      <a:r>
                        <a:rPr lang="en-US" sz="1000" dirty="0" smtClean="0">
                          <a:sym typeface="Symbol"/>
                        </a:rPr>
                        <a:t> </a:t>
                      </a:r>
                      <a:endParaRPr lang="en-US" sz="10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↑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</a:tr>
              <a:tr h="294781">
                <a:tc>
                  <a:txBody>
                    <a:bodyPr/>
                    <a:lstStyle/>
                    <a:p>
                      <a:r>
                        <a:rPr lang="fr-BE" sz="1000" dirty="0" err="1" smtClean="0">
                          <a:sym typeface="Symbol"/>
                        </a:rPr>
                        <a:t>Eerstelijnzorg</a:t>
                      </a:r>
                      <a:r>
                        <a:rPr lang="fr-BE" sz="1000" dirty="0" smtClean="0">
                          <a:sym typeface="Symbol"/>
                        </a:rPr>
                        <a:t>  (</a:t>
                      </a:r>
                      <a:r>
                        <a:rPr lang="fr-BE" sz="1000" dirty="0" err="1" smtClean="0">
                          <a:sym typeface="Symbol"/>
                        </a:rPr>
                        <a:t>tot</a:t>
                      </a:r>
                      <a:r>
                        <a:rPr lang="fr-BE" sz="1000" dirty="0" smtClean="0">
                          <a:sym typeface="Symbol"/>
                        </a:rPr>
                        <a:t> 6</a:t>
                      </a:r>
                      <a:r>
                        <a:rPr lang="fr-BE" sz="1000" baseline="0" dirty="0" smtClean="0">
                          <a:sym typeface="Symbol"/>
                        </a:rPr>
                        <a:t> </a:t>
                      </a:r>
                      <a:r>
                        <a:rPr lang="fr-BE" sz="1000" baseline="0" dirty="0" err="1" smtClean="0">
                          <a:sym typeface="Symbol"/>
                        </a:rPr>
                        <a:t>jaar</a:t>
                      </a:r>
                      <a:r>
                        <a:rPr lang="fr-BE" sz="1000" baseline="0" dirty="0" smtClean="0">
                          <a:sym typeface="Symbol"/>
                        </a:rPr>
                        <a:t>)</a:t>
                      </a:r>
                      <a:r>
                        <a:rPr lang="fr-BE" sz="1000" dirty="0" smtClean="0">
                          <a:sym typeface="Symbol"/>
                        </a:rPr>
                        <a:t>			</a:t>
                      </a:r>
                      <a:endParaRPr lang="en-US" sz="10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↓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fr-BE" sz="1000" dirty="0" err="1" smtClean="0">
                          <a:sym typeface="Symbol"/>
                        </a:rPr>
                        <a:t>Opnames</a:t>
                      </a:r>
                      <a:r>
                        <a:rPr lang="fr-BE" sz="1000" dirty="0" smtClean="0">
                          <a:sym typeface="Symbol"/>
                        </a:rPr>
                        <a:t> in </a:t>
                      </a:r>
                      <a:r>
                        <a:rPr lang="fr-BE" sz="1000" dirty="0" err="1" smtClean="0">
                          <a:sym typeface="Symbol"/>
                        </a:rPr>
                        <a:t>spoeddiensten</a:t>
                      </a:r>
                      <a:r>
                        <a:rPr lang="fr-BE" sz="1000" dirty="0" smtClean="0">
                          <a:sym typeface="Symbol"/>
                        </a:rPr>
                        <a:t> 	</a:t>
                      </a:r>
                      <a:endParaRPr lang="en-US" sz="10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↑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fr-BE" sz="1000" dirty="0" err="1" smtClean="0">
                          <a:sym typeface="Symbol"/>
                        </a:rPr>
                        <a:t>Bezoeken</a:t>
                      </a:r>
                      <a:r>
                        <a:rPr lang="fr-BE" sz="1000" dirty="0" smtClean="0">
                          <a:sym typeface="Symbol"/>
                        </a:rPr>
                        <a:t> </a:t>
                      </a:r>
                      <a:r>
                        <a:rPr lang="fr-BE" sz="1000" dirty="0" err="1" smtClean="0">
                          <a:sym typeface="Symbol"/>
                        </a:rPr>
                        <a:t>bij</a:t>
                      </a:r>
                      <a:r>
                        <a:rPr lang="fr-BE" sz="1000" dirty="0" smtClean="0">
                          <a:sym typeface="Symbol"/>
                        </a:rPr>
                        <a:t> </a:t>
                      </a:r>
                      <a:r>
                        <a:rPr lang="fr-BE" sz="1000" dirty="0" err="1" smtClean="0">
                          <a:sym typeface="Symbol"/>
                        </a:rPr>
                        <a:t>tandarts</a:t>
                      </a:r>
                      <a:endParaRPr lang="en-US" sz="10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↓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fr-BE" sz="1000" dirty="0" err="1" smtClean="0">
                          <a:sym typeface="Symbol"/>
                        </a:rPr>
                        <a:t>Bezoeken</a:t>
                      </a:r>
                      <a:r>
                        <a:rPr lang="fr-BE" sz="1000" dirty="0" smtClean="0">
                          <a:sym typeface="Symbol"/>
                        </a:rPr>
                        <a:t> </a:t>
                      </a:r>
                      <a:r>
                        <a:rPr lang="fr-BE" sz="1000" dirty="0" err="1" smtClean="0">
                          <a:sym typeface="Symbol"/>
                        </a:rPr>
                        <a:t>voor</a:t>
                      </a:r>
                      <a:r>
                        <a:rPr lang="fr-BE" sz="1000" dirty="0" smtClean="0">
                          <a:sym typeface="Symbol"/>
                        </a:rPr>
                        <a:t> </a:t>
                      </a:r>
                      <a:r>
                        <a:rPr lang="fr-BE" sz="1000" dirty="0" err="1" smtClean="0">
                          <a:sym typeface="Symbol"/>
                        </a:rPr>
                        <a:t>gaatjes</a:t>
                      </a:r>
                      <a:r>
                        <a:rPr lang="fr-BE" sz="1000" dirty="0" smtClean="0">
                          <a:sym typeface="Symbol"/>
                        </a:rPr>
                        <a:t> </a:t>
                      </a:r>
                      <a:r>
                        <a:rPr lang="fr-BE" sz="1000" dirty="0" err="1" smtClean="0">
                          <a:sym typeface="Symbol"/>
                        </a:rPr>
                        <a:t>bij</a:t>
                      </a:r>
                      <a:r>
                        <a:rPr lang="fr-BE" sz="1000" dirty="0" smtClean="0">
                          <a:sym typeface="Symbol"/>
                        </a:rPr>
                        <a:t> </a:t>
                      </a:r>
                      <a:r>
                        <a:rPr lang="fr-BE" sz="1000" dirty="0" err="1" smtClean="0">
                          <a:sym typeface="Symbol"/>
                        </a:rPr>
                        <a:t>tandarts</a:t>
                      </a:r>
                      <a:r>
                        <a:rPr lang="fr-BE" sz="1000" dirty="0" smtClean="0">
                          <a:sym typeface="Symbol"/>
                        </a:rPr>
                        <a:t> </a:t>
                      </a:r>
                      <a:endParaRPr lang="en-US" sz="10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↑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fr-BE" sz="1000" dirty="0" err="1" smtClean="0">
                          <a:sym typeface="Symbol"/>
                        </a:rPr>
                        <a:t>Hospitalisaties</a:t>
                      </a:r>
                      <a:r>
                        <a:rPr lang="fr-BE" sz="1000" dirty="0" smtClean="0">
                          <a:sym typeface="Symbol"/>
                        </a:rPr>
                        <a:t> en </a:t>
                      </a:r>
                      <a:r>
                        <a:rPr lang="fr-BE" sz="1000" dirty="0" err="1" smtClean="0">
                          <a:sym typeface="Symbol"/>
                        </a:rPr>
                        <a:t>verblijfsduur</a:t>
                      </a:r>
                      <a:endParaRPr lang="en-US" sz="10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↑</a:t>
                      </a:r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en-US" sz="1000" baseline="0" dirty="0" err="1" smtClean="0"/>
                        <a:t>Geneesmiddelen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adolescenten</a:t>
                      </a:r>
                      <a:endParaRPr lang="en-US" sz="10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↑</a:t>
                      </a:r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fr-BE" sz="1000" dirty="0" err="1" smtClean="0">
                          <a:sym typeface="Symbol"/>
                        </a:rPr>
                        <a:t>Terugbetaalde</a:t>
                      </a:r>
                      <a:r>
                        <a:rPr lang="fr-BE" sz="1000" dirty="0" smtClean="0">
                          <a:sym typeface="Symbol"/>
                        </a:rPr>
                        <a:t> </a:t>
                      </a:r>
                      <a:r>
                        <a:rPr lang="fr-BE" sz="1000" dirty="0" err="1" smtClean="0">
                          <a:sym typeface="Symbol"/>
                        </a:rPr>
                        <a:t>contraceptie</a:t>
                      </a:r>
                      <a:r>
                        <a:rPr lang="fr-BE" sz="1000" dirty="0" smtClean="0">
                          <a:sym typeface="Symbol"/>
                        </a:rPr>
                        <a:t> 	</a:t>
                      </a:r>
                      <a:endParaRPr lang="en-US" sz="10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↓</a:t>
                      </a:r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fr-BE" sz="1000" dirty="0" err="1" smtClean="0">
                          <a:sym typeface="Symbol"/>
                        </a:rPr>
                        <a:t>Vroegtijdige</a:t>
                      </a:r>
                      <a:r>
                        <a:rPr lang="fr-BE" sz="1000" dirty="0" smtClean="0">
                          <a:sym typeface="Symbol"/>
                        </a:rPr>
                        <a:t> </a:t>
                      </a:r>
                      <a:r>
                        <a:rPr lang="fr-BE" sz="1000" dirty="0" err="1" smtClean="0">
                          <a:sym typeface="Symbol"/>
                        </a:rPr>
                        <a:t>zwangerschappen</a:t>
                      </a:r>
                      <a:r>
                        <a:rPr lang="fr-BE" sz="1000" dirty="0" smtClean="0">
                          <a:sym typeface="Symbol"/>
                        </a:rPr>
                        <a:t>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↑</a:t>
                      </a:r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fr-BE" sz="1000" dirty="0" err="1" smtClean="0">
                          <a:sym typeface="Symbol"/>
                        </a:rPr>
                        <a:t>Bevallingen</a:t>
                      </a:r>
                      <a:r>
                        <a:rPr lang="fr-BE" sz="1000" baseline="0" dirty="0" smtClean="0">
                          <a:sym typeface="Symbol"/>
                        </a:rPr>
                        <a:t> </a:t>
                      </a:r>
                      <a:r>
                        <a:rPr lang="fr-BE" sz="1000" baseline="0" dirty="0" err="1" smtClean="0">
                          <a:sym typeface="Symbol"/>
                        </a:rPr>
                        <a:t>bij</a:t>
                      </a:r>
                      <a:r>
                        <a:rPr lang="fr-BE" sz="1000" baseline="0" dirty="0" smtClean="0">
                          <a:sym typeface="Symbol"/>
                        </a:rPr>
                        <a:t> </a:t>
                      </a:r>
                      <a:r>
                        <a:rPr lang="fr-BE" sz="1000" baseline="0" dirty="0" err="1" smtClean="0">
                          <a:sym typeface="Symbol"/>
                        </a:rPr>
                        <a:t>jonge</a:t>
                      </a:r>
                      <a:r>
                        <a:rPr lang="fr-BE" sz="1000" baseline="0" dirty="0" smtClean="0">
                          <a:sym typeface="Symbol"/>
                        </a:rPr>
                        <a:t> </a:t>
                      </a:r>
                      <a:r>
                        <a:rPr lang="fr-BE" sz="1000" baseline="0" dirty="0" err="1" smtClean="0">
                          <a:sym typeface="Symbol"/>
                        </a:rPr>
                        <a:t>moeders</a:t>
                      </a:r>
                      <a:endParaRPr lang="fr-BE" sz="1000" dirty="0" smtClean="0">
                        <a:sym typeface="Symbo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↑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415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Overzicht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1955" y="4951378"/>
            <a:ext cx="2057400" cy="214407"/>
          </a:xfrm>
        </p:spPr>
        <p:txBody>
          <a:bodyPr/>
          <a:lstStyle/>
          <a:p>
            <a:r>
              <a:rPr lang="en-US" smtClean="0"/>
              <a:t>26 februari 2019</a:t>
            </a:r>
            <a:endParaRPr lang="nl-NL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4738" y="1049821"/>
            <a:ext cx="2820113" cy="3318092"/>
          </a:xfrm>
          <a:prstGeom prst="rect">
            <a:avLst/>
          </a:prstGeom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r-BE" sz="1800" dirty="0" smtClean="0"/>
              <a:t>  </a:t>
            </a:r>
            <a:r>
              <a:rPr lang="fr-BE" sz="1800" dirty="0" err="1" smtClean="0"/>
              <a:t>Introductie</a:t>
            </a:r>
            <a:endParaRPr lang="fr-BE" sz="1800" dirty="0"/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 smtClean="0">
                <a:solidFill>
                  <a:srgbClr val="848A95"/>
                </a:solidFill>
              </a:rPr>
              <a:t>Onafhankelijke</a:t>
            </a:r>
            <a:r>
              <a:rPr lang="fr-BE" sz="1600" dirty="0" smtClean="0">
                <a:solidFill>
                  <a:srgbClr val="848A95"/>
                </a:solidFill>
              </a:rPr>
              <a:t> </a:t>
            </a:r>
            <a:r>
              <a:rPr lang="fr-BE" sz="1600" dirty="0" err="1" smtClean="0">
                <a:solidFill>
                  <a:srgbClr val="848A95"/>
                </a:solidFill>
              </a:rPr>
              <a:t>Ziekenfondsen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Beschikbare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err="1">
                <a:solidFill>
                  <a:srgbClr val="848A95"/>
                </a:solidFill>
              </a:rPr>
              <a:t>gegevens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Gebruikte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err="1">
                <a:solidFill>
                  <a:srgbClr val="848A95"/>
                </a:solidFill>
              </a:rPr>
              <a:t>Indicator</a:t>
            </a:r>
            <a:r>
              <a:rPr lang="fr-BE" sz="1600" dirty="0">
                <a:solidFill>
                  <a:srgbClr val="848A95"/>
                </a:solidFill>
              </a:rPr>
              <a:t>: </a:t>
            </a:r>
            <a:r>
              <a:rPr lang="fr-BE" sz="1600" dirty="0" err="1">
                <a:solidFill>
                  <a:srgbClr val="848A95"/>
                </a:solidFill>
              </a:rPr>
              <a:t>Verhoogde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err="1">
                <a:solidFill>
                  <a:srgbClr val="848A95"/>
                </a:solidFill>
              </a:rPr>
              <a:t>Tegemoetkoming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smtClean="0">
                <a:solidFill>
                  <a:srgbClr val="848A95"/>
                </a:solidFill>
              </a:rPr>
              <a:t>(VT)</a:t>
            </a:r>
            <a:endParaRPr lang="fr-BE" sz="1600" dirty="0">
              <a:solidFill>
                <a:srgbClr val="848A95"/>
              </a:solidFill>
            </a:endParaRPr>
          </a:p>
          <a:p>
            <a:pPr marL="685800" lvl="2" indent="0">
              <a:buFont typeface="Arial"/>
              <a:buNone/>
            </a:pPr>
            <a:endParaRPr lang="fr-BE" sz="14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158658" y="1061786"/>
            <a:ext cx="3423297" cy="3318093"/>
          </a:xfrm>
          <a:prstGeom prst="rect">
            <a:avLst/>
          </a:prstGeom>
          <a:noFill/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r-BE" sz="1800" dirty="0" smtClean="0"/>
              <a:t>  </a:t>
            </a:r>
            <a:r>
              <a:rPr lang="fr-BE" sz="1800" dirty="0" err="1" smtClean="0"/>
              <a:t>Resultaten</a:t>
            </a:r>
            <a:endParaRPr lang="fr-BE" sz="1800" dirty="0"/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Zwangerschap</a:t>
            </a:r>
            <a:r>
              <a:rPr lang="fr-BE" sz="1600" dirty="0">
                <a:solidFill>
                  <a:srgbClr val="848A95"/>
                </a:solidFill>
              </a:rPr>
              <a:t> (</a:t>
            </a:r>
            <a:r>
              <a:rPr lang="fr-BE" sz="1600" dirty="0" err="1">
                <a:solidFill>
                  <a:srgbClr val="848A95"/>
                </a:solidFill>
              </a:rPr>
              <a:t>volwassenen</a:t>
            </a:r>
            <a:r>
              <a:rPr lang="fr-BE" sz="1600" dirty="0">
                <a:solidFill>
                  <a:srgbClr val="848A95"/>
                </a:solidFill>
              </a:rPr>
              <a:t>)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Opvolging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err="1">
                <a:solidFill>
                  <a:srgbClr val="848A95"/>
                </a:solidFill>
              </a:rPr>
              <a:t>huisarts</a:t>
            </a:r>
            <a:r>
              <a:rPr lang="fr-BE" sz="1600" dirty="0">
                <a:solidFill>
                  <a:srgbClr val="848A95"/>
                </a:solidFill>
              </a:rPr>
              <a:t> – </a:t>
            </a:r>
            <a:r>
              <a:rPr lang="fr-BE" sz="1600" dirty="0" err="1">
                <a:solidFill>
                  <a:srgbClr val="848A95"/>
                </a:solidFill>
              </a:rPr>
              <a:t>pediater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Opname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err="1">
                <a:solidFill>
                  <a:srgbClr val="848A95"/>
                </a:solidFill>
              </a:rPr>
              <a:t>spoeddiensten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Tandartsbezoeken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Hospitalisatie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Contraceptie</a:t>
            </a:r>
            <a:r>
              <a:rPr lang="fr-BE" sz="1600" dirty="0">
                <a:solidFill>
                  <a:srgbClr val="848A95"/>
                </a:solidFill>
              </a:rPr>
              <a:t> (</a:t>
            </a:r>
            <a:r>
              <a:rPr lang="fr-BE" sz="1600" dirty="0" err="1">
                <a:solidFill>
                  <a:srgbClr val="848A95"/>
                </a:solidFill>
              </a:rPr>
              <a:t>adolescenten</a:t>
            </a:r>
            <a:r>
              <a:rPr lang="fr-BE" sz="1600" dirty="0">
                <a:solidFill>
                  <a:srgbClr val="848A95"/>
                </a:solidFill>
              </a:rPr>
              <a:t>)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Zwangerschap</a:t>
            </a:r>
            <a:r>
              <a:rPr lang="fr-BE" sz="1600" dirty="0">
                <a:solidFill>
                  <a:srgbClr val="848A95"/>
                </a:solidFill>
              </a:rPr>
              <a:t> (</a:t>
            </a:r>
            <a:r>
              <a:rPr lang="fr-BE" sz="1600" dirty="0" err="1">
                <a:solidFill>
                  <a:srgbClr val="848A95"/>
                </a:solidFill>
              </a:rPr>
              <a:t>adolescenten</a:t>
            </a:r>
            <a:r>
              <a:rPr lang="fr-BE" sz="1600" dirty="0">
                <a:solidFill>
                  <a:srgbClr val="848A95"/>
                </a:solidFill>
              </a:rPr>
              <a:t>)</a:t>
            </a:r>
          </a:p>
          <a:p>
            <a:pPr marL="685800" lvl="2" indent="0">
              <a:buFont typeface="Arial"/>
              <a:buNone/>
            </a:pPr>
            <a:endParaRPr lang="fr-BE" sz="140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754483" y="1061786"/>
            <a:ext cx="2249026" cy="3318092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173038"/>
            <a:r>
              <a:rPr lang="fr-BE" dirty="0" smtClean="0"/>
              <a:t>  </a:t>
            </a:r>
            <a:r>
              <a:rPr lang="fr-BE" dirty="0" err="1" smtClean="0"/>
              <a:t>Conclusie</a:t>
            </a:r>
            <a:endParaRPr lang="fr-BE" sz="1600" dirty="0" smtClean="0"/>
          </a:p>
          <a:p>
            <a:pPr marL="685800" lvl="2" indent="0">
              <a:buFont typeface="Arial"/>
              <a:buNone/>
            </a:pPr>
            <a:endParaRPr lang="fr-BE" sz="1600" dirty="0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Ongelijkheid in de zorg bij kinderen</a:t>
            </a:r>
            <a:endParaRPr lang="nl-NL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781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Conclusies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6588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l-NL" sz="2200" dirty="0" smtClean="0"/>
              <a:t>Ongelijkheden </a:t>
            </a:r>
            <a:r>
              <a:rPr lang="nl-NL" sz="2200" dirty="0"/>
              <a:t>in zorgconsumptie aanwezig doorheen de kindertijd</a:t>
            </a:r>
          </a:p>
          <a:p>
            <a:pPr marL="636588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l-NL" sz="2200" dirty="0" smtClean="0"/>
              <a:t>Kwantitatieve resultaten duiden </a:t>
            </a:r>
            <a:r>
              <a:rPr lang="nl-NL" sz="2200" smtClean="0"/>
              <a:t>op verhoogde kwetsbaarheid bij </a:t>
            </a:r>
            <a:r>
              <a:rPr lang="nl-NL" sz="2200" dirty="0" smtClean="0"/>
              <a:t>kinderen met VT-statuut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881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Aanbevelingen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Tx/>
              <a:buChar char="-"/>
            </a:pPr>
            <a:r>
              <a:rPr lang="nl-BE" dirty="0"/>
              <a:t>Verhoogde aandacht voor kwetsbare groepen in onze samenleving</a:t>
            </a:r>
          </a:p>
          <a:p>
            <a:pPr marL="522288" lvl="1" indent="-342900">
              <a:buFontTx/>
              <a:buChar char="-"/>
            </a:pPr>
            <a:r>
              <a:rPr lang="nl-BE" dirty="0"/>
              <a:t>Kinderen en jongeren</a:t>
            </a:r>
          </a:p>
          <a:p>
            <a:pPr marL="522288" lvl="1" indent="-342900">
              <a:buFontTx/>
              <a:buChar char="-"/>
            </a:pPr>
            <a:r>
              <a:rPr lang="nl-BE" dirty="0"/>
              <a:t>Zwangere vrouwen</a:t>
            </a:r>
          </a:p>
          <a:p>
            <a:pPr marL="522288" lvl="1" indent="-342900">
              <a:buFontTx/>
              <a:buChar char="-"/>
            </a:pPr>
            <a:r>
              <a:rPr lang="nl-BE" dirty="0" err="1"/>
              <a:t>Éénoudergezinnen</a:t>
            </a:r>
            <a:endParaRPr lang="nl-BE" dirty="0"/>
          </a:p>
          <a:p>
            <a:pPr marL="342900" indent="-342900">
              <a:buFontTx/>
              <a:buChar char="-"/>
            </a:pPr>
            <a:r>
              <a:rPr lang="nl-BE" smtClean="0"/>
              <a:t>Rond </a:t>
            </a:r>
            <a:r>
              <a:rPr lang="nl-BE" dirty="0"/>
              <a:t>gezondheidsvaardigheden zijn nog meer doelgerichte initiatieven nodig. Gezondheidsvaardigheden zijn een essentieel instrument om gezondheidsongelijkheden te </a:t>
            </a:r>
            <a:r>
              <a:rPr lang="nl-BE" dirty="0" smtClean="0"/>
              <a:t>verminderen</a:t>
            </a:r>
          </a:p>
          <a:p>
            <a:pPr marL="342900" indent="-342900">
              <a:buFontTx/>
              <a:buChar char="-"/>
            </a:pPr>
            <a:r>
              <a:rPr lang="nl-BE" dirty="0" smtClean="0"/>
              <a:t>Preventie </a:t>
            </a:r>
            <a:r>
              <a:rPr lang="nl-BE" dirty="0"/>
              <a:t>is een prioriteit. Dat vereist een sterke eerstelijnszorg</a:t>
            </a:r>
          </a:p>
          <a:p>
            <a:pPr marL="342900" indent="-342900">
              <a:buFontTx/>
              <a:buChar char="-"/>
            </a:pPr>
            <a:r>
              <a:rPr lang="nl-BE" dirty="0"/>
              <a:t>De organisatie van zorg en sociale bijstand verbeteren met meer interprofessionele coördinatie en communicatie</a:t>
            </a:r>
          </a:p>
          <a:p>
            <a:pPr marL="342900" indent="-342900">
              <a:buFontTx/>
              <a:buChar char="-"/>
            </a:pPr>
            <a:r>
              <a:rPr lang="nl-BE" dirty="0"/>
              <a:t>Kwetsbare mensen moeten van nabij begeleid worden met een proactieve aanpak binnen een lokaal netwerk</a:t>
            </a:r>
          </a:p>
          <a:p>
            <a:pPr marL="342900" indent="-342900">
              <a:buFontTx/>
              <a:buChar char="-"/>
            </a:pPr>
            <a:r>
              <a:rPr lang="nl-BE" dirty="0"/>
              <a:t>Ziekenfondsen, in samenwerking met andere instanties, hebben een rol te spelen in de identificatie en begeleiding van kwetsbare mensen</a:t>
            </a:r>
          </a:p>
          <a:p>
            <a:pPr marL="342900" indent="-342900">
              <a:buFontTx/>
              <a:buChar char="-"/>
            </a:pPr>
            <a:endParaRPr lang="nl-BE" dirty="0" smtClean="0"/>
          </a:p>
          <a:p>
            <a:pPr marL="342900" indent="-342900">
              <a:buFontTx/>
              <a:buChar char="-"/>
            </a:pPr>
            <a:endParaRPr lang="nl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22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Overzicht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1955" y="4951378"/>
            <a:ext cx="2057400" cy="214407"/>
          </a:xfrm>
        </p:spPr>
        <p:txBody>
          <a:bodyPr/>
          <a:lstStyle/>
          <a:p>
            <a:r>
              <a:rPr lang="en-US" smtClean="0"/>
              <a:t>26 februari 2019</a:t>
            </a:r>
            <a:endParaRPr lang="nl-NL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4738" y="1049821"/>
            <a:ext cx="2820113" cy="3318092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r-BE" sz="1800" dirty="0" smtClean="0"/>
              <a:t>  </a:t>
            </a:r>
            <a:r>
              <a:rPr lang="fr-BE" sz="1800" dirty="0" err="1" smtClean="0"/>
              <a:t>Introductie</a:t>
            </a:r>
            <a:endParaRPr lang="fr-BE" sz="1800" dirty="0"/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 smtClean="0">
                <a:solidFill>
                  <a:srgbClr val="848A95"/>
                </a:solidFill>
              </a:rPr>
              <a:t>Onafhankelijke</a:t>
            </a:r>
            <a:r>
              <a:rPr lang="fr-BE" sz="1600" dirty="0" smtClean="0">
                <a:solidFill>
                  <a:srgbClr val="848A95"/>
                </a:solidFill>
              </a:rPr>
              <a:t> </a:t>
            </a:r>
            <a:r>
              <a:rPr lang="fr-BE" sz="1600" dirty="0" err="1" smtClean="0">
                <a:solidFill>
                  <a:srgbClr val="848A95"/>
                </a:solidFill>
              </a:rPr>
              <a:t>Ziekenfondsen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Beschikbare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err="1">
                <a:solidFill>
                  <a:srgbClr val="848A95"/>
                </a:solidFill>
              </a:rPr>
              <a:t>gegevens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Gebruikte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err="1">
                <a:solidFill>
                  <a:srgbClr val="848A95"/>
                </a:solidFill>
              </a:rPr>
              <a:t>Indicator</a:t>
            </a:r>
            <a:r>
              <a:rPr lang="fr-BE" sz="1600" dirty="0">
                <a:solidFill>
                  <a:srgbClr val="848A95"/>
                </a:solidFill>
              </a:rPr>
              <a:t>: </a:t>
            </a:r>
            <a:r>
              <a:rPr lang="fr-BE" sz="1600" dirty="0" err="1">
                <a:solidFill>
                  <a:srgbClr val="848A95"/>
                </a:solidFill>
              </a:rPr>
              <a:t>Verhoogde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err="1">
                <a:solidFill>
                  <a:srgbClr val="848A95"/>
                </a:solidFill>
              </a:rPr>
              <a:t>Tegemoetkoming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smtClean="0">
                <a:solidFill>
                  <a:srgbClr val="848A95"/>
                </a:solidFill>
              </a:rPr>
              <a:t>(VT)</a:t>
            </a:r>
            <a:endParaRPr lang="fr-BE" sz="1600" dirty="0">
              <a:solidFill>
                <a:srgbClr val="848A95"/>
              </a:solidFill>
            </a:endParaRPr>
          </a:p>
          <a:p>
            <a:pPr marL="685800" lvl="2" indent="0">
              <a:buFont typeface="Arial"/>
              <a:buNone/>
            </a:pPr>
            <a:endParaRPr lang="fr-BE" sz="14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158658" y="1061785"/>
            <a:ext cx="3423297" cy="3318093"/>
          </a:xfrm>
          <a:prstGeom prst="rect">
            <a:avLst/>
          </a:prstGeom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r-BE" sz="1800" dirty="0" smtClean="0"/>
              <a:t>  </a:t>
            </a:r>
            <a:r>
              <a:rPr lang="fr-BE" sz="1800" dirty="0" err="1" smtClean="0"/>
              <a:t>Resultaten</a:t>
            </a:r>
            <a:endParaRPr lang="fr-BE" sz="1800" dirty="0"/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Zwangerschap</a:t>
            </a:r>
            <a:r>
              <a:rPr lang="fr-BE" sz="1600" dirty="0">
                <a:solidFill>
                  <a:srgbClr val="848A95"/>
                </a:solidFill>
              </a:rPr>
              <a:t> (</a:t>
            </a:r>
            <a:r>
              <a:rPr lang="fr-BE" sz="1600" dirty="0" err="1">
                <a:solidFill>
                  <a:srgbClr val="848A95"/>
                </a:solidFill>
              </a:rPr>
              <a:t>volwassenen</a:t>
            </a:r>
            <a:r>
              <a:rPr lang="fr-BE" sz="1600" dirty="0">
                <a:solidFill>
                  <a:srgbClr val="848A95"/>
                </a:solidFill>
              </a:rPr>
              <a:t>)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Opvolging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err="1">
                <a:solidFill>
                  <a:srgbClr val="848A95"/>
                </a:solidFill>
              </a:rPr>
              <a:t>huisarts</a:t>
            </a:r>
            <a:r>
              <a:rPr lang="fr-BE" sz="1600" dirty="0">
                <a:solidFill>
                  <a:srgbClr val="848A95"/>
                </a:solidFill>
              </a:rPr>
              <a:t> – </a:t>
            </a:r>
            <a:r>
              <a:rPr lang="fr-BE" sz="1600" dirty="0" err="1">
                <a:solidFill>
                  <a:srgbClr val="848A95"/>
                </a:solidFill>
              </a:rPr>
              <a:t>pediater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Opname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err="1">
                <a:solidFill>
                  <a:srgbClr val="848A95"/>
                </a:solidFill>
              </a:rPr>
              <a:t>spoeddiensten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Tandartsbezoeken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Hospitalisatie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Contraceptie</a:t>
            </a:r>
            <a:r>
              <a:rPr lang="fr-BE" sz="1600" dirty="0">
                <a:solidFill>
                  <a:srgbClr val="848A95"/>
                </a:solidFill>
              </a:rPr>
              <a:t> (</a:t>
            </a:r>
            <a:r>
              <a:rPr lang="fr-BE" sz="1600" dirty="0" err="1">
                <a:solidFill>
                  <a:srgbClr val="848A95"/>
                </a:solidFill>
              </a:rPr>
              <a:t>adolescenten</a:t>
            </a:r>
            <a:r>
              <a:rPr lang="fr-BE" sz="1600" dirty="0">
                <a:solidFill>
                  <a:srgbClr val="848A95"/>
                </a:solidFill>
              </a:rPr>
              <a:t>)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Zwangerschap</a:t>
            </a:r>
            <a:r>
              <a:rPr lang="fr-BE" sz="1600" dirty="0">
                <a:solidFill>
                  <a:srgbClr val="848A95"/>
                </a:solidFill>
              </a:rPr>
              <a:t> (</a:t>
            </a:r>
            <a:r>
              <a:rPr lang="fr-BE" sz="1600" dirty="0" err="1">
                <a:solidFill>
                  <a:srgbClr val="848A95"/>
                </a:solidFill>
              </a:rPr>
              <a:t>adolescenten</a:t>
            </a:r>
            <a:r>
              <a:rPr lang="fr-BE" sz="1600" dirty="0">
                <a:solidFill>
                  <a:srgbClr val="848A95"/>
                </a:solidFill>
              </a:rPr>
              <a:t>)</a:t>
            </a:r>
          </a:p>
          <a:p>
            <a:pPr marL="685800" lvl="2" indent="0">
              <a:buFont typeface="Arial"/>
              <a:buNone/>
            </a:pPr>
            <a:endParaRPr lang="fr-BE" sz="140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754483" y="1061786"/>
            <a:ext cx="2249026" cy="3318092"/>
          </a:xfrm>
          <a:prstGeom prst="rect">
            <a:avLst/>
          </a:prstGeom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173038"/>
            <a:r>
              <a:rPr lang="fr-BE" dirty="0" smtClean="0"/>
              <a:t>  </a:t>
            </a:r>
            <a:r>
              <a:rPr lang="fr-BE" dirty="0" err="1" smtClean="0"/>
              <a:t>Conclusie</a:t>
            </a:r>
            <a:endParaRPr lang="fr-BE" sz="1600" dirty="0" smtClean="0"/>
          </a:p>
          <a:p>
            <a:pPr marL="685800" lvl="2" indent="0">
              <a:buFont typeface="Arial"/>
              <a:buNone/>
            </a:pPr>
            <a:endParaRPr lang="fr-BE" sz="1600" dirty="0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Ongelijkheid in de zorg bij kinderen</a:t>
            </a:r>
            <a:endParaRPr lang="nl-NL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42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err="1" smtClean="0"/>
              <a:t>Onafhankelijke</a:t>
            </a:r>
            <a:r>
              <a:rPr lang="fr-BE" dirty="0" smtClean="0"/>
              <a:t> </a:t>
            </a:r>
            <a:r>
              <a:rPr lang="fr-BE" dirty="0" err="1" smtClean="0"/>
              <a:t>Ziekenfondsen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fr-FR" sz="1800" dirty="0" smtClean="0"/>
              <a:t>5 </a:t>
            </a:r>
            <a:r>
              <a:rPr lang="fr-FR" sz="1800" dirty="0" err="1" smtClean="0"/>
              <a:t>ziekenfondsen</a:t>
            </a:r>
            <a:endParaRPr lang="fr-FR" sz="1800" dirty="0" smtClean="0"/>
          </a:p>
          <a:p>
            <a:pPr>
              <a:spcBef>
                <a:spcPts val="600"/>
              </a:spcBef>
            </a:pPr>
            <a:endParaRPr lang="fr-FR" sz="1800" i="1" dirty="0" smtClean="0"/>
          </a:p>
          <a:p>
            <a:pPr>
              <a:spcBef>
                <a:spcPts val="600"/>
              </a:spcBef>
            </a:pPr>
            <a:endParaRPr lang="fr-FR" sz="1800" i="1" dirty="0"/>
          </a:p>
          <a:p>
            <a:pPr>
              <a:spcBef>
                <a:spcPts val="600"/>
              </a:spcBef>
            </a:pPr>
            <a:r>
              <a:rPr lang="fr-FR" sz="1800" dirty="0" smtClean="0"/>
              <a:t>≈ 2,24 </a:t>
            </a:r>
            <a:r>
              <a:rPr lang="fr-FR" sz="1800" dirty="0" err="1" smtClean="0"/>
              <a:t>miljoen</a:t>
            </a:r>
            <a:r>
              <a:rPr lang="fr-FR" sz="1800" dirty="0" smtClean="0"/>
              <a:t> </a:t>
            </a:r>
            <a:r>
              <a:rPr lang="fr-FR" sz="1800" dirty="0" err="1" smtClean="0"/>
              <a:t>leden</a:t>
            </a:r>
            <a:r>
              <a:rPr lang="fr-FR" sz="1800" dirty="0" smtClean="0"/>
              <a:t> (2017)  ≈ 20% </a:t>
            </a:r>
            <a:r>
              <a:rPr lang="fr-FR" sz="1800" dirty="0" err="1" smtClean="0"/>
              <a:t>belgische</a:t>
            </a:r>
            <a:r>
              <a:rPr lang="fr-FR" sz="1800" dirty="0" smtClean="0"/>
              <a:t> </a:t>
            </a:r>
            <a:r>
              <a:rPr lang="fr-FR" sz="1800" dirty="0" err="1" smtClean="0"/>
              <a:t>bevolking</a:t>
            </a:r>
            <a:endParaRPr lang="fr-FR" sz="1800" dirty="0" smtClean="0"/>
          </a:p>
          <a:p>
            <a:pPr marL="342900" lvl="1" indent="0">
              <a:spcBef>
                <a:spcPts val="600"/>
              </a:spcBef>
              <a:buNone/>
            </a:pPr>
            <a:r>
              <a:rPr lang="fr-FR" sz="1800" dirty="0" smtClean="0"/>
              <a:t>→  530.000 </a:t>
            </a:r>
            <a:r>
              <a:rPr lang="fr-FR" sz="1800" dirty="0" err="1" smtClean="0"/>
              <a:t>kinderen</a:t>
            </a:r>
            <a:r>
              <a:rPr lang="fr-FR" sz="1800" dirty="0" smtClean="0"/>
              <a:t> (&lt;1 – 18 </a:t>
            </a:r>
            <a:r>
              <a:rPr lang="fr-FR" sz="1800" dirty="0" err="1" smtClean="0"/>
              <a:t>jaar</a:t>
            </a:r>
            <a:r>
              <a:rPr lang="fr-FR" sz="1800" dirty="0" smtClean="0"/>
              <a:t>)</a:t>
            </a:r>
            <a:endParaRPr lang="fr-FR" sz="1800" dirty="0"/>
          </a:p>
          <a:p>
            <a:pPr marL="342900" lvl="1" indent="0">
              <a:spcBef>
                <a:spcPts val="600"/>
              </a:spcBef>
              <a:buNone/>
            </a:pPr>
            <a:endParaRPr lang="fr-FR" sz="1800" dirty="0" smtClean="0"/>
          </a:p>
        </p:txBody>
      </p:sp>
      <p:pic>
        <p:nvPicPr>
          <p:cNvPr id="4" name="Picture Placeholder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9932" r="-4397" b="-47647"/>
          <a:stretch/>
        </p:blipFill>
        <p:spPr>
          <a:xfrm>
            <a:off x="743046" y="1231507"/>
            <a:ext cx="6066780" cy="1382602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Ongelijkheid in de zorg bij kinderen</a:t>
            </a:r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609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776" y="40005"/>
            <a:ext cx="8773125" cy="950940"/>
          </a:xfrm>
        </p:spPr>
        <p:txBody>
          <a:bodyPr>
            <a:normAutofit/>
          </a:bodyPr>
          <a:lstStyle/>
          <a:p>
            <a:r>
              <a:rPr lang="fr-BE" dirty="0" err="1" smtClean="0"/>
              <a:t>Kwetsbaarheid</a:t>
            </a:r>
            <a:r>
              <a:rPr lang="fr-BE" dirty="0"/>
              <a:t> </a:t>
            </a:r>
            <a:r>
              <a:rPr lang="fr-BE" dirty="0" err="1" smtClean="0"/>
              <a:t>meten</a:t>
            </a:r>
            <a:r>
              <a:rPr lang="fr-BE" dirty="0" smtClean="0"/>
              <a:t>: </a:t>
            </a:r>
            <a:r>
              <a:rPr lang="fr-BE" dirty="0" err="1" smtClean="0"/>
              <a:t>Verhoogde</a:t>
            </a:r>
            <a:r>
              <a:rPr lang="fr-BE" dirty="0" smtClean="0"/>
              <a:t> </a:t>
            </a:r>
            <a:r>
              <a:rPr lang="fr-BE" dirty="0" err="1" smtClean="0"/>
              <a:t>tegemoetkoming</a:t>
            </a:r>
            <a:r>
              <a:rPr lang="fr-BE" dirty="0" smtClean="0"/>
              <a:t> (VT)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116" y="1240993"/>
            <a:ext cx="3740824" cy="1313672"/>
          </a:xfrm>
          <a:ln>
            <a:solidFill>
              <a:srgbClr val="D77187"/>
            </a:solidFill>
          </a:ln>
          <a:effectLst/>
        </p:spPr>
        <p:txBody>
          <a:bodyPr>
            <a:normAutofit fontScale="92500" lnSpcReduction="10000"/>
          </a:bodyPr>
          <a:lstStyle/>
          <a:p>
            <a:pPr marL="268288" indent="-173038"/>
            <a:r>
              <a:rPr lang="fr-BE" dirty="0" err="1" smtClean="0"/>
              <a:t>Verhoogde</a:t>
            </a:r>
            <a:r>
              <a:rPr lang="fr-BE" dirty="0" smtClean="0"/>
              <a:t> </a:t>
            </a:r>
            <a:r>
              <a:rPr lang="fr-BE" dirty="0" err="1" smtClean="0"/>
              <a:t>tegemoetkoming</a:t>
            </a:r>
            <a:endParaRPr lang="fr-BE" dirty="0" smtClean="0"/>
          </a:p>
          <a:p>
            <a:pPr marL="268288" lvl="1"/>
            <a:r>
              <a:rPr lang="fr-BE" sz="1600" dirty="0" smtClean="0"/>
              <a:t>Op niveau individu (</a:t>
            </a:r>
            <a:r>
              <a:rPr lang="fr-BE" sz="1600" dirty="0" err="1" smtClean="0"/>
              <a:t>gezin</a:t>
            </a:r>
            <a:r>
              <a:rPr lang="fr-BE" sz="1600" dirty="0" smtClean="0"/>
              <a:t>)</a:t>
            </a:r>
          </a:p>
          <a:p>
            <a:pPr marL="268288" lvl="1"/>
            <a:r>
              <a:rPr lang="fr-BE" sz="1600" dirty="0" smtClean="0"/>
              <a:t>14% </a:t>
            </a:r>
            <a:r>
              <a:rPr lang="fr-BE" sz="1600" dirty="0" err="1" smtClean="0"/>
              <a:t>kinderen</a:t>
            </a:r>
            <a:r>
              <a:rPr lang="fr-BE" sz="1600" dirty="0" smtClean="0"/>
              <a:t> (MLOZ, 2017)</a:t>
            </a:r>
          </a:p>
          <a:p>
            <a:pPr marL="268288" lvl="1"/>
            <a:r>
              <a:rPr lang="fr-BE" sz="1600" dirty="0" smtClean="0"/>
              <a:t>21% </a:t>
            </a:r>
            <a:r>
              <a:rPr lang="fr-BE" sz="1600" dirty="0" err="1" smtClean="0"/>
              <a:t>kinderen</a:t>
            </a:r>
            <a:r>
              <a:rPr lang="fr-BE" sz="1600" dirty="0" smtClean="0"/>
              <a:t> (</a:t>
            </a:r>
            <a:r>
              <a:rPr lang="fr-BE" sz="1600" dirty="0" err="1" smtClean="0"/>
              <a:t>België</a:t>
            </a:r>
            <a:r>
              <a:rPr lang="fr-BE" sz="1600" dirty="0" smtClean="0"/>
              <a:t>, 2017)</a:t>
            </a:r>
          </a:p>
          <a:p>
            <a:pPr marL="268288" lvl="1"/>
            <a:r>
              <a:rPr lang="fr-BE" sz="1600" dirty="0" smtClean="0"/>
              <a:t>1/3</a:t>
            </a:r>
            <a:r>
              <a:rPr lang="fr-BE" sz="1600" baseline="30000" dirty="0" smtClean="0"/>
              <a:t>e</a:t>
            </a:r>
            <a:r>
              <a:rPr lang="fr-BE" sz="1600" dirty="0" smtClean="0"/>
              <a:t> VT </a:t>
            </a:r>
            <a:r>
              <a:rPr lang="fr-BE" sz="1600" dirty="0" err="1" smtClean="0"/>
              <a:t>is</a:t>
            </a:r>
            <a:r>
              <a:rPr lang="fr-BE" sz="1600" dirty="0" smtClean="0"/>
              <a:t> </a:t>
            </a:r>
            <a:r>
              <a:rPr lang="fr-BE" sz="1600" dirty="0" err="1" smtClean="0"/>
              <a:t>éénoudergezin</a:t>
            </a:r>
            <a:endParaRPr lang="fr-BE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4</a:t>
            </a:fld>
            <a:endParaRPr lang="nl-NL"/>
          </a:p>
        </p:txBody>
      </p:sp>
      <p:sp>
        <p:nvSpPr>
          <p:cNvPr id="5" name="TextBox 4"/>
          <p:cNvSpPr txBox="1"/>
          <p:nvPr/>
        </p:nvSpPr>
        <p:spPr>
          <a:xfrm>
            <a:off x="388117" y="2665027"/>
            <a:ext cx="37408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/>
              </a:rPr>
              <a:t>https://www.riziv.fgov.be/nl/themas/kost-terugbetaling/financiele-toegankelijkheid/Paginas/verhoogde-tegemoetkoming-betere-vergoeding-medische-kosten.aspx</a:t>
            </a:r>
            <a:endParaRPr lang="nl-BE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4977315" y="1234141"/>
            <a:ext cx="33653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Ook gebruikt in: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KCE performantierapport (2015)</a:t>
            </a:r>
          </a:p>
          <a:p>
            <a:endParaRPr lang="nl-B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3926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Definitie</a:t>
            </a:r>
            <a:r>
              <a:rPr lang="fr-BE" dirty="0" smtClean="0"/>
              <a:t> </a:t>
            </a:r>
            <a:r>
              <a:rPr lang="fr-BE" dirty="0" err="1" smtClean="0"/>
              <a:t>Verhoogde</a:t>
            </a:r>
            <a:r>
              <a:rPr lang="fr-BE" dirty="0" smtClean="0"/>
              <a:t> </a:t>
            </a:r>
            <a:r>
              <a:rPr lang="fr-BE" dirty="0" err="1"/>
              <a:t>T</a:t>
            </a:r>
            <a:r>
              <a:rPr lang="fr-BE" dirty="0" err="1" smtClean="0"/>
              <a:t>egemoetkoming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350" lvl="1" indent="0">
              <a:buNone/>
            </a:pPr>
            <a:r>
              <a:rPr lang="fr-BE" dirty="0"/>
              <a:t>Op basis van </a:t>
            </a:r>
            <a:r>
              <a:rPr lang="fr-BE" dirty="0" smtClean="0"/>
              <a:t>(</a:t>
            </a:r>
            <a:r>
              <a:rPr lang="fr-BE" dirty="0" err="1" smtClean="0"/>
              <a:t>gezins</a:t>
            </a:r>
            <a:r>
              <a:rPr lang="fr-BE" dirty="0" smtClean="0"/>
              <a:t>)</a:t>
            </a:r>
            <a:r>
              <a:rPr lang="fr-BE" dirty="0" err="1" smtClean="0"/>
              <a:t>inkomen</a:t>
            </a:r>
            <a:endParaRPr lang="fr-BE" dirty="0"/>
          </a:p>
          <a:p>
            <a:pPr lvl="2"/>
            <a:r>
              <a:rPr lang="fr-BE" dirty="0"/>
              <a:t> </a:t>
            </a:r>
            <a:r>
              <a:rPr lang="fr-BE" sz="1700" dirty="0" err="1"/>
              <a:t>lagere</a:t>
            </a:r>
            <a:r>
              <a:rPr lang="fr-BE" sz="1700" dirty="0"/>
              <a:t> </a:t>
            </a:r>
            <a:r>
              <a:rPr lang="fr-BE" sz="1700" dirty="0" err="1"/>
              <a:t>grens</a:t>
            </a:r>
            <a:r>
              <a:rPr lang="fr-BE" sz="1700" dirty="0"/>
              <a:t> </a:t>
            </a:r>
            <a:r>
              <a:rPr lang="fr-BE" sz="1700" dirty="0" err="1"/>
              <a:t>voor</a:t>
            </a:r>
            <a:r>
              <a:rPr lang="fr-BE" sz="1700" dirty="0"/>
              <a:t> </a:t>
            </a:r>
            <a:r>
              <a:rPr lang="fr-BE" sz="1700" dirty="0" err="1"/>
              <a:t>specifieke</a:t>
            </a:r>
            <a:r>
              <a:rPr lang="fr-BE" sz="1700" dirty="0"/>
              <a:t> </a:t>
            </a:r>
            <a:r>
              <a:rPr lang="fr-BE" sz="1700" dirty="0" err="1" smtClean="0"/>
              <a:t>groepen</a:t>
            </a:r>
            <a:endParaRPr lang="fr-BE" sz="1700" dirty="0" smtClean="0"/>
          </a:p>
          <a:p>
            <a:pPr marL="6350" lvl="1" indent="0">
              <a:buNone/>
            </a:pPr>
            <a:r>
              <a:rPr lang="fr-BE" dirty="0" smtClean="0"/>
              <a:t>Op </a:t>
            </a:r>
            <a:r>
              <a:rPr lang="fr-BE" dirty="0"/>
              <a:t>basis van </a:t>
            </a:r>
            <a:r>
              <a:rPr lang="fr-BE" dirty="0" err="1"/>
              <a:t>specifieke</a:t>
            </a:r>
            <a:r>
              <a:rPr lang="fr-BE" dirty="0"/>
              <a:t> </a:t>
            </a:r>
            <a:r>
              <a:rPr lang="fr-BE" dirty="0" err="1"/>
              <a:t>uitkering</a:t>
            </a:r>
            <a:endParaRPr lang="fr-BE" dirty="0"/>
          </a:p>
          <a:p>
            <a:pPr lvl="2"/>
            <a:r>
              <a:rPr lang="fr-BE" sz="1700" dirty="0" err="1" smtClean="0"/>
              <a:t>Leefloon</a:t>
            </a:r>
            <a:r>
              <a:rPr lang="fr-BE" sz="1700" dirty="0" smtClean="0"/>
              <a:t> </a:t>
            </a:r>
          </a:p>
          <a:p>
            <a:pPr lvl="2"/>
            <a:r>
              <a:rPr lang="fr-BE" sz="1700" dirty="0" err="1" smtClean="0"/>
              <a:t>Inkomensgarantie</a:t>
            </a:r>
            <a:r>
              <a:rPr lang="fr-BE" sz="1700" dirty="0" smtClean="0"/>
              <a:t> </a:t>
            </a:r>
            <a:r>
              <a:rPr lang="fr-BE" sz="1700" dirty="0" err="1" smtClean="0"/>
              <a:t>ouderen</a:t>
            </a:r>
            <a:endParaRPr lang="fr-BE" sz="1700" dirty="0"/>
          </a:p>
          <a:p>
            <a:pPr lvl="2"/>
            <a:r>
              <a:rPr lang="fr-BE" sz="1700" dirty="0" err="1"/>
              <a:t>tegemoetkoming</a:t>
            </a:r>
            <a:r>
              <a:rPr lang="fr-BE" sz="1700" dirty="0"/>
              <a:t> </a:t>
            </a:r>
            <a:r>
              <a:rPr lang="fr-BE" sz="1700" dirty="0" err="1"/>
              <a:t>personen</a:t>
            </a:r>
            <a:r>
              <a:rPr lang="fr-BE" sz="1700" dirty="0"/>
              <a:t> met </a:t>
            </a:r>
            <a:r>
              <a:rPr lang="fr-BE" sz="1700" dirty="0" smtClean="0"/>
              <a:t>handicap</a:t>
            </a:r>
          </a:p>
          <a:p>
            <a:pPr lvl="2"/>
            <a:r>
              <a:rPr lang="fr-BE" sz="1700" dirty="0" err="1" smtClean="0"/>
              <a:t>toeslag</a:t>
            </a:r>
            <a:r>
              <a:rPr lang="fr-BE" sz="1700" dirty="0" smtClean="0"/>
              <a:t> </a:t>
            </a:r>
            <a:r>
              <a:rPr lang="fr-BE" sz="1700" dirty="0" err="1"/>
              <a:t>voor</a:t>
            </a:r>
            <a:r>
              <a:rPr lang="fr-BE" sz="1700" dirty="0"/>
              <a:t> </a:t>
            </a:r>
            <a:r>
              <a:rPr lang="fr-BE" sz="1700" dirty="0" err="1"/>
              <a:t>kinderen</a:t>
            </a:r>
            <a:r>
              <a:rPr lang="fr-BE" sz="1700" dirty="0"/>
              <a:t> met  </a:t>
            </a:r>
            <a:r>
              <a:rPr lang="fr-BE" sz="1700" dirty="0" smtClean="0"/>
              <a:t>handicap of </a:t>
            </a:r>
            <a:r>
              <a:rPr lang="fr-BE" sz="1700" dirty="0" err="1"/>
              <a:t>zware</a:t>
            </a:r>
            <a:r>
              <a:rPr lang="fr-BE" sz="1700" dirty="0"/>
              <a:t> </a:t>
            </a:r>
            <a:r>
              <a:rPr lang="fr-BE" sz="1700" dirty="0" err="1" smtClean="0"/>
              <a:t>ziekte</a:t>
            </a:r>
            <a:r>
              <a:rPr lang="fr-BE" sz="1700" dirty="0" smtClean="0"/>
              <a:t> </a:t>
            </a:r>
          </a:p>
          <a:p>
            <a:pPr lvl="3"/>
            <a:r>
              <a:rPr lang="fr-BE" dirty="0" smtClean="0"/>
              <a:t>2% van </a:t>
            </a:r>
            <a:r>
              <a:rPr lang="fr-BE" dirty="0" err="1" smtClean="0"/>
              <a:t>kinderen</a:t>
            </a:r>
            <a:r>
              <a:rPr lang="fr-BE" dirty="0" smtClean="0"/>
              <a:t> (MLOZ)</a:t>
            </a:r>
          </a:p>
          <a:p>
            <a:pPr lvl="3"/>
            <a:r>
              <a:rPr lang="fr-BE" dirty="0" smtClean="0"/>
              <a:t>8% van VT-</a:t>
            </a:r>
            <a:r>
              <a:rPr lang="fr-BE" dirty="0" err="1" smtClean="0"/>
              <a:t>kinderen</a:t>
            </a:r>
            <a:r>
              <a:rPr lang="fr-BE" dirty="0" smtClean="0"/>
              <a:t> (MLOZ)</a:t>
            </a:r>
          </a:p>
          <a:p>
            <a:pPr lvl="3"/>
            <a:r>
              <a:rPr lang="fr-BE" dirty="0" err="1" smtClean="0"/>
              <a:t>Vooral</a:t>
            </a:r>
            <a:r>
              <a:rPr lang="fr-BE" dirty="0" smtClean="0"/>
              <a:t> </a:t>
            </a:r>
            <a:r>
              <a:rPr lang="fr-BE" dirty="0" err="1" smtClean="0"/>
              <a:t>oudere</a:t>
            </a:r>
            <a:r>
              <a:rPr lang="fr-BE" dirty="0" smtClean="0"/>
              <a:t> </a:t>
            </a:r>
            <a:r>
              <a:rPr lang="fr-BE" dirty="0" err="1" smtClean="0"/>
              <a:t>kinderen</a:t>
            </a:r>
            <a:endParaRPr lang="fr-BE" dirty="0" smtClean="0"/>
          </a:p>
          <a:p>
            <a:pPr marL="6350" lvl="1" indent="0">
              <a:buNone/>
            </a:pPr>
            <a:r>
              <a:rPr lang="fr-BE" dirty="0" smtClean="0"/>
              <a:t>Op basis van </a:t>
            </a:r>
            <a:r>
              <a:rPr lang="fr-BE" dirty="0" err="1" smtClean="0"/>
              <a:t>specifieke</a:t>
            </a:r>
            <a:r>
              <a:rPr lang="fr-BE" dirty="0" smtClean="0"/>
              <a:t> </a:t>
            </a:r>
            <a:r>
              <a:rPr lang="fr-BE" dirty="0" err="1" smtClean="0"/>
              <a:t>hoedanigheid</a:t>
            </a:r>
            <a:endParaRPr lang="fr-BE" dirty="0" smtClean="0"/>
          </a:p>
          <a:p>
            <a:pPr lvl="2"/>
            <a:r>
              <a:rPr lang="fr-BE" sz="1700" dirty="0" err="1" smtClean="0"/>
              <a:t>Wees</a:t>
            </a:r>
            <a:r>
              <a:rPr lang="fr-BE" sz="1700" dirty="0"/>
              <a:t>, NBMV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5</a:t>
            </a:fld>
            <a:endParaRPr lang="nl-NL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1364116"/>
              </p:ext>
            </p:extLst>
          </p:nvPr>
        </p:nvGraphicFramePr>
        <p:xfrm>
          <a:off x="5703216" y="1140644"/>
          <a:ext cx="3368783" cy="3302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24688" y="4466024"/>
            <a:ext cx="33193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00" dirty="0" smtClean="0"/>
              <a:t>Link: </a:t>
            </a:r>
            <a:r>
              <a:rPr lang="en-US" sz="900" dirty="0">
                <a:hlinkClick r:id="rId4"/>
              </a:rPr>
              <a:t>https://ondpanon.riziv.fgov.be/analytics/Portal/main.do</a:t>
            </a:r>
            <a:endParaRPr lang="nl-BE" sz="900" dirty="0"/>
          </a:p>
        </p:txBody>
      </p:sp>
    </p:spTree>
    <p:extLst>
      <p:ext uri="{BB962C8B-B14F-4D97-AF65-F5344CB8AC3E}">
        <p14:creationId xmlns:p14="http://schemas.microsoft.com/office/powerpoint/2010/main" val="88556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Overzicht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1955" y="4951378"/>
            <a:ext cx="2057400" cy="214407"/>
          </a:xfrm>
        </p:spPr>
        <p:txBody>
          <a:bodyPr/>
          <a:lstStyle/>
          <a:p>
            <a:r>
              <a:rPr lang="en-US" smtClean="0"/>
              <a:t>26 februari 2019</a:t>
            </a:r>
            <a:endParaRPr lang="nl-NL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4738" y="1049821"/>
            <a:ext cx="2820113" cy="3318092"/>
          </a:xfrm>
          <a:prstGeom prst="rect">
            <a:avLst/>
          </a:prstGeom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r-BE" sz="1800" dirty="0" smtClean="0"/>
              <a:t>  </a:t>
            </a:r>
            <a:r>
              <a:rPr lang="fr-BE" sz="1800" dirty="0" err="1" smtClean="0"/>
              <a:t>Introductie</a:t>
            </a:r>
            <a:endParaRPr lang="fr-BE" sz="1800" dirty="0"/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 smtClean="0">
                <a:solidFill>
                  <a:srgbClr val="848A95"/>
                </a:solidFill>
              </a:rPr>
              <a:t>Onafhankelijke</a:t>
            </a:r>
            <a:r>
              <a:rPr lang="fr-BE" sz="1600" dirty="0" smtClean="0">
                <a:solidFill>
                  <a:srgbClr val="848A95"/>
                </a:solidFill>
              </a:rPr>
              <a:t> </a:t>
            </a:r>
            <a:r>
              <a:rPr lang="fr-BE" sz="1600" dirty="0" err="1" smtClean="0">
                <a:solidFill>
                  <a:srgbClr val="848A95"/>
                </a:solidFill>
              </a:rPr>
              <a:t>Ziekenfondsen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Beschikbare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err="1">
                <a:solidFill>
                  <a:srgbClr val="848A95"/>
                </a:solidFill>
              </a:rPr>
              <a:t>gegevens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Gebruikte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err="1">
                <a:solidFill>
                  <a:srgbClr val="848A95"/>
                </a:solidFill>
              </a:rPr>
              <a:t>Indicator</a:t>
            </a:r>
            <a:r>
              <a:rPr lang="fr-BE" sz="1600" dirty="0">
                <a:solidFill>
                  <a:srgbClr val="848A95"/>
                </a:solidFill>
              </a:rPr>
              <a:t>: </a:t>
            </a:r>
            <a:r>
              <a:rPr lang="fr-BE" sz="1600" dirty="0" err="1">
                <a:solidFill>
                  <a:srgbClr val="848A95"/>
                </a:solidFill>
              </a:rPr>
              <a:t>Verhoogde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err="1">
                <a:solidFill>
                  <a:srgbClr val="848A95"/>
                </a:solidFill>
              </a:rPr>
              <a:t>Tegemoetkoming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smtClean="0">
                <a:solidFill>
                  <a:srgbClr val="848A95"/>
                </a:solidFill>
              </a:rPr>
              <a:t>(VT)</a:t>
            </a:r>
            <a:endParaRPr lang="fr-BE" sz="1600" dirty="0">
              <a:solidFill>
                <a:srgbClr val="848A95"/>
              </a:solidFill>
            </a:endParaRPr>
          </a:p>
          <a:p>
            <a:pPr marL="685800" lvl="2" indent="0">
              <a:buFont typeface="Arial"/>
              <a:buNone/>
            </a:pPr>
            <a:endParaRPr lang="fr-BE" sz="14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158658" y="1061785"/>
            <a:ext cx="3423297" cy="3318093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 fontScale="92500" lnSpcReduction="10000"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r-BE" sz="1800" dirty="0" smtClean="0"/>
              <a:t>  </a:t>
            </a:r>
            <a:r>
              <a:rPr lang="fr-BE" sz="1800" dirty="0" err="1" smtClean="0"/>
              <a:t>Resultaten</a:t>
            </a:r>
            <a:endParaRPr lang="fr-BE" sz="1800" dirty="0"/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Zwangerschap</a:t>
            </a:r>
            <a:r>
              <a:rPr lang="fr-BE" sz="1600" dirty="0">
                <a:solidFill>
                  <a:srgbClr val="848A95"/>
                </a:solidFill>
              </a:rPr>
              <a:t> (</a:t>
            </a:r>
            <a:r>
              <a:rPr lang="fr-BE" sz="1600" dirty="0" err="1">
                <a:solidFill>
                  <a:srgbClr val="848A95"/>
                </a:solidFill>
              </a:rPr>
              <a:t>volwassenen</a:t>
            </a:r>
            <a:r>
              <a:rPr lang="fr-BE" sz="1600" dirty="0">
                <a:solidFill>
                  <a:srgbClr val="848A95"/>
                </a:solidFill>
              </a:rPr>
              <a:t>)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Opvolging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err="1">
                <a:solidFill>
                  <a:srgbClr val="848A95"/>
                </a:solidFill>
              </a:rPr>
              <a:t>huisarts</a:t>
            </a:r>
            <a:r>
              <a:rPr lang="fr-BE" sz="1600" dirty="0">
                <a:solidFill>
                  <a:srgbClr val="848A95"/>
                </a:solidFill>
              </a:rPr>
              <a:t> – </a:t>
            </a:r>
            <a:r>
              <a:rPr lang="fr-BE" sz="1600" dirty="0" err="1">
                <a:solidFill>
                  <a:srgbClr val="848A95"/>
                </a:solidFill>
              </a:rPr>
              <a:t>pediater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Opname</a:t>
            </a:r>
            <a:r>
              <a:rPr lang="fr-BE" sz="1600" dirty="0">
                <a:solidFill>
                  <a:srgbClr val="848A95"/>
                </a:solidFill>
              </a:rPr>
              <a:t> </a:t>
            </a:r>
            <a:r>
              <a:rPr lang="fr-BE" sz="1600" dirty="0" err="1">
                <a:solidFill>
                  <a:srgbClr val="848A95"/>
                </a:solidFill>
              </a:rPr>
              <a:t>spoeddiensten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Tandartsbezoeken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 smtClean="0">
                <a:solidFill>
                  <a:srgbClr val="848A95"/>
                </a:solidFill>
              </a:rPr>
              <a:t>Hospitalisatie</a:t>
            </a:r>
            <a:endParaRPr lang="fr-BE" sz="1600" dirty="0" smtClean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 smtClean="0">
                <a:solidFill>
                  <a:srgbClr val="848A95"/>
                </a:solidFill>
              </a:rPr>
              <a:t>Gebruik</a:t>
            </a:r>
            <a:r>
              <a:rPr lang="fr-BE" sz="1600" dirty="0" smtClean="0">
                <a:solidFill>
                  <a:srgbClr val="848A95"/>
                </a:solidFill>
              </a:rPr>
              <a:t> </a:t>
            </a:r>
            <a:r>
              <a:rPr lang="fr-BE" sz="1600" dirty="0" err="1" smtClean="0">
                <a:solidFill>
                  <a:srgbClr val="848A95"/>
                </a:solidFill>
              </a:rPr>
              <a:t>geneesmiddelen</a:t>
            </a:r>
            <a:r>
              <a:rPr lang="fr-BE" sz="1600" dirty="0" smtClean="0">
                <a:solidFill>
                  <a:srgbClr val="848A95"/>
                </a:solidFill>
              </a:rPr>
              <a:t> (</a:t>
            </a:r>
            <a:r>
              <a:rPr lang="fr-BE" sz="1600" dirty="0" err="1" smtClean="0">
                <a:solidFill>
                  <a:srgbClr val="848A95"/>
                </a:solidFill>
              </a:rPr>
              <a:t>adolescenten</a:t>
            </a:r>
            <a:r>
              <a:rPr lang="fr-BE" sz="1600" dirty="0" smtClean="0">
                <a:solidFill>
                  <a:srgbClr val="848A95"/>
                </a:solidFill>
              </a:rPr>
              <a:t>)</a:t>
            </a:r>
            <a:endParaRPr lang="fr-BE" sz="1600" dirty="0">
              <a:solidFill>
                <a:srgbClr val="848A95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Contraceptie</a:t>
            </a:r>
            <a:r>
              <a:rPr lang="fr-BE" sz="1600" dirty="0">
                <a:solidFill>
                  <a:srgbClr val="848A95"/>
                </a:solidFill>
              </a:rPr>
              <a:t> (</a:t>
            </a:r>
            <a:r>
              <a:rPr lang="fr-BE" sz="1600" dirty="0" err="1">
                <a:solidFill>
                  <a:srgbClr val="848A95"/>
                </a:solidFill>
              </a:rPr>
              <a:t>adolescenten</a:t>
            </a:r>
            <a:r>
              <a:rPr lang="fr-BE" sz="1600" dirty="0">
                <a:solidFill>
                  <a:srgbClr val="848A95"/>
                </a:solidFill>
              </a:rPr>
              <a:t>)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BE" sz="1600" dirty="0" err="1">
                <a:solidFill>
                  <a:srgbClr val="848A95"/>
                </a:solidFill>
              </a:rPr>
              <a:t>Zwangerschap</a:t>
            </a:r>
            <a:r>
              <a:rPr lang="fr-BE" sz="1600" dirty="0">
                <a:solidFill>
                  <a:srgbClr val="848A95"/>
                </a:solidFill>
              </a:rPr>
              <a:t> (</a:t>
            </a:r>
            <a:r>
              <a:rPr lang="fr-BE" sz="1600" dirty="0" err="1">
                <a:solidFill>
                  <a:srgbClr val="848A95"/>
                </a:solidFill>
              </a:rPr>
              <a:t>adolescenten</a:t>
            </a:r>
            <a:r>
              <a:rPr lang="fr-BE" sz="1600" dirty="0">
                <a:solidFill>
                  <a:srgbClr val="848A95"/>
                </a:solidFill>
              </a:rPr>
              <a:t>)</a:t>
            </a:r>
          </a:p>
          <a:p>
            <a:pPr marL="685800" lvl="2" indent="0">
              <a:buFont typeface="Arial"/>
              <a:buNone/>
            </a:pPr>
            <a:endParaRPr lang="fr-BE" sz="140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754483" y="1061786"/>
            <a:ext cx="2249026" cy="3318092"/>
          </a:xfrm>
          <a:prstGeom prst="rect">
            <a:avLst/>
          </a:prstGeom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173038"/>
            <a:r>
              <a:rPr lang="fr-BE" dirty="0" smtClean="0"/>
              <a:t>  </a:t>
            </a:r>
            <a:r>
              <a:rPr lang="fr-BE" dirty="0" err="1" smtClean="0"/>
              <a:t>Conclusie</a:t>
            </a:r>
            <a:endParaRPr lang="fr-BE" sz="1600" dirty="0" smtClean="0"/>
          </a:p>
          <a:p>
            <a:pPr marL="685800" lvl="2" indent="0">
              <a:buFont typeface="Arial"/>
              <a:buNone/>
            </a:pPr>
            <a:endParaRPr lang="fr-BE" sz="1600" dirty="0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Ongelijkheid in de zorg bij kinderen</a:t>
            </a:r>
            <a:endParaRPr lang="nl-NL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751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Medicatie</a:t>
            </a:r>
            <a:r>
              <a:rPr lang="fr-BE" dirty="0" smtClean="0"/>
              <a:t> </a:t>
            </a:r>
            <a:r>
              <a:rPr lang="fr-BE" dirty="0" err="1" smtClean="0"/>
              <a:t>bij</a:t>
            </a:r>
            <a:r>
              <a:rPr lang="fr-BE" dirty="0" smtClean="0"/>
              <a:t> </a:t>
            </a:r>
            <a:r>
              <a:rPr lang="fr-BE" dirty="0" err="1" smtClean="0"/>
              <a:t>Zwangerschap</a:t>
            </a:r>
            <a:r>
              <a:rPr lang="fr-BE" dirty="0" smtClean="0"/>
              <a:t> </a:t>
            </a:r>
            <a:r>
              <a:rPr lang="fr-BE" sz="2800" dirty="0" smtClean="0"/>
              <a:t>(2013 - 2016)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04508" y="1395651"/>
            <a:ext cx="3915491" cy="2965114"/>
          </a:xfrm>
        </p:spPr>
        <p:txBody>
          <a:bodyPr>
            <a:normAutofit/>
          </a:bodyPr>
          <a:lstStyle/>
          <a:p>
            <a:pPr marL="179388" indent="-179388">
              <a:buClr>
                <a:srgbClr val="5990A5"/>
              </a:buClr>
              <a:buFont typeface="Arial" panose="020B0604020202020204" pitchFamily="34" charset="0"/>
              <a:buChar char="•"/>
            </a:pPr>
            <a:r>
              <a:rPr lang="nl-NL" sz="1800" dirty="0" smtClean="0"/>
              <a:t>Gemiddeld 4 ≠ geneesmiddelen </a:t>
            </a:r>
          </a:p>
          <a:p>
            <a:pPr marL="179388" indent="-179388">
              <a:buClr>
                <a:srgbClr val="5990A5"/>
              </a:buClr>
              <a:buFont typeface="Arial" panose="020B0604020202020204" pitchFamily="34" charset="0"/>
              <a:buChar char="•"/>
            </a:pPr>
            <a:r>
              <a:rPr lang="en-US" sz="1800" dirty="0" err="1" smtClean="0"/>
              <a:t>Vooral</a:t>
            </a:r>
            <a:r>
              <a:rPr lang="en-US" sz="1800" dirty="0" smtClean="0"/>
              <a:t> </a:t>
            </a:r>
            <a:r>
              <a:rPr lang="en-US" sz="1800" dirty="0" err="1" smtClean="0"/>
              <a:t>Ontstekingsremmers</a:t>
            </a:r>
            <a:r>
              <a:rPr lang="en-US" sz="1800" dirty="0" smtClean="0"/>
              <a:t> </a:t>
            </a:r>
            <a:r>
              <a:rPr lang="en-US" sz="1800" dirty="0"/>
              <a:t>(3e trimester</a:t>
            </a:r>
            <a:r>
              <a:rPr lang="en-US" sz="1800" dirty="0" smtClean="0"/>
              <a:t>) (4,7%)</a:t>
            </a:r>
            <a:endParaRPr lang="en-US" sz="1800" dirty="0"/>
          </a:p>
          <a:p>
            <a:pPr lvl="2"/>
            <a:r>
              <a:rPr lang="fr-BE" sz="1600" dirty="0" err="1" smtClean="0"/>
              <a:t>Diclofenac</a:t>
            </a:r>
            <a:r>
              <a:rPr lang="fr-BE" sz="1600" dirty="0" smtClean="0"/>
              <a:t> (2,5%)</a:t>
            </a:r>
          </a:p>
          <a:p>
            <a:pPr lvl="2"/>
            <a:r>
              <a:rPr lang="fr-BE" sz="1600" dirty="0" err="1" smtClean="0"/>
              <a:t>Ibuprofen</a:t>
            </a:r>
            <a:r>
              <a:rPr lang="fr-BE" sz="1600" dirty="0" smtClean="0"/>
              <a:t> (1,4%)</a:t>
            </a:r>
          </a:p>
          <a:p>
            <a:pPr marL="179388" lvl="2" indent="0">
              <a:buNone/>
            </a:pP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838651" y="4283522"/>
            <a:ext cx="5305349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25" dirty="0"/>
              <a:t>Studie: </a:t>
            </a:r>
            <a:r>
              <a:rPr lang="nl-NL" sz="825" dirty="0">
                <a:hlinkClick r:id="rId3"/>
              </a:rPr>
              <a:t>https://www.mloz.be/sites/default/files/publications/studie_geneesmiddelen_bij_zwangere_vrouwen.pdf</a:t>
            </a:r>
            <a:r>
              <a:rPr lang="nl-NL" sz="825" dirty="0"/>
              <a:t> </a:t>
            </a:r>
            <a:endParaRPr lang="fr-BE" sz="825" dirty="0"/>
          </a:p>
          <a:p>
            <a:endParaRPr lang="en-US" sz="825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7</a:t>
            </a:fld>
            <a:endParaRPr lang="nl-NL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19442"/>
              </p:ext>
            </p:extLst>
          </p:nvPr>
        </p:nvGraphicFramePr>
        <p:xfrm>
          <a:off x="266700" y="1395651"/>
          <a:ext cx="4572000" cy="2965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3775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Opvolging</a:t>
            </a:r>
            <a:r>
              <a:rPr lang="fr-BE" dirty="0" smtClean="0"/>
              <a:t> </a:t>
            </a:r>
            <a:r>
              <a:rPr lang="fr-BE" dirty="0" err="1" smtClean="0"/>
              <a:t>huisarts</a:t>
            </a:r>
            <a:r>
              <a:rPr lang="fr-BE" dirty="0" smtClean="0"/>
              <a:t> - </a:t>
            </a:r>
            <a:r>
              <a:rPr lang="fr-BE" dirty="0" err="1" smtClean="0"/>
              <a:t>pediater</a:t>
            </a:r>
            <a:r>
              <a:rPr lang="fr-BE" dirty="0" smtClean="0"/>
              <a:t> </a:t>
            </a:r>
            <a:r>
              <a:rPr lang="fr-BE" sz="2800" dirty="0" smtClean="0"/>
              <a:t>(2014)</a:t>
            </a:r>
            <a:endParaRPr lang="en-U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177335"/>
              </p:ext>
            </p:extLst>
          </p:nvPr>
        </p:nvGraphicFramePr>
        <p:xfrm>
          <a:off x="371719" y="1258300"/>
          <a:ext cx="5208588" cy="2951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5735782" y="1370013"/>
            <a:ext cx="3408218" cy="2151062"/>
          </a:xfrm>
        </p:spPr>
        <p:txBody>
          <a:bodyPr>
            <a:normAutofit/>
          </a:bodyPr>
          <a:lstStyle/>
          <a:p>
            <a:pPr marL="6350" lvl="1" indent="0">
              <a:buNone/>
            </a:pPr>
            <a:r>
              <a:rPr lang="fr-BE" dirty="0" err="1" smtClean="0"/>
              <a:t>Geen</a:t>
            </a:r>
            <a:r>
              <a:rPr lang="fr-BE" dirty="0" smtClean="0"/>
              <a:t> </a:t>
            </a:r>
            <a:r>
              <a:rPr lang="fr-BE" dirty="0" err="1" smtClean="0"/>
              <a:t>opvolging</a:t>
            </a:r>
            <a:r>
              <a:rPr lang="fr-BE" dirty="0" smtClean="0"/>
              <a:t>?</a:t>
            </a:r>
          </a:p>
          <a:p>
            <a:pPr lvl="1"/>
            <a:r>
              <a:rPr lang="fr-BE" dirty="0" smtClean="0"/>
              <a:t>43% </a:t>
            </a:r>
            <a:r>
              <a:rPr lang="fr-BE" dirty="0" err="1" smtClean="0"/>
              <a:t>zonder</a:t>
            </a:r>
            <a:r>
              <a:rPr lang="fr-BE" dirty="0" smtClean="0"/>
              <a:t> contact </a:t>
            </a:r>
            <a:r>
              <a:rPr lang="fr-BE" dirty="0" err="1" smtClean="0"/>
              <a:t>heeft</a:t>
            </a:r>
            <a:r>
              <a:rPr lang="fr-BE" dirty="0" smtClean="0"/>
              <a:t> </a:t>
            </a:r>
            <a:r>
              <a:rPr lang="fr-BE" dirty="0" err="1" smtClean="0"/>
              <a:t>ook</a:t>
            </a:r>
            <a:r>
              <a:rPr lang="fr-BE" dirty="0" smtClean="0"/>
              <a:t> </a:t>
            </a:r>
            <a:r>
              <a:rPr lang="fr-BE" dirty="0" err="1" smtClean="0"/>
              <a:t>geen</a:t>
            </a:r>
            <a:r>
              <a:rPr lang="fr-BE" dirty="0" smtClean="0"/>
              <a:t> </a:t>
            </a:r>
            <a:r>
              <a:rPr lang="fr-BE" dirty="0" err="1" smtClean="0"/>
              <a:t>andere</a:t>
            </a:r>
            <a:r>
              <a:rPr lang="fr-BE" dirty="0" smtClean="0"/>
              <a:t> </a:t>
            </a:r>
            <a:r>
              <a:rPr lang="fr-BE" dirty="0" err="1" smtClean="0"/>
              <a:t>terugbetaalde</a:t>
            </a:r>
            <a:r>
              <a:rPr lang="fr-BE" dirty="0" smtClean="0"/>
              <a:t> </a:t>
            </a:r>
            <a:r>
              <a:rPr lang="fr-BE" dirty="0" err="1" smtClean="0"/>
              <a:t>verstrekking</a:t>
            </a:r>
            <a:endParaRPr lang="en-US" dirty="0"/>
          </a:p>
          <a:p>
            <a:pPr marL="342900" lvl="1" indent="0">
              <a:buNone/>
            </a:pPr>
            <a:endParaRPr lang="fr-BE" dirty="0"/>
          </a:p>
        </p:txBody>
      </p:sp>
      <p:sp>
        <p:nvSpPr>
          <p:cNvPr id="6" name="TextBox 5"/>
          <p:cNvSpPr txBox="1"/>
          <p:nvPr/>
        </p:nvSpPr>
        <p:spPr>
          <a:xfrm>
            <a:off x="4345907" y="4517195"/>
            <a:ext cx="5535778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825" dirty="0" err="1"/>
              <a:t>Studie</a:t>
            </a:r>
            <a:r>
              <a:rPr lang="fr-BE" sz="825" dirty="0"/>
              <a:t>: </a:t>
            </a:r>
            <a:r>
              <a:rPr lang="fr-BE" sz="825" dirty="0">
                <a:hlinkClick r:id="rId4"/>
              </a:rPr>
              <a:t>https://www.mloz.be/nl/content/1-op-de-7-babys-niet-opgevolgd-door-pediater-huisarts</a:t>
            </a:r>
            <a:r>
              <a:rPr lang="fr-BE" sz="825" dirty="0"/>
              <a:t> </a:t>
            </a:r>
            <a:endParaRPr lang="en-US" sz="825" dirty="0"/>
          </a:p>
        </p:txBody>
      </p:sp>
      <p:sp>
        <p:nvSpPr>
          <p:cNvPr id="3" name="TextBox 2"/>
          <p:cNvSpPr txBox="1"/>
          <p:nvPr/>
        </p:nvSpPr>
        <p:spPr>
          <a:xfrm>
            <a:off x="6093725" y="3565242"/>
            <a:ext cx="2858443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BE" sz="1200" dirty="0" err="1">
                <a:solidFill>
                  <a:srgbClr val="D77187"/>
                </a:solidFill>
              </a:rPr>
              <a:t>Limieten</a:t>
            </a:r>
            <a:endParaRPr lang="fr-BE" sz="1200" dirty="0">
              <a:solidFill>
                <a:srgbClr val="D77187"/>
              </a:solidFill>
            </a:endParaRPr>
          </a:p>
          <a:p>
            <a:pPr marL="268288" lvl="1" indent="-123825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BE" sz="1200" dirty="0" err="1">
                <a:solidFill>
                  <a:srgbClr val="5990A5"/>
                </a:solidFill>
              </a:rPr>
              <a:t>Gegevens</a:t>
            </a:r>
            <a:r>
              <a:rPr lang="fr-BE" sz="1200" dirty="0">
                <a:solidFill>
                  <a:srgbClr val="5990A5"/>
                </a:solidFill>
              </a:rPr>
              <a:t> </a:t>
            </a:r>
            <a:r>
              <a:rPr lang="fr-BE" sz="1200" dirty="0" err="1">
                <a:solidFill>
                  <a:srgbClr val="5990A5"/>
                </a:solidFill>
              </a:rPr>
              <a:t>Kind</a:t>
            </a:r>
            <a:r>
              <a:rPr lang="fr-BE" sz="1200" dirty="0">
                <a:solidFill>
                  <a:srgbClr val="5990A5"/>
                </a:solidFill>
              </a:rPr>
              <a:t> &amp; </a:t>
            </a:r>
            <a:r>
              <a:rPr lang="fr-BE" sz="1200" dirty="0" err="1">
                <a:solidFill>
                  <a:srgbClr val="5990A5"/>
                </a:solidFill>
              </a:rPr>
              <a:t>Gezin</a:t>
            </a:r>
            <a:r>
              <a:rPr lang="fr-BE" sz="1200" dirty="0">
                <a:solidFill>
                  <a:srgbClr val="5990A5"/>
                </a:solidFill>
              </a:rPr>
              <a:t> / </a:t>
            </a:r>
            <a:r>
              <a:rPr lang="fr-BE" sz="1200" dirty="0" smtClean="0">
                <a:solidFill>
                  <a:srgbClr val="5990A5"/>
                </a:solidFill>
              </a:rPr>
              <a:t>ONE (</a:t>
            </a:r>
            <a:r>
              <a:rPr lang="fr-BE" sz="1200" dirty="0" err="1" smtClean="0">
                <a:solidFill>
                  <a:srgbClr val="5990A5"/>
                </a:solidFill>
              </a:rPr>
              <a:t>preventie</a:t>
            </a:r>
            <a:r>
              <a:rPr lang="fr-BE" sz="1200" dirty="0" smtClean="0">
                <a:solidFill>
                  <a:srgbClr val="5990A5"/>
                </a:solidFill>
              </a:rPr>
              <a:t>)</a:t>
            </a:r>
            <a:endParaRPr lang="fr-BE" sz="1200" dirty="0">
              <a:solidFill>
                <a:srgbClr val="5990A5"/>
              </a:solidFill>
            </a:endParaRPr>
          </a:p>
          <a:p>
            <a:pPr marL="268288" lvl="1" indent="-123825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BE" sz="1200" dirty="0" err="1">
                <a:solidFill>
                  <a:srgbClr val="5990A5"/>
                </a:solidFill>
              </a:rPr>
              <a:t>Wijkgezondheidscentra</a:t>
            </a:r>
            <a:r>
              <a:rPr lang="fr-BE" sz="1200" dirty="0">
                <a:solidFill>
                  <a:srgbClr val="5990A5"/>
                </a:solidFill>
              </a:rPr>
              <a:t> (4,2%)</a:t>
            </a:r>
          </a:p>
          <a:p>
            <a:pPr marL="358775" indent="-214313"/>
            <a:endParaRPr lang="en-US" sz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892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Opnames</a:t>
            </a:r>
            <a:r>
              <a:rPr lang="fr-BE" dirty="0" smtClean="0"/>
              <a:t> in </a:t>
            </a:r>
            <a:r>
              <a:rPr lang="fr-BE" dirty="0" err="1" smtClean="0"/>
              <a:t>spoeddiensten</a:t>
            </a:r>
            <a:r>
              <a:rPr lang="fr-BE" dirty="0" smtClean="0"/>
              <a:t> </a:t>
            </a:r>
            <a:r>
              <a:rPr lang="fr-BE" sz="2800" dirty="0" smtClean="0"/>
              <a:t>(2014) 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9900" y="1242405"/>
            <a:ext cx="4274749" cy="3523095"/>
          </a:xfrm>
        </p:spPr>
        <p:txBody>
          <a:bodyPr>
            <a:normAutofit fontScale="85000" lnSpcReduction="10000"/>
          </a:bodyPr>
          <a:lstStyle/>
          <a:p>
            <a:r>
              <a:rPr lang="fr-BE" dirty="0" smtClean="0"/>
              <a:t>In </a:t>
            </a:r>
            <a:r>
              <a:rPr lang="fr-BE" dirty="0" err="1" smtClean="0"/>
              <a:t>plaats</a:t>
            </a:r>
            <a:r>
              <a:rPr lang="fr-BE" dirty="0" smtClean="0"/>
              <a:t> van </a:t>
            </a:r>
            <a:r>
              <a:rPr lang="fr-BE" dirty="0" err="1" smtClean="0"/>
              <a:t>eerstelijnzorg</a:t>
            </a:r>
            <a:r>
              <a:rPr lang="fr-BE" dirty="0" smtClean="0"/>
              <a:t>?</a:t>
            </a:r>
            <a:r>
              <a:rPr lang="nl-NL" dirty="0"/>
              <a:t> </a:t>
            </a:r>
            <a:endParaRPr lang="nl-NL" dirty="0" smtClean="0"/>
          </a:p>
          <a:p>
            <a:endParaRPr lang="nl-NL" dirty="0" smtClean="0"/>
          </a:p>
          <a:p>
            <a:r>
              <a:rPr lang="fr-BE" dirty="0" err="1" smtClean="0"/>
              <a:t>Multifactoriële</a:t>
            </a:r>
            <a:r>
              <a:rPr lang="fr-BE" dirty="0" smtClean="0"/>
              <a:t> </a:t>
            </a:r>
            <a:r>
              <a:rPr lang="fr-BE" dirty="0" err="1" smtClean="0"/>
              <a:t>verklaringen</a:t>
            </a:r>
            <a:endParaRPr lang="fr-BE" dirty="0" smtClean="0"/>
          </a:p>
          <a:p>
            <a:pPr marL="522288" lvl="1" indent="-342900">
              <a:buFont typeface="Arial" panose="020B0604020202020204" pitchFamily="34" charset="0"/>
              <a:buChar char="•"/>
            </a:pPr>
            <a:r>
              <a:rPr lang="nl-NL" dirty="0" smtClean="0"/>
              <a:t>Betaling achteraf</a:t>
            </a:r>
          </a:p>
          <a:p>
            <a:pPr marL="522288" lvl="1" indent="-342900">
              <a:buFont typeface="Arial" panose="020B0604020202020204" pitchFamily="34" charset="0"/>
              <a:buChar char="•"/>
            </a:pPr>
            <a:r>
              <a:rPr lang="nl-NL" dirty="0" smtClean="0"/>
              <a:t>Geen nood aan afspraak</a:t>
            </a:r>
          </a:p>
          <a:p>
            <a:pPr marL="522288" lvl="1" indent="-342900">
              <a:buFont typeface="Arial" panose="020B0604020202020204" pitchFamily="34" charset="0"/>
              <a:buChar char="•"/>
            </a:pPr>
            <a:r>
              <a:rPr lang="nl-NL" dirty="0" smtClean="0"/>
              <a:t>Na werkuren/in weekend</a:t>
            </a:r>
          </a:p>
          <a:p>
            <a:pPr marL="522288" lvl="1" indent="-342900">
              <a:buFont typeface="Arial" panose="020B0604020202020204" pitchFamily="34" charset="0"/>
              <a:buChar char="•"/>
            </a:pPr>
            <a:r>
              <a:rPr lang="nl-NL" dirty="0" smtClean="0"/>
              <a:t>Symptoombehandeling </a:t>
            </a:r>
            <a:r>
              <a:rPr lang="nl-NL" dirty="0" smtClean="0">
                <a:latin typeface="Calibri" panose="020F0502020204030204" pitchFamily="34" charset="0"/>
              </a:rPr>
              <a:t>↔</a:t>
            </a:r>
            <a:r>
              <a:rPr lang="nl-NL" dirty="0" smtClean="0"/>
              <a:t> globale aanpak</a:t>
            </a:r>
          </a:p>
          <a:p>
            <a:pPr marL="522288" lvl="1" indent="-342900">
              <a:buFont typeface="Arial" panose="020B0604020202020204" pitchFamily="34" charset="0"/>
              <a:buChar char="•"/>
            </a:pPr>
            <a:r>
              <a:rPr lang="nl-NL" dirty="0" smtClean="0"/>
              <a:t>Culturele dimensie: meer vertrouwen in ziekenhuis</a:t>
            </a:r>
          </a:p>
          <a:p>
            <a:pPr marL="522288" lvl="1" indent="-342900">
              <a:buFont typeface="Arial" panose="020B0604020202020204" pitchFamily="34" charset="0"/>
              <a:buChar char="•"/>
            </a:pPr>
            <a:r>
              <a:rPr lang="nl-NL" dirty="0" smtClean="0"/>
              <a:t>Nabijheid ziekenhuizen in stedelijke centra</a:t>
            </a:r>
          </a:p>
          <a:p>
            <a:pPr marL="522288" lvl="1" indent="-342900">
              <a:buFont typeface="Arial" panose="020B0604020202020204" pitchFamily="34" charset="0"/>
              <a:buChar char="•"/>
            </a:pPr>
            <a:r>
              <a:rPr lang="nl-NL" dirty="0" smtClean="0"/>
              <a:t>Ervaring met ziekenhuisomgeving (bevalling)</a:t>
            </a:r>
            <a:endParaRPr lang="nl-NL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690492524"/>
              </p:ext>
            </p:extLst>
          </p:nvPr>
        </p:nvGraphicFramePr>
        <p:xfrm>
          <a:off x="4837113" y="992188"/>
          <a:ext cx="4306887" cy="365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37417" y="4536029"/>
            <a:ext cx="5535778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825" dirty="0" err="1"/>
              <a:t>Studie</a:t>
            </a:r>
            <a:r>
              <a:rPr lang="fr-BE" sz="825" dirty="0"/>
              <a:t>: </a:t>
            </a:r>
            <a:r>
              <a:rPr lang="fr-BE" sz="825" dirty="0">
                <a:hlinkClick r:id="rId4"/>
              </a:rPr>
              <a:t>https://www.mloz.be/nl/content/1-op-de-7-babys-niet-opgevolgd-door-pediater-huisarts</a:t>
            </a:r>
            <a:r>
              <a:rPr lang="fr-BE" sz="825" dirty="0"/>
              <a:t> </a:t>
            </a:r>
            <a:endParaRPr lang="en-US" sz="825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Ongelijkheid in de zorg bij kinderen</a:t>
            </a:r>
            <a:endParaRPr lang="nl-NL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607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LOZ_ppt_V2">
  <a:themeElements>
    <a:clrScheme name="MLOZ">
      <a:dk1>
        <a:srgbClr val="5F5F5F"/>
      </a:dk1>
      <a:lt1>
        <a:srgbClr val="FFFFFF"/>
      </a:lt1>
      <a:dk2>
        <a:srgbClr val="B6C932"/>
      </a:dk2>
      <a:lt2>
        <a:srgbClr val="5990A5"/>
      </a:lt2>
      <a:accent1>
        <a:srgbClr val="838A95"/>
      </a:accent1>
      <a:accent2>
        <a:srgbClr val="E2B000"/>
      </a:accent2>
      <a:accent3>
        <a:srgbClr val="D77187"/>
      </a:accent3>
      <a:accent4>
        <a:srgbClr val="863060"/>
      </a:accent4>
      <a:accent5>
        <a:srgbClr val="53A37C"/>
      </a:accent5>
      <a:accent6>
        <a:srgbClr val="1C9FDB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none">
        <a:spAutoFit/>
      </a:bodyPr>
      <a:lstStyle>
        <a:defPPr marL="176213" indent="-176213">
          <a:buClr>
            <a:schemeClr val="tx2"/>
          </a:buClr>
          <a:buSzPct val="120000"/>
          <a:buFont typeface="Arial" panose="020B0604020202020204" pitchFamily="34" charset="0"/>
          <a:buChar char="•"/>
          <a:defRPr sz="1300" kern="1200" dirty="0" smtClean="0">
            <a:solidFill>
              <a:schemeClr val="bg1">
                <a:lumMod val="50000"/>
              </a:schemeClr>
            </a:solidFill>
            <a:latin typeface="+mn-lt"/>
            <a:ea typeface="+mn-ea"/>
            <a:cs typeface="+mn-cs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xmlns="" name="MLOZ_ppt_V2" id="{57390A03-606C-0B42-96D8-5B0206692B08}" vid="{A6185195-417A-F946-8805-201BF8ACAE76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1_MLOZ_BIL_format16 9</Template>
  <TotalTime>3369</TotalTime>
  <Words>1035</Words>
  <Application>Microsoft Office PowerPoint</Application>
  <PresentationFormat>On-screen Show (16:9)</PresentationFormat>
  <Paragraphs>299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MLOZ_ppt_V2</vt:lpstr>
      <vt:lpstr>Ongelijkheid  in de zorg bij kwetsbare kinderen</vt:lpstr>
      <vt:lpstr>Overzicht</vt:lpstr>
      <vt:lpstr>Onafhankelijke Ziekenfondsen</vt:lpstr>
      <vt:lpstr>Kwetsbaarheid meten: Verhoogde tegemoetkoming (VT)</vt:lpstr>
      <vt:lpstr>Definitie Verhoogde Tegemoetkoming</vt:lpstr>
      <vt:lpstr>Overzicht</vt:lpstr>
      <vt:lpstr>Medicatie bij Zwangerschap (2013 - 2016)</vt:lpstr>
      <vt:lpstr>Opvolging huisarts - pediater (2014)</vt:lpstr>
      <vt:lpstr>Opnames in spoeddiensten (2014) </vt:lpstr>
      <vt:lpstr>Tandartsbezoeken (2011 – 2015)</vt:lpstr>
      <vt:lpstr>Tandartsbezoeken voor cariës (2011 – 2015)</vt:lpstr>
      <vt:lpstr>Hospitalisaties (2015 – 2016)</vt:lpstr>
      <vt:lpstr>Geneesmiddelen Adolescenten (2016)</vt:lpstr>
      <vt:lpstr>Gebruik terugbetaalde contraceptie (2016)</vt:lpstr>
      <vt:lpstr>Zwangerschappen (2016)</vt:lpstr>
      <vt:lpstr>Samenvatting</vt:lpstr>
      <vt:lpstr>Overzicht</vt:lpstr>
      <vt:lpstr>Conclusies</vt:lpstr>
      <vt:lpstr>Aanbevelingen</vt:lpstr>
    </vt:vector>
  </TitlesOfParts>
  <Company>M-team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Ongelijkheid  in de zorg bij kinderen</dc:title>
  <dc:creator>De Geest Vera (MLOZ)</dc:creator>
  <cp:lastModifiedBy>Vervaet Steven (500)</cp:lastModifiedBy>
  <cp:revision>89</cp:revision>
  <cp:lastPrinted>2019-02-22T14:39:51Z</cp:lastPrinted>
  <dcterms:created xsi:type="dcterms:W3CDTF">2019-02-20T13:17:21Z</dcterms:created>
  <dcterms:modified xsi:type="dcterms:W3CDTF">2019-04-15T08:04:51Z</dcterms:modified>
</cp:coreProperties>
</file>